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gif" ContentType="image/gif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Override PartName="/ppt/notesSlides/notesSlide7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4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ppt/embeddings/Microsoft_Equation1.bin" ContentType="application/vnd.openxmlformats-officedocument.oleObject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pdf" ContentType="application/pdf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84" r:id="rId2"/>
    <p:sldId id="585" r:id="rId3"/>
    <p:sldId id="552" r:id="rId4"/>
    <p:sldId id="551" r:id="rId5"/>
    <p:sldId id="575" r:id="rId6"/>
    <p:sldId id="547" r:id="rId7"/>
    <p:sldId id="553" r:id="rId8"/>
    <p:sldId id="598" r:id="rId9"/>
    <p:sldId id="562" r:id="rId10"/>
    <p:sldId id="563" r:id="rId11"/>
    <p:sldId id="578" r:id="rId12"/>
    <p:sldId id="564" r:id="rId13"/>
    <p:sldId id="588" r:id="rId14"/>
    <p:sldId id="589" r:id="rId15"/>
    <p:sldId id="590" r:id="rId16"/>
    <p:sldId id="592" r:id="rId17"/>
    <p:sldId id="591" r:id="rId18"/>
    <p:sldId id="580" r:id="rId19"/>
    <p:sldId id="482" r:id="rId20"/>
    <p:sldId id="584" r:id="rId21"/>
    <p:sldId id="554" r:id="rId22"/>
    <p:sldId id="560" r:id="rId23"/>
    <p:sldId id="561" r:id="rId24"/>
    <p:sldId id="579" r:id="rId25"/>
    <p:sldId id="587" r:id="rId26"/>
    <p:sldId id="593" r:id="rId27"/>
    <p:sldId id="595" r:id="rId28"/>
    <p:sldId id="555" r:id="rId29"/>
    <p:sldId id="586" r:id="rId30"/>
    <p:sldId id="556" r:id="rId31"/>
    <p:sldId id="597" r:id="rId32"/>
    <p:sldId id="596" r:id="rId33"/>
  </p:sldIdLst>
  <p:sldSz cx="9144000" cy="6858000" type="screen4x3"/>
  <p:notesSz cx="6858000" cy="91170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rgbClr val="FF0000"/>
        </a:solidFill>
        <a:latin typeface="Arial" pitchFamily="-65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25"/>
    <a:srgbClr val="00002E"/>
    <a:srgbClr val="000027"/>
    <a:srgbClr val="FF3300"/>
    <a:srgbClr val="FFFF00"/>
    <a:srgbClr val="996633"/>
    <a:srgbClr val="CCFFFF"/>
    <a:srgbClr val="33CCCC"/>
    <a:srgbClr val="00FF99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320" y="-4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handoutMaster" Target="handoutMasters/handoutMaster1.xml"/><Relationship Id="rId31" Type="http://schemas.openxmlformats.org/officeDocument/2006/relationships/slide" Target="slides/slide30.xml"/><Relationship Id="rId34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40" Type="http://schemas.openxmlformats.org/officeDocument/2006/relationships/tableStyles" Target="tableStyles.xml"/><Relationship Id="rId7" Type="http://schemas.openxmlformats.org/officeDocument/2006/relationships/slide" Target="slides/slide6.xml"/><Relationship Id="rId36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viewProps" Target="viewProps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t" anchorCtr="0" compatLnSpc="1">
            <a:prstTxWarp prst="textNoShape">
              <a:avLst/>
            </a:prstTxWarp>
          </a:bodyPr>
          <a:lstStyle>
            <a:lvl1pPr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b" anchorCtr="0" compatLnSpc="1">
            <a:prstTxWarp prst="textNoShape">
              <a:avLst/>
            </a:prstTxWarp>
          </a:bodyPr>
          <a:lstStyle>
            <a:lvl1pPr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fld id="{EA0C52FD-38E5-A640-9782-007EF6761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t" anchorCtr="0" compatLnSpc="1">
            <a:prstTxWarp prst="textNoShape">
              <a:avLst/>
            </a:prstTxWarp>
          </a:bodyPr>
          <a:lstStyle>
            <a:lvl1pPr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84213"/>
            <a:ext cx="4559300" cy="3419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b" anchorCtr="0" compatLnSpc="1">
            <a:prstTxWarp prst="textNoShape">
              <a:avLst/>
            </a:prstTxWarp>
          </a:bodyPr>
          <a:lstStyle>
            <a:lvl1pPr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9" tIns="45635" rIns="91269" bIns="45635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>
                <a:solidFill>
                  <a:schemeClr val="tx1"/>
                </a:solidFill>
                <a:latin typeface="Symbol" pitchFamily="-65" charset="2"/>
              </a:defRPr>
            </a:lvl1pPr>
          </a:lstStyle>
          <a:p>
            <a:pPr>
              <a:defRPr/>
            </a:pPr>
            <a:fld id="{6AC1C1F6-2AF0-CF4D-9C72-E954AC999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ＭＳ Ｐゴシック" pitchFamily="-6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65" charset="0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26ABC6-7D09-5140-A702-F90C5E5FC2EA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4213"/>
            <a:ext cx="4557712" cy="3417887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30700"/>
            <a:ext cx="5486400" cy="4102100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C7DEC6-EA89-4E4A-9D87-80CF6C77FB07}" type="slidenum">
              <a:rPr lang="en-US"/>
              <a:pPr/>
              <a:t>2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7C5FCD-6BCD-E842-B300-16DE179F6EE5}" type="slidenum">
              <a:rPr lang="en-US"/>
              <a:pPr/>
              <a:t>9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87DC01-BDDA-D948-8316-44897D7017B3}" type="slidenum">
              <a:rPr lang="en-US"/>
              <a:pPr/>
              <a:t>10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2CBD89-4527-F648-A6EA-B677C361523F}" type="slidenum">
              <a:rPr lang="en-US"/>
              <a:pPr/>
              <a:t>12</a:t>
            </a:fld>
            <a:endParaRPr 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94A11F-FDB8-7C47-8C9C-9479590FD9E4}" type="slidenum">
              <a:rPr lang="en-US"/>
              <a:pPr/>
              <a:t>16</a:t>
            </a:fld>
            <a:endParaRPr lang="en-US"/>
          </a:p>
        </p:txBody>
      </p:sp>
      <p:sp>
        <p:nvSpPr>
          <p:cNvPr id="423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4213"/>
            <a:ext cx="4557712" cy="3417887"/>
          </a:xfrm>
          <a:ln/>
        </p:spPr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30700"/>
            <a:ext cx="5486400" cy="410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EAE9E8-7395-A04E-9BB2-893B1220D274}" type="slidenum">
              <a:rPr lang="en-US"/>
              <a:pPr/>
              <a:t>17</a:t>
            </a:fld>
            <a:endParaRPr lang="en-US"/>
          </a:p>
        </p:txBody>
      </p:sp>
      <p:sp>
        <p:nvSpPr>
          <p:cNvPr id="425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4213"/>
            <a:ext cx="4557712" cy="3417887"/>
          </a:xfrm>
          <a:ln/>
        </p:spPr>
      </p:sp>
      <p:sp>
        <p:nvSpPr>
          <p:cNvPr id="425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30700"/>
            <a:ext cx="5486400" cy="410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8F7F4D-E319-C24A-B24B-3FED1D9AE8C3}" type="slidenum">
              <a:rPr lang="en-US"/>
              <a:pPr/>
              <a:t>19</a:t>
            </a:fld>
            <a:endParaRPr lang="en-U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B17E8-21C8-6341-A545-AD1769EF8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26392-5B3A-9A44-AAE7-3852906A04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C2135-6380-4442-B350-CEB04A271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0A200-ED28-284F-8007-832C758230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2B286-454E-CB47-B62A-ADC2E9AF14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6D4CFB-A863-5547-A3F3-2E75AE866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8A4F8-44E1-5940-A10D-C0035217D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A6DB0-082D-1146-95B6-0BAFB821FA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02FF7-0910-2740-B868-D130ECA904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C32E5-9D23-A248-B095-63EE854FE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D377D-4CB5-2641-9627-691392D461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B2143-FFB6-C142-BB39-D15265C4E1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98EF41AC-8CA8-BB4F-9DAB-9EE39892E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5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7.tiff"/><Relationship Id="rId4" Type="http://schemas.openxmlformats.org/officeDocument/2006/relationships/image" Target="../media/image21.jpeg"/><Relationship Id="rId7" Type="http://schemas.openxmlformats.org/officeDocument/2006/relationships/image" Target="../media/image23.tiff"/><Relationship Id="rId11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8" Type="http://schemas.openxmlformats.org/officeDocument/2006/relationships/image" Target="../media/image24.tiff"/><Relationship Id="rId13" Type="http://schemas.openxmlformats.org/officeDocument/2006/relationships/image" Target="../media/image311.png"/><Relationship Id="rId10" Type="http://schemas.openxmlformats.org/officeDocument/2006/relationships/image" Target="../media/image12.pdf"/><Relationship Id="rId5" Type="http://schemas.openxmlformats.org/officeDocument/2006/relationships/image" Target="../media/image22.pdf"/><Relationship Id="rId12" Type="http://schemas.openxmlformats.org/officeDocument/2006/relationships/image" Target="../media/image26.pdf"/><Relationship Id="rId2" Type="http://schemas.openxmlformats.org/officeDocument/2006/relationships/notesSlide" Target="../notesSlides/notesSlide4.xml"/><Relationship Id="rId9" Type="http://schemas.openxmlformats.org/officeDocument/2006/relationships/image" Target="../media/image25.tiff"/><Relationship Id="rId3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32.png"/><Relationship Id="rId4" Type="http://schemas.openxmlformats.org/officeDocument/2006/relationships/video" Target="file://localhost/Users/sunci/TALKS/NSFNIH2010package/NSFNIH2010/express_compres.avi" TargetMode="External"/><Relationship Id="rId7" Type="http://schemas.openxmlformats.org/officeDocument/2006/relationships/video" Target="file://localhost/Users/sunci/TALKS/NSFNIH2010package/NSFNIH2010/cypher_bending.avi" TargetMode="External"/><Relationship Id="rId11" Type="http://schemas.openxmlformats.org/officeDocument/2006/relationships/image" Target="../media/image29.png"/><Relationship Id="rId1" Type="http://schemas.openxmlformats.org/officeDocument/2006/relationships/video" Target="file://localhost/Users/sunci/TALKS/NSFNIH2010package/NSFNIH2010/uniform_stent_movie.avi" TargetMode="External"/><Relationship Id="rId6" Type="http://schemas.openxmlformats.org/officeDocument/2006/relationships/video" Target="file://localhost/Users/sunci/TALKS/NSFNIH2010package/NSFNIH2010/express_bending" TargetMode="External"/><Relationship Id="rId16" Type="http://schemas.openxmlformats.org/officeDocument/2006/relationships/image" Target="../media/image34.png"/><Relationship Id="rId8" Type="http://schemas.openxmlformats.org/officeDocument/2006/relationships/video" Target="file://localhost/Users/sunci/TALKS/NSFNIH2010package/NSFNIH2010/xience_bending.avi" TargetMode="External"/><Relationship Id="rId13" Type="http://schemas.openxmlformats.org/officeDocument/2006/relationships/image" Target="../media/image31.png"/><Relationship Id="rId10" Type="http://schemas.openxmlformats.org/officeDocument/2006/relationships/image" Target="../media/image28.png"/><Relationship Id="rId5" Type="http://schemas.openxmlformats.org/officeDocument/2006/relationships/video" Target="file://localhost/Users/sunci/TALKS/NSFNIH2010package/NSFNIH2010/unif_bending.avi" TargetMode="External"/><Relationship Id="rId15" Type="http://schemas.openxmlformats.org/officeDocument/2006/relationships/image" Target="../media/image33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video" Target="file://localhost/Users/sunci/TALKS/NSFNIH2010package/NSFNIH2010/xience_compression.avi" TargetMode="External"/><Relationship Id="rId9" Type="http://schemas.openxmlformats.org/officeDocument/2006/relationships/slideLayout" Target="../slideLayouts/slideLayout7.xml"/><Relationship Id="rId3" Type="http://schemas.openxmlformats.org/officeDocument/2006/relationships/video" Target="file://localhost/Users/sunci/TALKS/NSFNIH2010package/NSFNIH2010/cypher_compression.avi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4" Type="http://schemas.openxmlformats.org/officeDocument/2006/relationships/image" Target="../media/image24.tiff"/><Relationship Id="rId10" Type="http://schemas.openxmlformats.org/officeDocument/2006/relationships/image" Target="../media/image39.tiff"/><Relationship Id="rId5" Type="http://schemas.openxmlformats.org/officeDocument/2006/relationships/image" Target="../media/image36.jpeg"/><Relationship Id="rId7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9" Type="http://schemas.openxmlformats.org/officeDocument/2006/relationships/image" Target="../media/image38.tiff"/><Relationship Id="rId3" Type="http://schemas.openxmlformats.org/officeDocument/2006/relationships/image" Target="../media/image25.tiff"/><Relationship Id="rId6" Type="http://schemas.openxmlformats.org/officeDocument/2006/relationships/image" Target="../media/image37.pd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0.png"/><Relationship Id="rId1" Type="http://schemas.openxmlformats.org/officeDocument/2006/relationships/video" Target="file://localhost/Users/sunci/TALKS/NSFNIH2010package/NSFNIH2010/regrowth-mark2%5B1%5D.avi" TargetMode="External"/><Relationship Id="rId2" Type="http://schemas.openxmlformats.org/officeDocument/2006/relationships/slideLayout" Target="../slideLayouts/slideLayout7.xml"/><Relationship Id="rId3" Type="http://schemas.openxmlformats.org/officeDocument/2006/relationships/hyperlink" Target="3Dstenosis.gif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6.png"/><Relationship Id="rId4" Type="http://schemas.openxmlformats.org/officeDocument/2006/relationships/notesSlide" Target="../notesSlides/notesSlide7.xml"/><Relationship Id="rId1" Type="http://schemas.openxmlformats.org/officeDocument/2006/relationships/vmlDrawing" Target="../drawings/vmlDrawing1.vml"/><Relationship Id="rId2" Type="http://schemas.openxmlformats.org/officeDocument/2006/relationships/video" Target="file://localhost/Users/sunci/TALKS/NSFNIH2010package/NSFNIH2010/cell_detachment_fast.mov" TargetMode="External"/><Relationship Id="rId3" Type="http://schemas.openxmlformats.org/officeDocument/2006/relationships/slideLayout" Target="../slideLayouts/slideLayout7.xml"/><Relationship Id="rId5" Type="http://schemas.openxmlformats.org/officeDocument/2006/relationships/oleObject" Target="../embeddings/Microsoft_Equation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4" Type="http://schemas.openxmlformats.org/officeDocument/2006/relationships/slideLayout" Target="../slideLayouts/slideLayout6.xml"/><Relationship Id="rId5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1" Type="http://schemas.openxmlformats.org/officeDocument/2006/relationships/video" Target="file://localhost/Users/sunci/TALKS/NSFNIH2010package/NSFNIH2010/AnnaVelocity.mov" TargetMode="External"/><Relationship Id="rId2" Type="http://schemas.openxmlformats.org/officeDocument/2006/relationships/video" Target="file://localhost/Users/sunci/TALKS/NSFNIH2010package/NSFNIH2010/Little_orifice_jet.avi" TargetMode="External"/><Relationship Id="rId3" Type="http://schemas.openxmlformats.org/officeDocument/2006/relationships/video" Target="file://localhost/Users/sunci/TALKS/NSFNIH2010package/NSFNIH2010/stent_movie.avi" TargetMode="External"/><Relationship Id="rId6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pd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df"/><Relationship Id="rId3" Type="http://schemas.openxmlformats.org/officeDocument/2006/relationships/image" Target="../media/image12.png"/><Relationship Id="rId5" Type="http://schemas.openxmlformats.org/officeDocument/2006/relationships/image" Target="../media/image56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7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df"/><Relationship Id="rId3" Type="http://schemas.openxmlformats.org/officeDocument/2006/relationships/image" Target="../media/image561.png"/><Relationship Id="rId6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4" Type="http://schemas.openxmlformats.org/officeDocument/2006/relationships/video" Target="file://localhost/Users/sunci/TALKS/NSFNIH2010package/NSFNIH2010/express_bending" TargetMode="External"/><Relationship Id="rId5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1" Type="http://schemas.openxmlformats.org/officeDocument/2006/relationships/video" Target="file://localhost/Users/sunci/TALKS/NSFNIH2010package/NSFNIH2010/unif_bending.avi" TargetMode="External"/><Relationship Id="rId2" Type="http://schemas.openxmlformats.org/officeDocument/2006/relationships/video" Target="file://localhost/Users/sunci/TALKS/NSFNIH2010package/NSFNIH2010/xience_bending.avi" TargetMode="External"/><Relationship Id="rId9" Type="http://schemas.openxmlformats.org/officeDocument/2006/relationships/image" Target="../media/image33.png"/><Relationship Id="rId3" Type="http://schemas.openxmlformats.org/officeDocument/2006/relationships/video" Target="file://localhost/Users/sunci/TALKS/NSFNIH2010package/NSFNIH2010/cypher_bending.avi" TargetMode="External"/><Relationship Id="rId6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7" Type="http://schemas.openxmlformats.org/officeDocument/2006/relationships/image" Target="../media/image57.png"/><Relationship Id="rId1" Type="http://schemas.openxmlformats.org/officeDocument/2006/relationships/video" Target="file://localhost/Users/sunci/TALKS/NSFNIH2010package/NSFNIH2010/1D_cik_cak_10frames.mov" TargetMode="External"/><Relationship Id="rId2" Type="http://schemas.openxmlformats.org/officeDocument/2006/relationships/video" Target="file://localhost/Users/sunci/TALKS/NSFNIH2010package/NSFNIH2010/3D_cik_cak_10frames.mov" TargetMode="External"/><Relationship Id="rId3" Type="http://schemas.openxmlformats.org/officeDocument/2006/relationships/slideLayout" Target="../slideLayouts/slideLayout7.xml"/><Relationship Id="rId6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5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1.png"/><Relationship Id="rId1" Type="http://schemas.openxmlformats.org/officeDocument/2006/relationships/video" Target="file://localhost/Users/sunci/TALKS/NSFNIH2010package/NSFNIH2010/cik-cak_3D_big.mov" TargetMode="External"/><Relationship Id="rId2" Type="http://schemas.openxmlformats.org/officeDocument/2006/relationships/video" Target="file://localhost/Users/sunci/TALKS/NSFNIH2010package/NSFNIH2010/cik_cak_1D_r.gif" TargetMode="External"/><Relationship Id="rId3" Type="http://schemas.openxmlformats.org/officeDocument/2006/relationships/slideLayout" Target="../slideLayouts/slideLayout7.xml"/><Relationship Id="rId5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4" Type="http://schemas.openxmlformats.org/officeDocument/2006/relationships/image" Target="../media/image63.png"/><Relationship Id="rId10" Type="http://schemas.openxmlformats.org/officeDocument/2006/relationships/image" Target="../media/image12.png"/><Relationship Id="rId5" Type="http://schemas.openxmlformats.org/officeDocument/2006/relationships/image" Target="../media/image64.png"/><Relationship Id="rId7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df"/><Relationship Id="rId9" Type="http://schemas.openxmlformats.org/officeDocument/2006/relationships/image" Target="../media/image10.pdf"/><Relationship Id="rId3" Type="http://schemas.openxmlformats.org/officeDocument/2006/relationships/image" Target="../media/image561.png"/><Relationship Id="rId6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4" Type="http://schemas.openxmlformats.org/officeDocument/2006/relationships/image" Target="../media/image10.pdf"/><Relationship Id="rId5" Type="http://schemas.openxmlformats.org/officeDocument/2006/relationships/image" Target="../media/image12.png"/><Relationship Id="rId7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df"/><Relationship Id="rId3" Type="http://schemas.openxmlformats.org/officeDocument/2006/relationships/image" Target="../media/image561.png"/><Relationship Id="rId6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8.pd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df"/><Relationship Id="rId3" Type="http://schemas.openxmlformats.org/officeDocument/2006/relationships/image" Target="../media/image311.png"/><Relationship Id="rId5" Type="http://schemas.openxmlformats.org/officeDocument/2006/relationships/image" Target="../media/image7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7" Type="http://schemas.openxmlformats.org/officeDocument/2006/relationships/image" Target="../media/image73.png"/><Relationship Id="rId1" Type="http://schemas.openxmlformats.org/officeDocument/2006/relationships/video" Target="file://localhost/Users/sunci/TALKS/NSFNIH2010package/NSFNIH2010/cik-cak_3D_big.mov" TargetMode="External"/><Relationship Id="rId2" Type="http://schemas.openxmlformats.org/officeDocument/2006/relationships/video" Target="file://localhost/Users/sunci/TALKS/NSFNIH2010package/NSFNIH2010/cik_cak_1D_r.gif" TargetMode="External"/><Relationship Id="rId3" Type="http://schemas.openxmlformats.org/officeDocument/2006/relationships/slideLayout" Target="../slideLayouts/slideLayout7.xml"/><Relationship Id="rId6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5.png"/><Relationship Id="rId4" Type="http://schemas.openxmlformats.org/officeDocument/2006/relationships/image" Target="../media/image61.png"/><Relationship Id="rId1" Type="http://schemas.openxmlformats.org/officeDocument/2006/relationships/video" Target="file://localhost/Users/sunci/TALKS/NSFNIH2010package/NSFNIH2010/cik-cak_3D_big.mov" TargetMode="External"/><Relationship Id="rId2" Type="http://schemas.openxmlformats.org/officeDocument/2006/relationships/video" Target="file://localhost/Users/sunci/TALKS/NSFNIH2010package/NSFNIH2010/cik_cak_1D_r.gif" TargetMode="External"/><Relationship Id="rId3" Type="http://schemas.openxmlformats.org/officeDocument/2006/relationships/slideLayout" Target="../slideLayouts/slideLayout7.xml"/><Relationship Id="rId5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1" Type="http://schemas.openxmlformats.org/officeDocument/2006/relationships/video" Target="file://localhost/Users/sunci/TALKS/NSFNIH2010package/NSFNIH2010/stent_demo-mark2%5B1%5D.avi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df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51.png"/><Relationship Id="rId4" Type="http://schemas.openxmlformats.org/officeDocument/2006/relationships/hyperlink" Target="Stent3Dmesh.pptx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3" Type="http://schemas.openxmlformats.org/officeDocument/2006/relationships/hyperlink" Target="1DcurvedRod.pptx" TargetMode="External"/><Relationship Id="rId5" Type="http://schemas.openxmlformats.org/officeDocument/2006/relationships/image" Target="../media/image12.pd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5.png"/><Relationship Id="rId4" Type="http://schemas.openxmlformats.org/officeDocument/2006/relationships/image" Target="../media/image13.png"/><Relationship Id="rId1" Type="http://schemas.openxmlformats.org/officeDocument/2006/relationships/video" Target="file://localhost/Users/sunci/TALKS/NSFNIH2010package/NSFNIH2010/stent_3D_new.mov" TargetMode="External"/><Relationship Id="rId2" Type="http://schemas.openxmlformats.org/officeDocument/2006/relationships/video" Target="file://localhost/Users/sunci/TALKS/NSFNIH2010package/NSFNIH2010/stent_1D_r_new.mov" TargetMode="External"/><Relationship Id="rId3" Type="http://schemas.openxmlformats.org/officeDocument/2006/relationships/slideLayout" Target="../slideLayouts/slideLayout7.xml"/><Relationship Id="rId5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16.png"/><Relationship Id="rId7" Type="http://schemas.openxmlformats.org/officeDocument/2006/relationships/image" Target="../media/image18.png"/><Relationship Id="rId1" Type="http://schemas.openxmlformats.org/officeDocument/2006/relationships/video" Target="file://localhost/Users/sunci/TALKS/NSFNIH2010package/NSFNIH2010/stent_movie_mp4.avi" TargetMode="External"/><Relationship Id="rId2" Type="http://schemas.openxmlformats.org/officeDocument/2006/relationships/video" Target="file://localhost/Users/sunci/TALKS/mstent_pola_0_5_r_image_sequence/mstent_pola_0_5_r.avi" TargetMode="External"/><Relationship Id="rId3" Type="http://schemas.openxmlformats.org/officeDocument/2006/relationships/slideLayout" Target="../slideLayouts/slideLayout7.xml"/><Relationship Id="rId6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rgbClr val="FFFFFF"/>
            </a:gs>
            <a:gs pos="50000">
              <a:srgbClr val="CC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ns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30925"/>
            <a:ext cx="216852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246188" y="836613"/>
            <a:ext cx="4762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3528" tIns="11764" rIns="23528" bIns="11764">
            <a:prstTxWarp prst="textNoShape">
              <a:avLst/>
            </a:prstTxWarp>
            <a:spAutoFit/>
          </a:bodyPr>
          <a:lstStyle/>
          <a:p>
            <a:pPr defTabSz="234950"/>
            <a:endParaRPr lang="en-GB" sz="500">
              <a:solidFill>
                <a:schemeClr val="tx1"/>
              </a:solidFill>
              <a:ea typeface="Arial" pitchFamily="-65" charset="0"/>
              <a:cs typeface="Arial" pitchFamily="-65" charset="0"/>
            </a:endParaRPr>
          </a:p>
        </p:txBody>
      </p:sp>
      <p:pic>
        <p:nvPicPr>
          <p:cNvPr id="16393" name="Picture 24" descr="UHSeal19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5791200"/>
            <a:ext cx="7556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6394" name="Picture 25" descr="NIH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0" y="6019800"/>
            <a:ext cx="554037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6395" name="Text Box 27"/>
          <p:cNvSpPr txBox="1">
            <a:spLocks noChangeArrowheads="1"/>
          </p:cNvSpPr>
          <p:nvPr/>
        </p:nvSpPr>
        <p:spPr bwMode="auto">
          <a:xfrm>
            <a:off x="1219200" y="1905000"/>
            <a:ext cx="656920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 smtClean="0">
                <a:solidFill>
                  <a:srgbClr val="FF3300"/>
                </a:solidFill>
              </a:rPr>
              <a:t> </a:t>
            </a:r>
            <a:r>
              <a:rPr lang="en-US" sz="3200" dirty="0" smtClean="0">
                <a:solidFill>
                  <a:srgbClr val="FF33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MATHEMATICAL METHODS FOR </a:t>
            </a:r>
          </a:p>
          <a:p>
            <a:r>
              <a:rPr lang="en-US" sz="3200" dirty="0" smtClean="0">
                <a:solidFill>
                  <a:srgbClr val="FF330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CARDIOVASCULAR STENTING</a:t>
            </a:r>
            <a:endParaRPr lang="en-US" sz="3600" dirty="0">
              <a:solidFill>
                <a:srgbClr val="FF330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a:endParaRPr>
          </a:p>
        </p:txBody>
      </p:sp>
      <p:sp>
        <p:nvSpPr>
          <p:cNvPr id="16396" name="Text Box 28"/>
          <p:cNvSpPr txBox="1">
            <a:spLocks noChangeArrowheads="1"/>
          </p:cNvSpPr>
          <p:nvPr/>
        </p:nvSpPr>
        <p:spPr bwMode="auto">
          <a:xfrm>
            <a:off x="2819400" y="3352800"/>
            <a:ext cx="31481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rgbClr val="FF3300"/>
                </a:solidFill>
              </a:rPr>
              <a:t>      </a:t>
            </a:r>
            <a:r>
              <a:rPr lang="en-US" sz="1800" dirty="0" smtClean="0">
                <a:solidFill>
                  <a:srgbClr val="FF3300"/>
                </a:solidFill>
              </a:rPr>
              <a:t>      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Suncica </a:t>
            </a:r>
            <a:r>
              <a:rPr lang="en-US" sz="1800" dirty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Canic</a:t>
            </a:r>
            <a:endParaRPr lang="en-US" sz="1800" dirty="0" smtClean="0">
              <a:solidFill>
                <a:srgbClr val="00009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a:endParaRPr>
          </a:p>
          <a:p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Department </a:t>
            </a:r>
            <a:r>
              <a:rPr lang="en-US" sz="1800" dirty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of Mathematics</a:t>
            </a:r>
          </a:p>
          <a:p>
            <a:r>
              <a:rPr lang="en-US" sz="1800" dirty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 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  University </a:t>
            </a:r>
            <a:r>
              <a:rPr lang="en-US" sz="1800" dirty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of Houston</a:t>
            </a:r>
          </a:p>
        </p:txBody>
      </p:sp>
      <p:sp>
        <p:nvSpPr>
          <p:cNvPr id="8" name="Text Box 28"/>
          <p:cNvSpPr txBox="1">
            <a:spLocks noChangeArrowheads="1"/>
          </p:cNvSpPr>
          <p:nvPr/>
        </p:nvSpPr>
        <p:spPr bwMode="auto">
          <a:xfrm>
            <a:off x="1083443" y="4495800"/>
            <a:ext cx="714615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rgbClr val="FF3300"/>
                </a:solidFill>
              </a:rPr>
              <a:t>       </a:t>
            </a:r>
            <a:r>
              <a:rPr lang="en-US" sz="1800" dirty="0" smtClean="0">
                <a:solidFill>
                  <a:srgbClr val="FF3300"/>
                </a:solidFill>
              </a:rPr>
              <a:t>                             </a:t>
            </a:r>
            <a:r>
              <a:rPr lang="en-US" sz="1800" dirty="0" smtClean="0">
                <a:solidFill>
                  <a:schemeClr val="tx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COLLABORATORS</a:t>
            </a:r>
          </a:p>
          <a:p>
            <a:r>
              <a:rPr lang="en-US" sz="1800" dirty="0" smtClean="0">
                <a:solidFill>
                  <a:schemeClr val="tx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                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Prof. </a:t>
            </a:r>
            <a:r>
              <a:rPr lang="en-US" sz="1800" dirty="0" err="1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Josip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</a:t>
            </a:r>
            <a:r>
              <a:rPr lang="en-US" sz="1800" dirty="0" err="1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Tambaca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(U of Zagreb, CRO) </a:t>
            </a:r>
            <a:endParaRPr lang="en-US" sz="1800" dirty="0" smtClean="0">
              <a:solidFill>
                <a:schemeClr val="tx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a:endParaRPr>
          </a:p>
          <a:p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       Dr. Craig Hartley (Baylor), Dr. David </a:t>
            </a:r>
            <a:r>
              <a:rPr lang="en-US" sz="1800" dirty="0" err="1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Paniagua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(</a:t>
            </a:r>
            <a:r>
              <a:rPr lang="en-US" sz="1800" dirty="0" err="1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THI&amp;St.Luke’s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) </a:t>
            </a:r>
          </a:p>
          <a:p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                Mate </a:t>
            </a:r>
            <a:r>
              <a:rPr lang="en-US" sz="1800" dirty="0" err="1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Kosor</a:t>
            </a:r>
            <a:r>
              <a:rPr lang="en-US" sz="1800" dirty="0" smtClean="0">
                <a:solidFill>
                  <a:srgbClr val="000090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 (grad student UH &amp; U Zagreb)</a:t>
            </a:r>
            <a:endParaRPr lang="en-US" sz="1800" dirty="0">
              <a:solidFill>
                <a:srgbClr val="000090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33400" y="685800"/>
            <a:ext cx="807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Clr>
                <a:srgbClr val="FF0000"/>
              </a:buCl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  <a:effectLst/>
              </a:rPr>
              <a:t>CORONARY </a:t>
            </a:r>
            <a:r>
              <a:rPr lang="en-US" sz="1800" dirty="0">
                <a:solidFill>
                  <a:srgbClr val="000000"/>
                </a:solidFill>
                <a:effectLst/>
              </a:rPr>
              <a:t>STENT RESPONSE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TO</a:t>
            </a: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COMPRESSION </a:t>
            </a:r>
            <a:r>
              <a:rPr lang="en-US" sz="1800" dirty="0">
                <a:solidFill>
                  <a:srgbClr val="000000"/>
                </a:solidFill>
                <a:effectLst/>
              </a:rPr>
              <a:t>AND TO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BENDING</a:t>
            </a:r>
            <a:endParaRPr lang="en-US" sz="1800" dirty="0">
              <a:solidFill>
                <a:srgbClr val="000000"/>
              </a:solidFill>
              <a:effectLst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200400" y="1447800"/>
            <a:ext cx="218972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rgbClr val="FF3300"/>
                </a:solidFill>
                <a:effectLst/>
              </a:rPr>
              <a:t>STENTS CONSIDERED:</a:t>
            </a:r>
          </a:p>
        </p:txBody>
      </p:sp>
      <p:pic>
        <p:nvPicPr>
          <p:cNvPr id="27657" name="Picture 9" descr="express_02b_142x1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048000"/>
            <a:ext cx="1676400" cy="609600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0" name="Picture 9" descr="CypherGreatPicture.jpg"/>
          <p:cNvPicPr>
            <a:picLocks noChangeAspect="1"/>
          </p:cNvPicPr>
          <p:nvPr/>
        </p:nvPicPr>
        <p:blipFill>
          <a:blip r:embed="rId4"/>
          <a:srcRect l="33286" t="17332" r="29997" b="27349"/>
          <a:stretch>
            <a:fillRect/>
          </a:stretch>
        </p:blipFill>
        <p:spPr>
          <a:xfrm rot="5400000">
            <a:off x="2976032" y="3280832"/>
            <a:ext cx="533400" cy="1896535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Xience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rcRect l="15385" t="8889" r="22564" b="11111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rcRect l="15385" t="8889" r="22564" b="11111"/>
              <a:stretch>
                <a:fillRect/>
              </a:stretch>
            </p:blipFill>
          </mc:Fallback>
        </mc:AlternateContent>
        <p:spPr>
          <a:xfrm>
            <a:off x="2240280" y="4724400"/>
            <a:ext cx="1950720" cy="6096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stent_cypher_nL_15_nO_6_soft.eps"/>
          <p:cNvPicPr>
            <a:picLocks noChangeAspect="1"/>
          </p:cNvPicPr>
          <p:nvPr/>
        </p:nvPicPr>
        <p:blipFill>
          <a:blip r:embed="rId7"/>
          <a:srcRect l="25000" t="16239" r="10586" b="16667"/>
          <a:stretch>
            <a:fillRect/>
          </a:stretch>
        </p:blipFill>
        <p:spPr>
          <a:xfrm>
            <a:off x="4495800" y="3961822"/>
            <a:ext cx="1981200" cy="53397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17" name="Picture 16" descr="stent_express_nL_11_nO_6_pola.eps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95800" y="3048000"/>
            <a:ext cx="1905000" cy="5969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2" name="Picture 31" descr="stent_xience_nO_6_nL_23_pola.eps"/>
          <p:cNvPicPr>
            <a:picLocks noChangeAspect="1"/>
          </p:cNvPicPr>
          <p:nvPr/>
        </p:nvPicPr>
        <p:blipFill>
          <a:blip r:embed="rId9"/>
          <a:srcRect l="16793" t="4060" r="16641"/>
          <a:stretch>
            <a:fillRect/>
          </a:stretch>
        </p:blipFill>
        <p:spPr>
          <a:xfrm>
            <a:off x="4495800" y="4724400"/>
            <a:ext cx="2057400" cy="6858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6" name="Picture 35" descr="stent_photo2-1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0"/>
              <a:srcRect t="42143" b="18810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11"/>
              <a:srcRect t="42143" b="18810"/>
              <a:stretch>
                <a:fillRect/>
              </a:stretch>
            </p:blipFill>
          </mc:Fallback>
        </mc:AlternateContent>
        <p:spPr>
          <a:xfrm>
            <a:off x="2362200" y="2125362"/>
            <a:ext cx="1676400" cy="617838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38" name="Picture 37" descr="stent1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2"/>
              <a:srcRect l="25000" r="25000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13"/>
              <a:srcRect l="25000" r="25000"/>
              <a:stretch>
                <a:fillRect/>
              </a:stretch>
            </p:blipFill>
          </mc:Fallback>
        </mc:AlternateContent>
        <p:spPr>
          <a:xfrm>
            <a:off x="4572000" y="2160104"/>
            <a:ext cx="1676400" cy="583096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cxnSp>
        <p:nvCxnSpPr>
          <p:cNvPr id="41" name="Straight Connector 40"/>
          <p:cNvCxnSpPr/>
          <p:nvPr/>
        </p:nvCxnSpPr>
        <p:spPr bwMode="auto">
          <a:xfrm>
            <a:off x="2209800" y="2894012"/>
            <a:ext cx="4648200" cy="1588"/>
          </a:xfrm>
          <a:prstGeom prst="line">
            <a:avLst/>
          </a:prstGeom>
          <a:solidFill>
            <a:schemeClr val="accent1"/>
          </a:solidFill>
          <a:ln w="666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2209800" y="3808412"/>
            <a:ext cx="4648200" cy="1588"/>
          </a:xfrm>
          <a:prstGeom prst="line">
            <a:avLst/>
          </a:prstGeom>
          <a:solidFill>
            <a:schemeClr val="accent1"/>
          </a:solidFill>
          <a:ln w="666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>
            <a:off x="2209800" y="4648200"/>
            <a:ext cx="4648200" cy="1588"/>
          </a:xfrm>
          <a:prstGeom prst="line">
            <a:avLst/>
          </a:prstGeom>
          <a:solidFill>
            <a:schemeClr val="accent1"/>
          </a:solidFill>
          <a:ln w="666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 rot="5400000" flipH="1" flipV="1">
            <a:off x="2705894" y="3771900"/>
            <a:ext cx="3275806" cy="794"/>
          </a:xfrm>
          <a:prstGeom prst="line">
            <a:avLst/>
          </a:prstGeom>
          <a:solidFill>
            <a:schemeClr val="accent1"/>
          </a:solidFill>
          <a:ln w="666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228600" y="2286000"/>
            <a:ext cx="1591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Palmaz</a:t>
            </a:r>
            <a:r>
              <a:rPr lang="en-US" sz="1400" dirty="0" smtClean="0"/>
              <a:t> by </a:t>
            </a:r>
            <a:r>
              <a:rPr lang="en-US" sz="1400" dirty="0" err="1" smtClean="0"/>
              <a:t>Cordis</a:t>
            </a:r>
            <a:endParaRPr lang="en-US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228600" y="3121223"/>
            <a:ext cx="20306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Express by Boston Sci.</a:t>
            </a:r>
            <a:endParaRPr lang="en-US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228600" y="4038600"/>
            <a:ext cx="1621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Cypher</a:t>
            </a:r>
            <a:r>
              <a:rPr lang="en-US" sz="1400" dirty="0" smtClean="0"/>
              <a:t> by </a:t>
            </a:r>
            <a:r>
              <a:rPr lang="en-US" sz="1400" dirty="0" err="1" smtClean="0"/>
              <a:t>Cordis</a:t>
            </a:r>
            <a:endParaRPr lang="en-US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228600" y="4800600"/>
            <a:ext cx="1532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Xience</a:t>
            </a:r>
            <a:r>
              <a:rPr lang="en-US" sz="1400" dirty="0" smtClean="0"/>
              <a:t> by Abbott</a:t>
            </a:r>
            <a:endParaRPr lang="en-US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6629400" y="3200400"/>
            <a:ext cx="20903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Express-like </a:t>
            </a:r>
            <a:r>
              <a:rPr lang="en-US" sz="1400" dirty="0" err="1" smtClean="0"/>
              <a:t>stent</a:t>
            </a:r>
            <a:r>
              <a:rPr lang="en-US" sz="1400" dirty="0" smtClean="0"/>
              <a:t> mesh</a:t>
            </a:r>
            <a:endParaRPr lang="en-US" sz="1400" dirty="0"/>
          </a:p>
        </p:txBody>
      </p:sp>
      <p:sp>
        <p:nvSpPr>
          <p:cNvPr id="59" name="TextBox 58"/>
          <p:cNvSpPr txBox="1"/>
          <p:nvPr/>
        </p:nvSpPr>
        <p:spPr>
          <a:xfrm>
            <a:off x="6672602" y="2286000"/>
            <a:ext cx="2040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Palmaz</a:t>
            </a:r>
            <a:r>
              <a:rPr lang="en-US" sz="1400" dirty="0" smtClean="0"/>
              <a:t>-like </a:t>
            </a:r>
            <a:r>
              <a:rPr lang="en-US" sz="1400" dirty="0" err="1" smtClean="0"/>
              <a:t>stent</a:t>
            </a:r>
            <a:r>
              <a:rPr lang="en-US" sz="1400" dirty="0" smtClean="0"/>
              <a:t> mesh</a:t>
            </a:r>
            <a:endParaRPr lang="en-US" sz="1400" dirty="0"/>
          </a:p>
        </p:txBody>
      </p:sp>
      <p:sp>
        <p:nvSpPr>
          <p:cNvPr id="60" name="TextBox 59"/>
          <p:cNvSpPr txBox="1"/>
          <p:nvPr/>
        </p:nvSpPr>
        <p:spPr>
          <a:xfrm>
            <a:off x="6666182" y="4035623"/>
            <a:ext cx="2020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Cypher</a:t>
            </a:r>
            <a:r>
              <a:rPr lang="en-US" sz="1400" dirty="0" smtClean="0"/>
              <a:t>-like </a:t>
            </a:r>
            <a:r>
              <a:rPr lang="en-US" sz="1400" dirty="0" err="1" smtClean="0"/>
              <a:t>stent</a:t>
            </a:r>
            <a:r>
              <a:rPr lang="en-US" sz="1400" dirty="0" smtClean="0"/>
              <a:t> mesh</a:t>
            </a:r>
            <a:endParaRPr lang="en-US" sz="1400" dirty="0"/>
          </a:p>
        </p:txBody>
      </p:sp>
      <p:sp>
        <p:nvSpPr>
          <p:cNvPr id="61" name="TextBox 60"/>
          <p:cNvSpPr txBox="1"/>
          <p:nvPr/>
        </p:nvSpPr>
        <p:spPr>
          <a:xfrm>
            <a:off x="6759006" y="4800600"/>
            <a:ext cx="1990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Xience</a:t>
            </a:r>
            <a:r>
              <a:rPr lang="en-US" sz="1400" dirty="0" smtClean="0"/>
              <a:t>-like </a:t>
            </a:r>
            <a:r>
              <a:rPr lang="en-US" sz="1400" dirty="0" err="1" smtClean="0"/>
              <a:t>stent</a:t>
            </a:r>
            <a:r>
              <a:rPr lang="en-US" sz="1400" dirty="0" smtClean="0"/>
              <a:t> mesh</a:t>
            </a:r>
            <a:endParaRPr lang="en-US" sz="1400" dirty="0"/>
          </a:p>
        </p:txBody>
      </p:sp>
      <p:pic>
        <p:nvPicPr>
          <p:cNvPr id="63" name="Picture 62" descr="stent3.eps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781800" y="1219200"/>
            <a:ext cx="1656271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iform_stent_movie.avi">
            <a:hlinkClick r:id="" action="ppaction://media"/>
          </p:cNvPr>
          <p:cNvPicPr/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215901" y="1166384"/>
            <a:ext cx="4279899" cy="967216"/>
          </a:xfrm>
          <a:prstGeom prst="rect">
            <a:avLst/>
          </a:prstGeom>
        </p:spPr>
      </p:pic>
      <p:pic>
        <p:nvPicPr>
          <p:cNvPr id="3" name="xience_compression.avi">
            <a:hlinkClick r:id="" action="ppaction://media"/>
          </p:cNvPr>
          <p:cNvPicPr/>
          <p:nvPr>
            <a:videoFile r:link="rId2"/>
          </p:nvPr>
        </p:nvPicPr>
        <p:blipFill>
          <a:blip r:embed="rId11"/>
          <a:stretch>
            <a:fillRect/>
          </a:stretch>
        </p:blipFill>
        <p:spPr>
          <a:xfrm>
            <a:off x="215901" y="2362201"/>
            <a:ext cx="4279899" cy="990600"/>
          </a:xfrm>
          <a:prstGeom prst="rect">
            <a:avLst/>
          </a:prstGeom>
        </p:spPr>
      </p:pic>
      <p:pic>
        <p:nvPicPr>
          <p:cNvPr id="4" name="cypher_compression.avi">
            <a:hlinkClick r:id="" action="ppaction://media"/>
          </p:cNvPr>
          <p:cNvPicPr/>
          <p:nvPr>
            <a:videoFile r:link="rId3"/>
          </p:nvPr>
        </p:nvPicPr>
        <p:blipFill>
          <a:blip r:embed="rId12"/>
          <a:stretch>
            <a:fillRect/>
          </a:stretch>
        </p:blipFill>
        <p:spPr>
          <a:xfrm>
            <a:off x="228601" y="3657600"/>
            <a:ext cx="4267200" cy="1168597"/>
          </a:xfrm>
          <a:prstGeom prst="rect">
            <a:avLst/>
          </a:prstGeom>
        </p:spPr>
      </p:pic>
      <p:pic>
        <p:nvPicPr>
          <p:cNvPr id="5" name="express_compres.avi">
            <a:hlinkClick r:id="" action="ppaction://media"/>
          </p:cNvPr>
          <p:cNvPicPr/>
          <p:nvPr>
            <a:videoFile r:link="rId4"/>
          </p:nvPr>
        </p:nvPicPr>
        <p:blipFill>
          <a:blip r:embed="rId13"/>
          <a:stretch>
            <a:fillRect/>
          </a:stretch>
        </p:blipFill>
        <p:spPr>
          <a:xfrm>
            <a:off x="215901" y="5029201"/>
            <a:ext cx="4279899" cy="1143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7200" y="228600"/>
            <a:ext cx="8534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effectLst>
                  <a:outerShdw blurRad="50800" dist="1143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Movie Gallery of Coronary Stents Exposed to Compression and  Bending</a:t>
            </a:r>
            <a:endParaRPr lang="en-US" sz="2000" dirty="0">
              <a:effectLst>
                <a:outerShdw blurRad="50800" dist="114300" dir="2700000">
                  <a:srgbClr val="000000">
                    <a:alpha val="43000"/>
                  </a:srgbClr>
                </a:outerShdw>
                <a:reflection stA="50000" endPos="75000" dist="12700" dir="5400000" sy="-100000" algn="bl" rotWithShape="0"/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00400" y="6520190"/>
            <a:ext cx="521951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000000"/>
                </a:solidFill>
              </a:rPr>
              <a:t>Express-like stent; open cell design (strut thickness 132 </a:t>
            </a:r>
            <a:r>
              <a:rPr lang="en-US" sz="1100" dirty="0" err="1" smtClean="0">
                <a:solidFill>
                  <a:srgbClr val="000000"/>
                </a:solidFill>
                <a:latin typeface="Symbol"/>
              </a:rPr>
              <a:t>m</a:t>
            </a:r>
            <a:r>
              <a:rPr lang="en-US" sz="1100" dirty="0" smtClean="0">
                <a:solidFill>
                  <a:srgbClr val="000000"/>
                </a:solidFill>
              </a:rPr>
              <a:t>)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30770" y="914400"/>
            <a:ext cx="13934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Compression</a:t>
            </a:r>
            <a:endParaRPr lang="en-US" sz="1600" dirty="0"/>
          </a:p>
        </p:txBody>
      </p:sp>
      <p:pic>
        <p:nvPicPr>
          <p:cNvPr id="13" name="unif_bending.avi">
            <a:hlinkClick r:id="" action="ppaction://media"/>
          </p:cNvPr>
          <p:cNvPicPr/>
          <p:nvPr>
            <a:videoFile r:link="rId5"/>
          </p:nvPr>
        </p:nvPicPr>
        <p:blipFill>
          <a:blip r:embed="rId14"/>
          <a:stretch>
            <a:fillRect/>
          </a:stretch>
        </p:blipFill>
        <p:spPr>
          <a:xfrm>
            <a:off x="4800600" y="1143000"/>
            <a:ext cx="3886200" cy="1143000"/>
          </a:xfrm>
          <a:prstGeom prst="rect">
            <a:avLst/>
          </a:prstGeom>
        </p:spPr>
      </p:pic>
      <p:pic>
        <p:nvPicPr>
          <p:cNvPr id="14" name="express_bending">
            <a:hlinkClick r:id="" action="ppaction://media"/>
          </p:cNvPr>
          <p:cNvPicPr/>
          <p:nvPr>
            <a:videoFile r:link="rId6"/>
          </p:nvPr>
        </p:nvPicPr>
        <p:blipFill>
          <a:blip r:embed="rId15"/>
          <a:stretch>
            <a:fillRect/>
          </a:stretch>
        </p:blipFill>
        <p:spPr>
          <a:xfrm>
            <a:off x="4800600" y="2209800"/>
            <a:ext cx="3886200" cy="1295400"/>
          </a:xfrm>
          <a:prstGeom prst="rect">
            <a:avLst/>
          </a:prstGeom>
        </p:spPr>
      </p:pic>
      <p:pic>
        <p:nvPicPr>
          <p:cNvPr id="15" name="cypher_bending.avi">
            <a:hlinkClick r:id="" action="ppaction://media"/>
          </p:cNvPr>
          <p:cNvPicPr/>
          <p:nvPr>
            <a:videoFile r:link="rId7"/>
          </p:nvPr>
        </p:nvPicPr>
        <p:blipFill>
          <a:blip r:embed="rId16"/>
          <a:stretch>
            <a:fillRect/>
          </a:stretch>
        </p:blipFill>
        <p:spPr>
          <a:xfrm>
            <a:off x="4800600" y="3581400"/>
            <a:ext cx="3962400" cy="1219200"/>
          </a:xfrm>
          <a:prstGeom prst="rect">
            <a:avLst/>
          </a:prstGeom>
        </p:spPr>
      </p:pic>
      <p:pic>
        <p:nvPicPr>
          <p:cNvPr id="16" name="xience_bending.avi">
            <a:hlinkClick r:id="" action="ppaction://media"/>
          </p:cNvPr>
          <p:cNvPicPr/>
          <p:nvPr>
            <a:videoFile r:link="rId8"/>
          </p:nvPr>
        </p:nvPicPr>
        <p:blipFill>
          <a:blip r:embed="rId17"/>
          <a:stretch>
            <a:fillRect/>
          </a:stretch>
        </p:blipFill>
        <p:spPr>
          <a:xfrm>
            <a:off x="4800600" y="4876801"/>
            <a:ext cx="3962400" cy="167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44266" y="4648200"/>
            <a:ext cx="46805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>
                <a:solidFill>
                  <a:srgbClr val="000000"/>
                </a:solidFill>
              </a:rPr>
              <a:t>Cypher</a:t>
            </a:r>
            <a:r>
              <a:rPr lang="en-US" sz="1200" dirty="0" smtClean="0">
                <a:solidFill>
                  <a:srgbClr val="000000"/>
                </a:solidFill>
              </a:rPr>
              <a:t>-like stent (strut thickness 140 </a:t>
            </a:r>
            <a:r>
              <a:rPr lang="en-US" sz="1200" dirty="0" err="1" smtClean="0">
                <a:solidFill>
                  <a:srgbClr val="000000"/>
                </a:solidFill>
                <a:latin typeface="Symbol"/>
              </a:rPr>
              <a:t>m</a:t>
            </a:r>
            <a:r>
              <a:rPr lang="en-US" sz="1200" dirty="0" smtClean="0">
                <a:solidFill>
                  <a:srgbClr val="000000"/>
                </a:solidFill>
              </a:rPr>
              <a:t> &amp; 140/3 </a:t>
            </a:r>
            <a:r>
              <a:rPr lang="en-US" sz="1200" dirty="0" err="1" smtClean="0">
                <a:solidFill>
                  <a:srgbClr val="000000"/>
                </a:solidFill>
                <a:latin typeface="Symbol"/>
              </a:rPr>
              <a:t>m</a:t>
            </a:r>
            <a:r>
              <a:rPr lang="en-US" sz="1200" dirty="0" smtClean="0">
                <a:solidFill>
                  <a:srgbClr val="000000"/>
                </a:solidFill>
              </a:rPr>
              <a:t>)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37018" y="3200400"/>
            <a:ext cx="51353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>
                <a:solidFill>
                  <a:srgbClr val="000000"/>
                </a:solidFill>
              </a:rPr>
              <a:t>Xience</a:t>
            </a:r>
            <a:r>
              <a:rPr lang="en-US" sz="1200" dirty="0" smtClean="0">
                <a:solidFill>
                  <a:srgbClr val="000000"/>
                </a:solidFill>
              </a:rPr>
              <a:t>-like stent; open cell design (strut thickness 80 microns; </a:t>
            </a:r>
            <a:r>
              <a:rPr lang="en-US" sz="1200" dirty="0" err="1" smtClean="0">
                <a:solidFill>
                  <a:srgbClr val="000000"/>
                </a:solidFill>
              </a:rPr>
              <a:t>CoCr</a:t>
            </a:r>
            <a:r>
              <a:rPr lang="en-US" sz="1200" dirty="0" smtClean="0">
                <a:solidFill>
                  <a:srgbClr val="000000"/>
                </a:solidFill>
              </a:rPr>
              <a:t>)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0" y="1981200"/>
            <a:ext cx="43925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Uniform (</a:t>
            </a:r>
            <a:r>
              <a:rPr lang="en-US" sz="1200" dirty="0" err="1" smtClean="0">
                <a:solidFill>
                  <a:schemeClr val="tx1"/>
                </a:solidFill>
              </a:rPr>
              <a:t>Palmaz</a:t>
            </a:r>
            <a:r>
              <a:rPr lang="en-US" sz="1200" dirty="0" smtClean="0">
                <a:solidFill>
                  <a:schemeClr val="tx1"/>
                </a:solidFill>
              </a:rPr>
              <a:t>-like) stent (strut thickness 80 microns)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29923" y="914400"/>
            <a:ext cx="937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Bending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3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4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4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5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6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6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4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7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533400" y="6172200"/>
            <a:ext cx="5840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*</a:t>
            </a:r>
            <a:r>
              <a:rPr lang="en-US" sz="1200" dirty="0" err="1" smtClean="0">
                <a:solidFill>
                  <a:schemeClr val="tx1"/>
                </a:solidFill>
              </a:rPr>
              <a:t>Gyongyosi</a:t>
            </a:r>
            <a:r>
              <a:rPr lang="en-US" sz="1200" dirty="0" smtClean="0">
                <a:solidFill>
                  <a:schemeClr val="tx1"/>
                </a:solidFill>
              </a:rPr>
              <a:t> et al. Longitudinal straightening effect of </a:t>
            </a:r>
            <a:r>
              <a:rPr lang="en-US" sz="1200" dirty="0" err="1" smtClean="0">
                <a:solidFill>
                  <a:schemeClr val="tx1"/>
                </a:solidFill>
              </a:rPr>
              <a:t>stents</a:t>
            </a:r>
            <a:r>
              <a:rPr lang="en-US" sz="1200" dirty="0" smtClean="0">
                <a:solidFill>
                  <a:schemeClr val="tx1"/>
                </a:solidFill>
              </a:rPr>
              <a:t> is an additional predictor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for major adverse cardiac events. J American College of Cardiology 35 (2000)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784225" y="525463"/>
            <a:ext cx="7292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2400">
              <a:effectLst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048000" y="381000"/>
            <a:ext cx="2420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FF3300"/>
                </a:solidFill>
                <a:effectLst/>
              </a:rPr>
              <a:t>CONCLUSIONS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28600" y="914400"/>
            <a:ext cx="6604129" cy="461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600" dirty="0" err="1" smtClean="0">
                <a:solidFill>
                  <a:srgbClr val="000000"/>
                </a:solidFill>
                <a:effectLst/>
              </a:rPr>
              <a:t>Palmaz</a:t>
            </a:r>
            <a:r>
              <a:rPr lang="en-US" sz="1600" dirty="0" smtClean="0">
                <a:solidFill>
                  <a:srgbClr val="000000"/>
                </a:solidFill>
                <a:effectLst/>
              </a:rPr>
              <a:t>-like </a:t>
            </a:r>
            <a:r>
              <a:rPr lang="en-US" sz="1600" dirty="0" err="1" smtClean="0">
                <a:solidFill>
                  <a:srgbClr val="000000"/>
                </a:solidFill>
                <a:effectLst/>
              </a:rPr>
              <a:t>stent</a:t>
            </a:r>
            <a:r>
              <a:rPr lang="en-US" sz="1600" dirty="0" smtClean="0">
                <a:solidFill>
                  <a:srgbClr val="000000"/>
                </a:solidFill>
                <a:effectLst/>
              </a:rPr>
              <a:t> is by far the </a:t>
            </a:r>
            <a:r>
              <a:rPr lang="en-US" sz="1600" dirty="0" smtClean="0">
                <a:solidFill>
                  <a:srgbClr val="000000"/>
                </a:solidFill>
              </a:rPr>
              <a:t>hardest </a:t>
            </a:r>
            <a:r>
              <a:rPr lang="en-US" sz="1600" dirty="0" err="1" smtClean="0">
                <a:solidFill>
                  <a:srgbClr val="000000"/>
                </a:solidFill>
              </a:rPr>
              <a:t>stent</a:t>
            </a:r>
            <a:r>
              <a:rPr lang="en-US" sz="1600" dirty="0" smtClean="0">
                <a:solidFill>
                  <a:srgbClr val="000000"/>
                </a:solidFill>
              </a:rPr>
              <a:t> with respect to both</a:t>
            </a:r>
          </a:p>
          <a:p>
            <a:r>
              <a:rPr lang="en-US" sz="1600" dirty="0" smtClean="0">
                <a:solidFill>
                  <a:srgbClr val="000000"/>
                </a:solidFill>
              </a:rPr>
              <a:t>compression and bending </a:t>
            </a:r>
            <a:r>
              <a:rPr lang="en-US" sz="1050" dirty="0" smtClean="0">
                <a:solidFill>
                  <a:srgbClr val="000000"/>
                </a:solidFill>
              </a:rPr>
              <a:t>(should not be clinically applied in tortuous geometries [*])</a:t>
            </a:r>
            <a:endParaRPr lang="en-US" dirty="0" smtClean="0">
              <a:effectLst/>
            </a:endParaRPr>
          </a:p>
          <a:p>
            <a:pPr>
              <a:buFontTx/>
              <a:buChar char="•"/>
            </a:pPr>
            <a:endParaRPr lang="en-US" sz="18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  <a:effectLst/>
              </a:rPr>
              <a:t> open</a:t>
            </a:r>
            <a:r>
              <a:rPr lang="en-US" sz="1800" dirty="0">
                <a:solidFill>
                  <a:srgbClr val="000000"/>
                </a:solidFill>
                <a:effectLst/>
              </a:rPr>
              <a:t>-cell design provides more flexibility to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bending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(important since longitudinal straightening effect of rigid </a:t>
            </a:r>
            <a:r>
              <a:rPr lang="en-US" sz="1400" dirty="0" err="1" smtClean="0">
                <a:solidFill>
                  <a:srgbClr val="000000"/>
                </a:solidFill>
              </a:rPr>
              <a:t>stent</a:t>
            </a:r>
            <a:r>
              <a:rPr lang="en-US" sz="1400" dirty="0" smtClean="0">
                <a:solidFill>
                  <a:srgbClr val="000000"/>
                </a:solidFill>
              </a:rPr>
              <a:t> has been clinically 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associated with increased incidence of major adverse  cardiovascular events [*])</a:t>
            </a:r>
            <a:endParaRPr lang="en-US" sz="1200" dirty="0" smtClean="0">
              <a:solidFill>
                <a:srgbClr val="000000"/>
              </a:solidFill>
              <a:effectLst/>
            </a:endParaRPr>
          </a:p>
          <a:p>
            <a:pPr>
              <a:buFontTx/>
              <a:buChar char="•"/>
            </a:pPr>
            <a:endParaRPr lang="en-US" sz="1800" dirty="0">
              <a:solidFill>
                <a:srgbClr val="000000"/>
              </a:solidFill>
              <a:effectLst/>
            </a:endParaRPr>
          </a:p>
          <a:p>
            <a:pPr>
              <a:buFontTx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</a:rPr>
              <a:t> Express-like </a:t>
            </a:r>
            <a:r>
              <a:rPr lang="en-US" sz="1800" dirty="0" err="1">
                <a:solidFill>
                  <a:srgbClr val="000000"/>
                </a:solidFill>
                <a:effectLst/>
              </a:rPr>
              <a:t>stent</a:t>
            </a:r>
            <a:r>
              <a:rPr lang="en-US" sz="1800" dirty="0">
                <a:solidFill>
                  <a:srgbClr val="000000"/>
                </a:solidFill>
                <a:effectLst/>
              </a:rPr>
              <a:t> has high flexibility (bending)  </a:t>
            </a:r>
            <a:r>
              <a:rPr lang="en-US" sz="1600" dirty="0">
                <a:solidFill>
                  <a:srgbClr val="000000"/>
                </a:solidFill>
                <a:effectLst/>
              </a:rPr>
              <a:t>while keeping 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</a:rPr>
              <a:t>   </a:t>
            </a:r>
            <a:r>
              <a:rPr lang="en-US" sz="1600" dirty="0">
                <a:solidFill>
                  <a:srgbClr val="000000"/>
                </a:solidFill>
                <a:effectLst/>
              </a:rPr>
              <a:t>high radial strength</a:t>
            </a:r>
            <a:r>
              <a:rPr lang="en-US" sz="1800" dirty="0">
                <a:solidFill>
                  <a:srgbClr val="000000"/>
                </a:solidFill>
                <a:effectLst/>
              </a:rPr>
              <a:t> </a:t>
            </a:r>
            <a:r>
              <a:rPr lang="en-US" sz="1600" dirty="0">
                <a:solidFill>
                  <a:srgbClr val="000000"/>
                </a:solidFill>
                <a:effectLst/>
              </a:rPr>
              <a:t>(radial displacement: 0.24%</a:t>
            </a:r>
            <a:r>
              <a:rPr lang="en-US" sz="1600" dirty="0" smtClean="0">
                <a:solidFill>
                  <a:srgbClr val="000000"/>
                </a:solidFill>
                <a:effectLst/>
              </a:rPr>
              <a:t>)</a:t>
            </a:r>
            <a:endParaRPr lang="en-US" sz="1800" dirty="0" smtClean="0">
              <a:solidFill>
                <a:srgbClr val="000000"/>
              </a:solidFill>
              <a:effectLst/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    (important to avoid buckling of bent </a:t>
            </a:r>
            <a:r>
              <a:rPr lang="en-US" sz="1400" dirty="0" err="1" smtClean="0">
                <a:solidFill>
                  <a:srgbClr val="000000"/>
                </a:solidFill>
              </a:rPr>
              <a:t>stents</a:t>
            </a:r>
            <a:r>
              <a:rPr lang="en-US" sz="1400" dirty="0" smtClean="0">
                <a:solidFill>
                  <a:srgbClr val="000000"/>
                </a:solidFill>
              </a:rPr>
              <a:t>)</a:t>
            </a:r>
            <a:endParaRPr lang="en-US" sz="1200" dirty="0" smtClean="0">
              <a:solidFill>
                <a:srgbClr val="000000"/>
              </a:solidFill>
              <a:effectLst/>
            </a:endParaRPr>
          </a:p>
          <a:p>
            <a:endParaRPr lang="en-US" sz="2000" dirty="0" smtClean="0">
              <a:solidFill>
                <a:srgbClr val="000000"/>
              </a:solidFill>
              <a:effectLst/>
            </a:endParaRPr>
          </a:p>
          <a:p>
            <a:pPr>
              <a:buFontTx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</a:rPr>
              <a:t>Xience</a:t>
            </a:r>
            <a:r>
              <a:rPr lang="en-US" sz="1800" dirty="0">
                <a:solidFill>
                  <a:srgbClr val="000000"/>
                </a:solidFill>
                <a:effectLst/>
              </a:rPr>
              <a:t>-like </a:t>
            </a:r>
            <a:r>
              <a:rPr lang="en-US" sz="1800" dirty="0" err="1">
                <a:solidFill>
                  <a:srgbClr val="000000"/>
                </a:solidFill>
                <a:effectLst/>
              </a:rPr>
              <a:t>stent</a:t>
            </a:r>
            <a:r>
              <a:rPr lang="en-US" sz="1800" dirty="0">
                <a:solidFill>
                  <a:srgbClr val="000000"/>
                </a:solidFill>
                <a:effectLst/>
              </a:rPr>
              <a:t> has the smallest longitudinal extension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</a:rPr>
              <a:t>  under cyclic loading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(</a:t>
            </a:r>
            <a:r>
              <a:rPr lang="en-US" sz="1400" dirty="0" smtClean="0">
                <a:solidFill>
                  <a:srgbClr val="000000"/>
                </a:solidFill>
                <a:effectLst/>
              </a:rPr>
              <a:t>“</a:t>
            </a:r>
            <a:r>
              <a:rPr lang="en-US" sz="1400" dirty="0">
                <a:solidFill>
                  <a:srgbClr val="000000"/>
                </a:solidFill>
                <a:effectLst/>
              </a:rPr>
              <a:t>in phase</a:t>
            </a:r>
            <a:r>
              <a:rPr lang="en-US" sz="1400" dirty="0" smtClean="0">
                <a:solidFill>
                  <a:srgbClr val="000000"/>
                </a:solidFill>
                <a:effectLst/>
              </a:rPr>
              <a:t>” </a:t>
            </a:r>
            <a:r>
              <a:rPr lang="en-US" sz="1400" dirty="0" smtClean="0">
                <a:solidFill>
                  <a:srgbClr val="000000"/>
                </a:solidFill>
              </a:rPr>
              <a:t>circumferential rings</a:t>
            </a:r>
            <a:r>
              <a:rPr lang="en-US" sz="1400" dirty="0" smtClean="0">
                <a:solidFill>
                  <a:srgbClr val="000000"/>
                </a:solidFill>
                <a:effectLst/>
              </a:rPr>
              <a:t>; not “opposing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”)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</a:t>
            </a:r>
            <a:r>
              <a:rPr lang="en-US" sz="1200" dirty="0" smtClean="0">
                <a:solidFill>
                  <a:srgbClr val="000000"/>
                </a:solidFill>
              </a:rPr>
              <a:t>(clinically important when landing a </a:t>
            </a:r>
            <a:r>
              <a:rPr lang="en-US" sz="1200" dirty="0" err="1" smtClean="0">
                <a:solidFill>
                  <a:srgbClr val="000000"/>
                </a:solidFill>
              </a:rPr>
              <a:t>stent</a:t>
            </a:r>
            <a:r>
              <a:rPr lang="en-US" sz="1200" dirty="0" smtClean="0">
                <a:solidFill>
                  <a:srgbClr val="000000"/>
                </a:solidFill>
              </a:rPr>
              <a:t> in an “angle” area formed by a native artery)</a:t>
            </a:r>
            <a:endParaRPr lang="en-US" sz="1100" dirty="0" smtClean="0">
              <a:solidFill>
                <a:srgbClr val="000000"/>
              </a:solidFill>
              <a:effectLst/>
            </a:endParaRPr>
          </a:p>
          <a:p>
            <a:endParaRPr lang="en-US" sz="1800" dirty="0">
              <a:solidFill>
                <a:srgbClr val="000000"/>
              </a:solidFill>
              <a:effectLst/>
            </a:endParaRPr>
          </a:p>
          <a:p>
            <a:pPr>
              <a:buFontTx/>
              <a:buChar char="•"/>
            </a:pPr>
            <a:r>
              <a:rPr lang="en-US" sz="1800" dirty="0">
                <a:solidFill>
                  <a:srgbClr val="000000"/>
                </a:solidFill>
                <a:effectLst/>
              </a:rPr>
              <a:t> New design: more flexibility than Express with higher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</a:rPr>
              <a:t>  radial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strength: </a:t>
            </a:r>
            <a:r>
              <a:rPr lang="en-US" sz="1800" dirty="0" err="1" smtClean="0">
                <a:solidFill>
                  <a:srgbClr val="000000"/>
                </a:solidFill>
                <a:effectLst/>
              </a:rPr>
              <a:t>Cypher</a:t>
            </a:r>
            <a:r>
              <a:rPr lang="en-US" sz="1800" dirty="0">
                <a:solidFill>
                  <a:srgbClr val="000000"/>
                </a:solidFill>
                <a:effectLst/>
              </a:rPr>
              <a:t>-like </a:t>
            </a:r>
            <a:r>
              <a:rPr lang="en-US" sz="1800" dirty="0" err="1">
                <a:solidFill>
                  <a:srgbClr val="000000"/>
                </a:solidFill>
                <a:effectLst/>
              </a:rPr>
              <a:t>stent</a:t>
            </a:r>
            <a:r>
              <a:rPr lang="en-US" sz="1800" dirty="0">
                <a:solidFill>
                  <a:srgbClr val="000000"/>
                </a:solidFill>
                <a:effectLst/>
              </a:rPr>
              <a:t> with open-cell design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705600" y="1828800"/>
            <a:ext cx="2133600" cy="685800"/>
            <a:chOff x="5867400" y="1600200"/>
            <a:chExt cx="2133600" cy="685800"/>
          </a:xfrm>
        </p:grpSpPr>
        <p:pic>
          <p:nvPicPr>
            <p:cNvPr id="6" name="Picture 5" descr="stent_xience_nO_6_nL_23_pola.eps"/>
            <p:cNvPicPr>
              <a:picLocks noChangeAspect="1"/>
            </p:cNvPicPr>
            <p:nvPr/>
          </p:nvPicPr>
          <p:blipFill>
            <a:blip r:embed="rId3"/>
            <a:srcRect l="16793" t="4060" r="16641"/>
            <a:stretch>
              <a:fillRect/>
            </a:stretch>
          </p:blipFill>
          <p:spPr>
            <a:xfrm>
              <a:off x="5943600" y="1600200"/>
              <a:ext cx="2057400" cy="685800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sp>
          <p:nvSpPr>
            <p:cNvPr id="8" name="TextBox 7"/>
            <p:cNvSpPr txBox="1"/>
            <p:nvPr/>
          </p:nvSpPr>
          <p:spPr>
            <a:xfrm>
              <a:off x="5867400" y="1600200"/>
              <a:ext cx="87462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/>
                <a:t>Xience</a:t>
              </a:r>
              <a:r>
                <a:rPr lang="en-US" sz="1100" dirty="0" smtClean="0"/>
                <a:t>-like</a:t>
              </a:r>
              <a:endParaRPr lang="en-US" sz="11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934200" y="2895600"/>
            <a:ext cx="1905000" cy="609600"/>
            <a:chOff x="6781800" y="3124200"/>
            <a:chExt cx="1905000" cy="609600"/>
          </a:xfrm>
        </p:grpSpPr>
        <p:pic>
          <p:nvPicPr>
            <p:cNvPr id="7" name="Picture 6" descr="stent_express_nL_11_nO_6_pola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81800" y="3136900"/>
              <a:ext cx="1905000" cy="596900"/>
            </a:xfrm>
            <a:prstGeom prst="rect">
              <a:avLst/>
            </a:prstGeom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6781800" y="3124200"/>
              <a:ext cx="95287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Express-like</a:t>
              </a:r>
              <a:endParaRPr lang="en-US" sz="11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05600" y="3810000"/>
            <a:ext cx="2286000" cy="990600"/>
            <a:chOff x="6705600" y="4114800"/>
            <a:chExt cx="2286000" cy="990600"/>
          </a:xfrm>
        </p:grpSpPr>
        <p:pic>
          <p:nvPicPr>
            <p:cNvPr id="15" name="Picture 14" descr="angio_reoclusion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81800" y="4114800"/>
              <a:ext cx="990600" cy="990600"/>
            </a:xfrm>
            <a:prstGeom prst="rect">
              <a:avLst/>
            </a:prstGeom>
          </p:spPr>
        </p:pic>
        <p:pic>
          <p:nvPicPr>
            <p:cNvPr id="16" name="Picture 15" descr="angiopoststent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6"/>
                <a:srcRect t="5882" r="17647" b="17647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7"/>
                <a:srcRect t="5882" r="17647" b="17647"/>
                <a:stretch>
                  <a:fillRect/>
                </a:stretch>
              </p:blipFill>
            </mc:Fallback>
          </mc:AlternateContent>
          <p:spPr>
            <a:xfrm>
              <a:off x="7924800" y="4114800"/>
              <a:ext cx="1066800" cy="9906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6705600" y="4843790"/>
              <a:ext cx="38854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pre</a:t>
              </a:r>
              <a:endParaRPr lang="en-US" sz="11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48600" y="4843790"/>
              <a:ext cx="45129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post</a:t>
              </a:r>
              <a:endParaRPr lang="en-US" sz="1100" dirty="0"/>
            </a:p>
          </p:txBody>
        </p:sp>
      </p:grpSp>
      <p:pic>
        <p:nvPicPr>
          <p:cNvPr id="20" name="Picture 19" descr="stent_cypher_nL_15_nO_6_soft.eps"/>
          <p:cNvPicPr>
            <a:picLocks noChangeAspect="1"/>
          </p:cNvPicPr>
          <p:nvPr/>
        </p:nvPicPr>
        <p:blipFill>
          <a:blip r:embed="rId8"/>
          <a:srcRect l="25000" t="16239" r="10586" b="16667"/>
          <a:stretch>
            <a:fillRect/>
          </a:stretch>
        </p:blipFill>
        <p:spPr>
          <a:xfrm>
            <a:off x="6858000" y="4953000"/>
            <a:ext cx="1981200" cy="53397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6781800" y="5224790"/>
            <a:ext cx="8980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Cypher</a:t>
            </a:r>
            <a:r>
              <a:rPr lang="en-US" sz="1100" dirty="0" smtClean="0"/>
              <a:t>-like</a:t>
            </a:r>
            <a:endParaRPr lang="en-US" sz="1100" dirty="0"/>
          </a:p>
        </p:txBody>
      </p:sp>
      <p:pic>
        <p:nvPicPr>
          <p:cNvPr id="22" name="Picture 21" descr="stent_cypher2_nL_15_nO_6_soft.eps"/>
          <p:cNvPicPr>
            <a:picLocks noChangeAspect="1"/>
          </p:cNvPicPr>
          <p:nvPr/>
        </p:nvPicPr>
        <p:blipFill>
          <a:blip r:embed="rId9"/>
          <a:srcRect l="24561" t="15249" r="8772" b="13039"/>
          <a:stretch>
            <a:fillRect/>
          </a:stretch>
        </p:blipFill>
        <p:spPr>
          <a:xfrm>
            <a:off x="6858000" y="5562600"/>
            <a:ext cx="1904999" cy="457199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23" name="Picture 22" descr="stent3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34200" y="609600"/>
            <a:ext cx="1656271" cy="12192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781800" y="6246168"/>
            <a:ext cx="2147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Computer-generated </a:t>
            </a:r>
            <a:r>
              <a:rPr lang="en-US" sz="900" dirty="0" err="1" smtClean="0"/>
              <a:t>Cypher</a:t>
            </a:r>
            <a:r>
              <a:rPr lang="en-US" sz="900" dirty="0" smtClean="0"/>
              <a:t>-like </a:t>
            </a:r>
            <a:r>
              <a:rPr lang="en-US" sz="900" dirty="0" err="1" smtClean="0"/>
              <a:t>stent</a:t>
            </a:r>
            <a:r>
              <a:rPr lang="en-US" sz="900" dirty="0" smtClean="0"/>
              <a:t> </a:t>
            </a:r>
          </a:p>
          <a:p>
            <a:r>
              <a:rPr lang="en-US" sz="900" dirty="0" smtClean="0"/>
              <a:t>          with open cell design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8607" y="533400"/>
            <a:ext cx="4095993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STENT BIOCOMPATIBILITY</a:t>
            </a:r>
            <a:endParaRPr 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514600" y="59436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solidFill>
                  <a:schemeClr val="tx1"/>
                </a:solidFill>
                <a:latin typeface="Comic Sans MS" pitchFamily="-110" charset="0"/>
                <a:hlinkClick r:id="rId3"/>
              </a:rPr>
              <a:t>movie</a:t>
            </a:r>
            <a:endParaRPr lang="en-US" sz="1400">
              <a:solidFill>
                <a:schemeClr val="tx1"/>
              </a:solidFill>
              <a:latin typeface="Comic Sans MS" pitchFamily="-110" charset="0"/>
            </a:endParaRPr>
          </a:p>
        </p:txBody>
      </p:sp>
      <p:pic>
        <p:nvPicPr>
          <p:cNvPr id="7" name="Picture 4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3400" y="1219200"/>
            <a:ext cx="85715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400" dirty="0" smtClean="0">
                <a:solidFill>
                  <a:srgbClr val="000000"/>
                </a:solidFill>
              </a:rPr>
              <a:t> re-</a:t>
            </a:r>
            <a:r>
              <a:rPr lang="en-US" sz="1400" dirty="0" err="1" smtClean="0">
                <a:solidFill>
                  <a:srgbClr val="000000"/>
                </a:solidFill>
              </a:rPr>
              <a:t>stonosis</a:t>
            </a:r>
            <a:r>
              <a:rPr lang="en-US" sz="1400" dirty="0" smtClean="0">
                <a:solidFill>
                  <a:srgbClr val="000000"/>
                </a:solidFill>
              </a:rPr>
              <a:t>; development of neo-</a:t>
            </a:r>
            <a:r>
              <a:rPr lang="en-US" sz="1400" dirty="0" err="1" smtClean="0">
                <a:solidFill>
                  <a:srgbClr val="000000"/>
                </a:solidFill>
              </a:rPr>
              <a:t>intimal</a:t>
            </a:r>
            <a:r>
              <a:rPr lang="en-US" sz="1400" dirty="0" smtClean="0">
                <a:solidFill>
                  <a:srgbClr val="000000"/>
                </a:solidFill>
              </a:rPr>
              <a:t> hyperplasia = scar tissue in response to mechanical intervention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  with material of poor biocompatibility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 bwMode="auto">
          <a:xfrm>
            <a:off x="914400" y="4114800"/>
            <a:ext cx="7620000" cy="18288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9844" y="681335"/>
            <a:ext cx="3382356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SOLUTION METHODS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1447800"/>
            <a:ext cx="8366393" cy="2862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chemeClr val="accent6"/>
                </a:solidFill>
              </a:rPr>
              <a:t>endothelial cells </a:t>
            </a:r>
            <a:r>
              <a:rPr lang="en-US" sz="1800" dirty="0" smtClean="0">
                <a:solidFill>
                  <a:srgbClr val="000000"/>
                </a:solidFill>
              </a:rPr>
              <a:t>(optimal lining but not easily accessible, harvested or isolated)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rgbClr val="005CE7"/>
                </a:solidFill>
              </a:rPr>
              <a:t>genetically engineered smooth muscle cells </a:t>
            </a:r>
            <a:r>
              <a:rPr lang="en-US" sz="1800" dirty="0" smtClean="0">
                <a:solidFill>
                  <a:srgbClr val="000000"/>
                </a:solidFill>
              </a:rPr>
              <a:t>(similar)</a:t>
            </a:r>
          </a:p>
          <a:p>
            <a:endParaRPr lang="en-US" sz="18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smtClean="0"/>
              <a:t>genetically engineered auricular </a:t>
            </a:r>
            <a:r>
              <a:rPr lang="en-US" sz="1800" dirty="0" err="1" smtClean="0"/>
              <a:t>chondrocytes</a:t>
            </a:r>
            <a:r>
              <a:rPr lang="en-US" sz="1800" dirty="0" smtClean="0">
                <a:solidFill>
                  <a:srgbClr val="000000"/>
                </a:solidFill>
              </a:rPr>
              <a:t> (Dr. Doreen </a:t>
            </a:r>
            <a:r>
              <a:rPr lang="en-US" sz="1800" dirty="0" err="1" smtClean="0">
                <a:solidFill>
                  <a:srgbClr val="000000"/>
                </a:solidFill>
              </a:rPr>
              <a:t>Rosenstrauch</a:t>
            </a:r>
            <a:r>
              <a:rPr lang="en-US" sz="1800" dirty="0" smtClean="0">
                <a:solidFill>
                  <a:srgbClr val="000000"/>
                </a:solidFill>
              </a:rPr>
              <a:t> THI)</a:t>
            </a:r>
          </a:p>
          <a:p>
            <a:pPr>
              <a:buFont typeface="Arial"/>
              <a:buChar char="•"/>
            </a:pPr>
            <a:endParaRPr lang="en-US" sz="1800" dirty="0" smtClean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              - genetically engineered to produce NO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            - easily accessible: minimally invasive harvesting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            - superior </a:t>
            </a:r>
            <a:r>
              <a:rPr lang="en-US" sz="1800" dirty="0" err="1" smtClean="0">
                <a:solidFill>
                  <a:srgbClr val="000000"/>
                </a:solidFill>
              </a:rPr>
              <a:t>adhearance</a:t>
            </a:r>
            <a:r>
              <a:rPr lang="en-US" sz="1800" dirty="0" smtClean="0">
                <a:solidFill>
                  <a:srgbClr val="000000"/>
                </a:solidFill>
              </a:rPr>
              <a:t> (collagen)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            - good results with </a:t>
            </a:r>
            <a:r>
              <a:rPr lang="en-US" sz="1800" dirty="0" err="1" smtClean="0">
                <a:solidFill>
                  <a:srgbClr val="000000"/>
                </a:solidFill>
              </a:rPr>
              <a:t>LVADs</a:t>
            </a:r>
            <a:r>
              <a:rPr lang="en-US" sz="1800" dirty="0" smtClean="0">
                <a:solidFill>
                  <a:srgbClr val="000000"/>
                </a:solidFill>
              </a:rPr>
              <a:t> Scott-</a:t>
            </a:r>
            <a:r>
              <a:rPr lang="en-US" sz="1800" dirty="0" err="1" smtClean="0">
                <a:solidFill>
                  <a:srgbClr val="000000"/>
                </a:solidFill>
              </a:rPr>
              <a:t>Burdent</a:t>
            </a:r>
            <a:r>
              <a:rPr lang="en-US" sz="1800" dirty="0" smtClean="0">
                <a:solidFill>
                  <a:srgbClr val="000000"/>
                </a:solidFill>
              </a:rPr>
              <a:t>, </a:t>
            </a:r>
            <a:r>
              <a:rPr lang="en-US" sz="1800" dirty="0" err="1" smtClean="0">
                <a:solidFill>
                  <a:srgbClr val="000000"/>
                </a:solidFill>
              </a:rPr>
              <a:t>Rosenstrauch</a:t>
            </a:r>
            <a:r>
              <a:rPr lang="en-US" sz="1800" dirty="0" smtClean="0">
                <a:solidFill>
                  <a:srgbClr val="000000"/>
                </a:solidFill>
              </a:rPr>
              <a:t> et al.)</a:t>
            </a:r>
          </a:p>
          <a:p>
            <a:pPr>
              <a:buFont typeface="Arial"/>
              <a:buChar char="•"/>
            </a:pP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762000" y="6172200"/>
            <a:ext cx="7924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solidFill>
                  <a:srgbClr val="CC0099"/>
                </a:solidFill>
              </a:rPr>
              <a:t>Cardiovascular Surgery Research Lab– Texas Heart Institute</a:t>
            </a:r>
            <a:r>
              <a:rPr lang="en-US" sz="1050" dirty="0" smtClean="0">
                <a:solidFill>
                  <a:srgbClr val="CC0099"/>
                </a:solidFill>
              </a:rPr>
              <a:t>  (</a:t>
            </a:r>
            <a:r>
              <a:rPr lang="en-US" sz="1000" dirty="0" smtClean="0">
                <a:solidFill>
                  <a:srgbClr val="CC0099"/>
                </a:solidFill>
              </a:rPr>
              <a:t>Marie Ng, Boniface </a:t>
            </a:r>
            <a:r>
              <a:rPr lang="en-US" sz="1000" dirty="0" err="1" smtClean="0">
                <a:solidFill>
                  <a:srgbClr val="CC0099"/>
                </a:solidFill>
              </a:rPr>
              <a:t>Magesa</a:t>
            </a:r>
            <a:r>
              <a:rPr lang="en-US" sz="1000" dirty="0" smtClean="0">
                <a:solidFill>
                  <a:srgbClr val="CC0099"/>
                </a:solidFill>
              </a:rPr>
              <a:t>, Doreen </a:t>
            </a:r>
            <a:r>
              <a:rPr lang="en-US" sz="1000" dirty="0" err="1" smtClean="0">
                <a:solidFill>
                  <a:srgbClr val="CC0099"/>
                </a:solidFill>
              </a:rPr>
              <a:t>Rosenstrauch</a:t>
            </a:r>
            <a:r>
              <a:rPr lang="en-US" sz="1000" dirty="0" smtClean="0">
                <a:solidFill>
                  <a:srgbClr val="CC0099"/>
                </a:solidFill>
              </a:rPr>
              <a:t>, </a:t>
            </a:r>
            <a:r>
              <a:rPr lang="en-US" sz="1000" dirty="0" err="1" smtClean="0">
                <a:solidFill>
                  <a:srgbClr val="CC0099"/>
                </a:solidFill>
              </a:rPr>
              <a:t>Arash</a:t>
            </a:r>
            <a:r>
              <a:rPr lang="en-US" sz="1000" dirty="0" smtClean="0">
                <a:solidFill>
                  <a:srgbClr val="CC0099"/>
                </a:solidFill>
              </a:rPr>
              <a:t> </a:t>
            </a:r>
            <a:r>
              <a:rPr lang="en-US" sz="1000" dirty="0" err="1" smtClean="0">
                <a:solidFill>
                  <a:srgbClr val="CC0099"/>
                </a:solidFill>
              </a:rPr>
              <a:t>Tadbiri</a:t>
            </a:r>
            <a:r>
              <a:rPr lang="en-US" sz="1000" dirty="0" smtClean="0">
                <a:solidFill>
                  <a:srgbClr val="CC0099"/>
                </a:solidFill>
              </a:rPr>
              <a:t>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en-US" sz="1000" dirty="0">
              <a:solidFill>
                <a:srgbClr val="CC0099"/>
              </a:solidFill>
            </a:endParaRPr>
          </a:p>
        </p:txBody>
      </p:sp>
      <p:grpSp>
        <p:nvGrpSpPr>
          <p:cNvPr id="15" name="Group 11"/>
          <p:cNvGrpSpPr>
            <a:grpSpLocks/>
          </p:cNvGrpSpPr>
          <p:nvPr/>
        </p:nvGrpSpPr>
        <p:grpSpPr bwMode="auto">
          <a:xfrm>
            <a:off x="1219200" y="4222816"/>
            <a:ext cx="7010400" cy="1668702"/>
            <a:chOff x="0" y="2304"/>
            <a:chExt cx="5712" cy="1566"/>
          </a:xfrm>
        </p:grpSpPr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0" y="2784"/>
              <a:ext cx="1056" cy="1011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2000" dirty="0">
                  <a:solidFill>
                    <a:schemeClr val="tx1"/>
                  </a:solidFill>
                </a:rPr>
                <a:t>Day 3</a:t>
              </a:r>
            </a:p>
            <a:p>
              <a:pPr eaLnBrk="0" hangingPunct="0"/>
              <a:endParaRPr lang="en-US" sz="4400" dirty="0">
                <a:solidFill>
                  <a:srgbClr val="FFFF66"/>
                </a:solidFill>
              </a:endParaRP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1056" y="3552"/>
              <a:ext cx="1152" cy="31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1"/>
                  </a:solidFill>
                  <a:latin typeface="Tahoma" pitchFamily="-110" charset="0"/>
                </a:rPr>
                <a:t>100x</a:t>
              </a:r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2640" y="3552"/>
              <a:ext cx="1152" cy="31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1"/>
                  </a:solidFill>
                  <a:latin typeface="Tahoma" pitchFamily="-110" charset="0"/>
                </a:rPr>
                <a:t>200x </a:t>
              </a:r>
            </a:p>
          </p:txBody>
        </p: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4224" y="3552"/>
              <a:ext cx="1152" cy="31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1"/>
                  </a:solidFill>
                  <a:latin typeface="Tahoma" pitchFamily="-110" charset="0"/>
                </a:rPr>
                <a:t>400x </a:t>
              </a:r>
            </a:p>
          </p:txBody>
        </p:sp>
        <p:pic>
          <p:nvPicPr>
            <p:cNvPr id="20" name="Picture 16" descr="pig cc1passage strut and cells day 3 100X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08" y="2304"/>
              <a:ext cx="1536" cy="12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17" descr="pig cc1passage strut and cells day 3 200X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92" y="2304"/>
              <a:ext cx="1536" cy="1228"/>
            </a:xfrm>
            <a:prstGeom prst="rect">
              <a:avLst/>
            </a:prstGeom>
            <a:noFill/>
          </p:spPr>
        </p:pic>
        <p:pic>
          <p:nvPicPr>
            <p:cNvPr id="22" name="Picture 18" descr="pig cc1passage strut and cells day 3 400X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76" y="2304"/>
              <a:ext cx="1536" cy="1229"/>
            </a:xfrm>
            <a:prstGeom prst="rect">
              <a:avLst/>
            </a:prstGeom>
            <a:noFill/>
          </p:spPr>
        </p:pic>
      </p:grp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1219200" y="5029200"/>
            <a:ext cx="12558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STENT COATING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304800" y="4841299"/>
            <a:ext cx="8686800" cy="16002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81000" y="1447800"/>
            <a:ext cx="8382000" cy="22860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000" y="381000"/>
            <a:ext cx="7122463" cy="73866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   CELL COATING OF ARTIFICIAL SURFACES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with </a:t>
            </a:r>
            <a:r>
              <a:rPr lang="en-US" sz="1800" dirty="0" smtClean="0">
                <a:solidFill>
                  <a:srgbClr val="000000"/>
                </a:solidFill>
              </a:rPr>
              <a:t>J. </a:t>
            </a:r>
            <a:r>
              <a:rPr lang="en-US" sz="1800" dirty="0" err="1" smtClean="0">
                <a:solidFill>
                  <a:srgbClr val="000000"/>
                </a:solidFill>
              </a:rPr>
              <a:t>Hao</a:t>
            </a:r>
            <a:r>
              <a:rPr lang="en-US" sz="1800" dirty="0" smtClean="0">
                <a:solidFill>
                  <a:srgbClr val="000000"/>
                </a:solidFill>
              </a:rPr>
              <a:t>, R. </a:t>
            </a:r>
            <a:r>
              <a:rPr lang="en-US" sz="1800" dirty="0" err="1" smtClean="0">
                <a:solidFill>
                  <a:srgbClr val="000000"/>
                </a:solidFill>
              </a:rPr>
              <a:t>Glowinski</a:t>
            </a:r>
            <a:r>
              <a:rPr lang="en-US" sz="1800" dirty="0" smtClean="0">
                <a:solidFill>
                  <a:srgbClr val="000000"/>
                </a:solidFill>
              </a:rPr>
              <a:t>, T.W. Pan, Drs. D. </a:t>
            </a:r>
            <a:r>
              <a:rPr lang="en-US" sz="1800" dirty="0" err="1" smtClean="0">
                <a:solidFill>
                  <a:srgbClr val="000000"/>
                </a:solidFill>
              </a:rPr>
              <a:t>Rosenstrauch</a:t>
            </a:r>
            <a:r>
              <a:rPr lang="en-US" sz="1800" dirty="0" smtClean="0">
                <a:solidFill>
                  <a:srgbClr val="000000"/>
                </a:solidFill>
              </a:rPr>
              <a:t>, C. Hartley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9813" y="1524000"/>
            <a:ext cx="8283187" cy="2477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</a:rPr>
              <a:t> OPTIMIZE INITIAL SEEDING FOR FAST COMPLETE COVERAGE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</a:t>
            </a:r>
            <a:r>
              <a:rPr lang="en-US" sz="1050" dirty="0" smtClean="0">
                <a:solidFill>
                  <a:srgbClr val="000000"/>
                </a:solidFill>
              </a:rPr>
              <a:t>(Canic and </a:t>
            </a:r>
            <a:r>
              <a:rPr lang="en-US" sz="1050" dirty="0" err="1" smtClean="0">
                <a:solidFill>
                  <a:srgbClr val="000000"/>
                </a:solidFill>
              </a:rPr>
              <a:t>Rosenstrauch</a:t>
            </a:r>
            <a:r>
              <a:rPr lang="en-US" sz="1050" dirty="0" smtClean="0">
                <a:solidFill>
                  <a:srgbClr val="000000"/>
                </a:solidFill>
              </a:rPr>
              <a:t>: </a:t>
            </a:r>
            <a:r>
              <a:rPr lang="en-US" sz="1100" i="1" u="sng" dirty="0" smtClean="0">
                <a:solidFill>
                  <a:srgbClr val="000000"/>
                </a:solidFill>
              </a:rPr>
              <a:t>Use of auricular </a:t>
            </a:r>
            <a:r>
              <a:rPr lang="en-US" sz="1100" i="1" u="sng" dirty="0" err="1" smtClean="0">
                <a:solidFill>
                  <a:srgbClr val="000000"/>
                </a:solidFill>
              </a:rPr>
              <a:t>chondrocytes</a:t>
            </a:r>
            <a:r>
              <a:rPr lang="en-US" sz="1100" i="1" u="sng" dirty="0" smtClean="0">
                <a:solidFill>
                  <a:srgbClr val="000000"/>
                </a:solidFill>
              </a:rPr>
              <a:t> in lining of artificial surfaces: A mathematical model</a:t>
            </a:r>
            <a:r>
              <a:rPr lang="en-US" sz="1100" dirty="0" smtClean="0">
                <a:solidFill>
                  <a:srgbClr val="000000"/>
                </a:solidFill>
              </a:rPr>
              <a:t>. </a:t>
            </a:r>
          </a:p>
          <a:p>
            <a:r>
              <a:rPr lang="en-US" sz="1100" dirty="0" smtClean="0">
                <a:solidFill>
                  <a:srgbClr val="000000"/>
                </a:solidFill>
              </a:rPr>
              <a:t>                                            IEEE Transactions of </a:t>
            </a:r>
            <a:r>
              <a:rPr lang="en-US" sz="1100" dirty="0" err="1" smtClean="0">
                <a:solidFill>
                  <a:srgbClr val="000000"/>
                </a:solidFill>
              </a:rPr>
              <a:t>Nanobioscience</a:t>
            </a:r>
            <a:r>
              <a:rPr lang="en-US" sz="1100" dirty="0" smtClean="0">
                <a:solidFill>
                  <a:srgbClr val="000000"/>
                </a:solidFill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</a:rPr>
              <a:t>Vol</a:t>
            </a:r>
            <a:r>
              <a:rPr lang="en-US" sz="1100" dirty="0" smtClean="0">
                <a:solidFill>
                  <a:srgbClr val="000000"/>
                </a:solidFill>
              </a:rPr>
              <a:t> 7(3) 2008, 240-245.)</a:t>
            </a:r>
            <a:endParaRPr lang="en-US" sz="18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endParaRPr lang="en-US" sz="1800" dirty="0" smtClean="0">
              <a:solidFill>
                <a:srgbClr val="000000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rgbClr val="000000"/>
                </a:solidFill>
              </a:rPr>
              <a:t> STUDY CELL LOSS, ROLLING AND ADHESION IN PRECONDITIONING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(UNDER CONTROLLED FLOW CONDITIONS IN A FLOW LOOP)</a:t>
            </a:r>
          </a:p>
          <a:p>
            <a:r>
              <a:rPr lang="en-US" sz="1800" dirty="0" smtClean="0">
                <a:solidFill>
                  <a:srgbClr val="000000"/>
                </a:solidFill>
              </a:rPr>
              <a:t>   </a:t>
            </a:r>
            <a:r>
              <a:rPr lang="en-US" sz="900" dirty="0" smtClean="0">
                <a:solidFill>
                  <a:srgbClr val="000000"/>
                </a:solidFill>
              </a:rPr>
              <a:t>(J. </a:t>
            </a:r>
            <a:r>
              <a:rPr lang="en-US" sz="900" dirty="0" err="1" smtClean="0">
                <a:solidFill>
                  <a:srgbClr val="000000"/>
                </a:solidFill>
              </a:rPr>
              <a:t>Hao</a:t>
            </a:r>
            <a:r>
              <a:rPr lang="en-US" sz="900" dirty="0" smtClean="0">
                <a:solidFill>
                  <a:srgbClr val="000000"/>
                </a:solidFill>
              </a:rPr>
              <a:t>, T.W. Pan, S. Canic, R. </a:t>
            </a:r>
            <a:r>
              <a:rPr lang="en-US" sz="900" dirty="0" err="1" smtClean="0">
                <a:solidFill>
                  <a:srgbClr val="000000"/>
                </a:solidFill>
              </a:rPr>
              <a:t>Glowinski</a:t>
            </a:r>
            <a:r>
              <a:rPr lang="en-US" sz="900" dirty="0" smtClean="0">
                <a:solidFill>
                  <a:srgbClr val="000000"/>
                </a:solidFill>
              </a:rPr>
              <a:t>, D. </a:t>
            </a:r>
            <a:r>
              <a:rPr lang="en-US" sz="900" dirty="0" err="1" smtClean="0">
                <a:solidFill>
                  <a:srgbClr val="000000"/>
                </a:solidFill>
              </a:rPr>
              <a:t>Rosenstrauch</a:t>
            </a:r>
            <a:r>
              <a:rPr lang="en-US" sz="900" dirty="0" smtClean="0">
                <a:solidFill>
                  <a:srgbClr val="000000"/>
                </a:solidFill>
              </a:rPr>
              <a:t>. </a:t>
            </a:r>
            <a:r>
              <a:rPr lang="en-US" sz="900" i="1" u="sng" dirty="0" smtClean="0">
                <a:solidFill>
                  <a:srgbClr val="000000"/>
                </a:solidFill>
              </a:rPr>
              <a:t>A Fluid-Cell Interaction and Adhesion Algorithm for Tissue-Coating of Cardiovascular Implants</a:t>
            </a:r>
            <a:r>
              <a:rPr lang="en-US" sz="900" u="sng" dirty="0" smtClean="0">
                <a:solidFill>
                  <a:srgbClr val="000000"/>
                </a:solidFill>
              </a:rPr>
              <a:t>. </a:t>
            </a:r>
          </a:p>
          <a:p>
            <a:r>
              <a:rPr lang="en-US" sz="900" dirty="0" smtClean="0">
                <a:solidFill>
                  <a:srgbClr val="000000"/>
                </a:solidFill>
              </a:rPr>
              <a:t>                                                                                                       SIAM J </a:t>
            </a:r>
            <a:r>
              <a:rPr lang="en-US" sz="900" dirty="0" err="1" smtClean="0">
                <a:solidFill>
                  <a:srgbClr val="000000"/>
                </a:solidFill>
              </a:rPr>
              <a:t>Multiscale</a:t>
            </a:r>
            <a:r>
              <a:rPr lang="en-US" sz="900" dirty="0" smtClean="0">
                <a:solidFill>
                  <a:srgbClr val="000000"/>
                </a:solidFill>
              </a:rPr>
              <a:t> Modeling and Simulation 7(4) 1669-1694 (2009) </a:t>
            </a:r>
            <a:endParaRPr lang="en-US" sz="1800" dirty="0" smtClean="0">
              <a:solidFill>
                <a:srgbClr val="000000"/>
              </a:solidFill>
            </a:endParaRPr>
          </a:p>
          <a:p>
            <a:endParaRPr lang="en-US" sz="1800" dirty="0" smtClean="0">
              <a:solidFill>
                <a:srgbClr val="000000"/>
              </a:solidFill>
            </a:endParaRPr>
          </a:p>
        </p:txBody>
      </p:sp>
      <p:pic>
        <p:nvPicPr>
          <p:cNvPr id="4" name="Picture 5" descr="preconditioning"/>
          <p:cNvPicPr>
            <a:picLocks noChangeAspect="1" noChangeArrowheads="1"/>
          </p:cNvPicPr>
          <p:nvPr/>
        </p:nvPicPr>
        <p:blipFill>
          <a:blip r:embed="rId2"/>
          <a:srcRect l="3509" t="5911" r="5263" b="5419"/>
          <a:stretch>
            <a:fillRect/>
          </a:stretch>
        </p:blipFill>
        <p:spPr bwMode="auto">
          <a:xfrm>
            <a:off x="1447800" y="3429000"/>
            <a:ext cx="1981200" cy="1143000"/>
          </a:xfrm>
          <a:prstGeom prst="rect">
            <a:avLst/>
          </a:prstGeom>
          <a:noFill/>
          <a:effectLst>
            <a:outerShdw blurRad="50800" dist="101600" dir="2700000" algn="br">
              <a:srgbClr val="000000">
                <a:alpha val="43000"/>
              </a:srgbClr>
            </a:outerShdw>
          </a:effec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022475" y="4825424"/>
            <a:ext cx="5673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USE MATHEMATICS AND COMPUTATION       </a:t>
            </a:r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 flipH="1">
            <a:off x="2286000" y="5222299"/>
            <a:ext cx="53340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81000" y="5892224"/>
            <a:ext cx="443272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 dirty="0" smtClean="0">
                <a:solidFill>
                  <a:srgbClr val="008080"/>
                </a:solidFill>
              </a:rPr>
              <a:t>         TO </a:t>
            </a:r>
            <a:r>
              <a:rPr lang="en-US" sz="1600" b="1" dirty="0">
                <a:solidFill>
                  <a:srgbClr val="008080"/>
                </a:solidFill>
              </a:rPr>
              <a:t>OPTIMIZE</a:t>
            </a:r>
            <a:r>
              <a:rPr lang="en-US" sz="1600" b="1" dirty="0" smtClean="0">
                <a:solidFill>
                  <a:srgbClr val="008080"/>
                </a:solidFill>
              </a:rPr>
              <a:t> CELL COATING OF</a:t>
            </a:r>
          </a:p>
          <a:p>
            <a:r>
              <a:rPr lang="en-US" sz="1600" b="1" dirty="0" smtClean="0">
                <a:solidFill>
                  <a:srgbClr val="008080"/>
                </a:solidFill>
              </a:rPr>
              <a:t>ARTIFICIALCARDIOVASCULAR SURFACES</a:t>
            </a:r>
            <a:endParaRPr lang="en-US" sz="1600" b="1" dirty="0">
              <a:solidFill>
                <a:srgbClr val="008080"/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181600" y="5876349"/>
            <a:ext cx="37480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>
                <a:solidFill>
                  <a:srgbClr val="008080"/>
                </a:solidFill>
              </a:rPr>
              <a:t>        TO REDUCE THE EXTENT </a:t>
            </a:r>
          </a:p>
          <a:p>
            <a:r>
              <a:rPr lang="en-US" sz="1600" b="1">
                <a:solidFill>
                  <a:srgbClr val="008080"/>
                </a:solidFill>
              </a:rPr>
              <a:t>OF EXPERIMENTAL INVESTIGATION</a:t>
            </a: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6096000" y="5222299"/>
            <a:ext cx="533400" cy="609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 bwMode="auto">
          <a:xfrm>
            <a:off x="381000" y="1752600"/>
            <a:ext cx="8001000" cy="10668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422914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229600" cy="89255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000" dirty="0" smtClean="0">
                <a:solidFill>
                  <a:srgbClr val="FF3300"/>
                </a:solidFill>
              </a:rPr>
              <a:t>  </a:t>
            </a:r>
            <a:r>
              <a:rPr lang="en-US" sz="2000" b="1" dirty="0" smtClean="0">
                <a:solidFill>
                  <a:srgbClr val="008000"/>
                </a:solidFill>
              </a:rPr>
              <a:t>FLUID-PARTICLE INTERACTION AND ADHESION ALGORITHM      </a:t>
            </a:r>
          </a:p>
          <a:p>
            <a:endParaRPr lang="en-US" sz="2000" dirty="0" smtClean="0">
              <a:solidFill>
                <a:srgbClr val="FF3300"/>
              </a:solidFill>
            </a:endParaRPr>
          </a:p>
          <a:p>
            <a:endParaRPr lang="en-US" sz="1200" dirty="0">
              <a:solidFill>
                <a:srgbClr val="FF3300"/>
              </a:solidFill>
            </a:endParaRPr>
          </a:p>
        </p:txBody>
      </p:sp>
      <p:sp>
        <p:nvSpPr>
          <p:cNvPr id="422915" name="Line 3"/>
          <p:cNvSpPr>
            <a:spLocks noChangeShapeType="1"/>
          </p:cNvSpPr>
          <p:nvPr/>
        </p:nvSpPr>
        <p:spPr bwMode="auto">
          <a:xfrm>
            <a:off x="1651000" y="4432300"/>
            <a:ext cx="525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16" name="Line 4"/>
          <p:cNvSpPr>
            <a:spLocks noChangeShapeType="1"/>
          </p:cNvSpPr>
          <p:nvPr/>
        </p:nvSpPr>
        <p:spPr bwMode="auto">
          <a:xfrm>
            <a:off x="1651000" y="3365500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17" name="Line 5"/>
          <p:cNvSpPr>
            <a:spLocks noChangeShapeType="1"/>
          </p:cNvSpPr>
          <p:nvPr/>
        </p:nvSpPr>
        <p:spPr bwMode="auto">
          <a:xfrm>
            <a:off x="1651000" y="35179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18" name="Line 6"/>
          <p:cNvSpPr>
            <a:spLocks noChangeShapeType="1"/>
          </p:cNvSpPr>
          <p:nvPr/>
        </p:nvSpPr>
        <p:spPr bwMode="auto">
          <a:xfrm>
            <a:off x="1651000" y="38989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19" name="Line 7"/>
          <p:cNvSpPr>
            <a:spLocks noChangeShapeType="1"/>
          </p:cNvSpPr>
          <p:nvPr/>
        </p:nvSpPr>
        <p:spPr bwMode="auto">
          <a:xfrm>
            <a:off x="1651000" y="41275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0" name="Text Box 8"/>
          <p:cNvSpPr txBox="1">
            <a:spLocks noChangeArrowheads="1"/>
          </p:cNvSpPr>
          <p:nvPr/>
        </p:nvSpPr>
        <p:spPr bwMode="auto">
          <a:xfrm>
            <a:off x="2016125" y="3044825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Fluid velocity=const</a:t>
            </a:r>
            <a:r>
              <a:rPr lang="en-US" sz="160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22921" name="Text Box 9"/>
          <p:cNvSpPr txBox="1">
            <a:spLocks noChangeArrowheads="1"/>
          </p:cNvSpPr>
          <p:nvPr/>
        </p:nvSpPr>
        <p:spPr bwMode="auto">
          <a:xfrm>
            <a:off x="2032000" y="4373563"/>
            <a:ext cx="1235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Fluid velocity=0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2922" name="Text Box 10"/>
          <p:cNvSpPr txBox="1">
            <a:spLocks noChangeArrowheads="1"/>
          </p:cNvSpPr>
          <p:nvPr/>
        </p:nvSpPr>
        <p:spPr bwMode="auto">
          <a:xfrm>
            <a:off x="6145007" y="3746500"/>
            <a:ext cx="216079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Periodic </a:t>
            </a:r>
            <a:r>
              <a:rPr lang="en-US" sz="1200" dirty="0">
                <a:solidFill>
                  <a:schemeClr val="tx1"/>
                </a:solidFill>
              </a:rPr>
              <a:t>boundary conditions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22923" name="Oval 11"/>
          <p:cNvSpPr>
            <a:spLocks noChangeArrowheads="1"/>
          </p:cNvSpPr>
          <p:nvPr/>
        </p:nvSpPr>
        <p:spPr bwMode="auto">
          <a:xfrm>
            <a:off x="2413000" y="4264025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4" name="Oval 12"/>
          <p:cNvSpPr>
            <a:spLocks noChangeArrowheads="1"/>
          </p:cNvSpPr>
          <p:nvPr/>
        </p:nvSpPr>
        <p:spPr bwMode="auto">
          <a:xfrm>
            <a:off x="2870200" y="42799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5" name="Oval 13"/>
          <p:cNvSpPr>
            <a:spLocks noChangeArrowheads="1"/>
          </p:cNvSpPr>
          <p:nvPr/>
        </p:nvSpPr>
        <p:spPr bwMode="auto">
          <a:xfrm>
            <a:off x="3251200" y="42799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6" name="Oval 14"/>
          <p:cNvSpPr>
            <a:spLocks noChangeArrowheads="1"/>
          </p:cNvSpPr>
          <p:nvPr/>
        </p:nvSpPr>
        <p:spPr bwMode="auto">
          <a:xfrm>
            <a:off x="3632200" y="4264025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7" name="Oval 15"/>
          <p:cNvSpPr>
            <a:spLocks noChangeArrowheads="1"/>
          </p:cNvSpPr>
          <p:nvPr/>
        </p:nvSpPr>
        <p:spPr bwMode="auto">
          <a:xfrm>
            <a:off x="4013200" y="42799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8" name="Freeform 16"/>
          <p:cNvSpPr>
            <a:spLocks/>
          </p:cNvSpPr>
          <p:nvPr/>
        </p:nvSpPr>
        <p:spPr bwMode="auto">
          <a:xfrm>
            <a:off x="4343400" y="4264025"/>
            <a:ext cx="1879600" cy="320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68" y="48"/>
              </a:cxn>
              <a:cxn ang="0">
                <a:pos x="1440" y="288"/>
              </a:cxn>
            </a:cxnLst>
            <a:rect l="0" t="0" r="r" b="b"/>
            <a:pathLst>
              <a:path w="1440" h="288">
                <a:moveTo>
                  <a:pt x="0" y="0"/>
                </a:moveTo>
                <a:cubicBezTo>
                  <a:pt x="264" y="0"/>
                  <a:pt x="528" y="0"/>
                  <a:pt x="768" y="48"/>
                </a:cubicBezTo>
                <a:cubicBezTo>
                  <a:pt x="1008" y="96"/>
                  <a:pt x="1328" y="248"/>
                  <a:pt x="1440" y="28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29" name="Text Box 17"/>
          <p:cNvSpPr txBox="1">
            <a:spLocks noChangeArrowheads="1"/>
          </p:cNvSpPr>
          <p:nvPr/>
        </p:nvSpPr>
        <p:spPr bwMode="auto">
          <a:xfrm>
            <a:off x="6146800" y="4538663"/>
            <a:ext cx="19796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No-slip boundary condition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22930" name="Text Box 18"/>
          <p:cNvSpPr txBox="1">
            <a:spLocks noChangeArrowheads="1"/>
          </p:cNvSpPr>
          <p:nvPr/>
        </p:nvSpPr>
        <p:spPr bwMode="auto">
          <a:xfrm>
            <a:off x="441325" y="3690938"/>
            <a:ext cx="63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tx1"/>
                </a:solidFill>
              </a:rPr>
              <a:t>t = 0</a:t>
            </a:r>
          </a:p>
        </p:txBody>
      </p:sp>
      <p:sp>
        <p:nvSpPr>
          <p:cNvPr id="422931" name="Line 19"/>
          <p:cNvSpPr>
            <a:spLocks noChangeShapeType="1"/>
          </p:cNvSpPr>
          <p:nvPr/>
        </p:nvSpPr>
        <p:spPr bwMode="auto">
          <a:xfrm>
            <a:off x="1651000" y="6184900"/>
            <a:ext cx="5257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32" name="Line 20"/>
          <p:cNvSpPr>
            <a:spLocks noChangeShapeType="1"/>
          </p:cNvSpPr>
          <p:nvPr/>
        </p:nvSpPr>
        <p:spPr bwMode="auto">
          <a:xfrm>
            <a:off x="1651000" y="5194300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33" name="Line 21"/>
          <p:cNvSpPr>
            <a:spLocks noChangeShapeType="1"/>
          </p:cNvSpPr>
          <p:nvPr/>
        </p:nvSpPr>
        <p:spPr bwMode="auto">
          <a:xfrm>
            <a:off x="1651000" y="53467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34" name="Line 22"/>
          <p:cNvSpPr>
            <a:spLocks noChangeShapeType="1"/>
          </p:cNvSpPr>
          <p:nvPr/>
        </p:nvSpPr>
        <p:spPr bwMode="auto">
          <a:xfrm>
            <a:off x="1651000" y="56515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35" name="Line 23"/>
          <p:cNvSpPr>
            <a:spLocks noChangeShapeType="1"/>
          </p:cNvSpPr>
          <p:nvPr/>
        </p:nvSpPr>
        <p:spPr bwMode="auto">
          <a:xfrm>
            <a:off x="1651000" y="58801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36" name="Text Box 24"/>
          <p:cNvSpPr txBox="1">
            <a:spLocks noChangeArrowheads="1"/>
          </p:cNvSpPr>
          <p:nvPr/>
        </p:nvSpPr>
        <p:spPr bwMode="auto">
          <a:xfrm>
            <a:off x="2016125" y="4873625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Fluid velocity=const</a:t>
            </a:r>
            <a:r>
              <a:rPr lang="en-US" sz="160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22937" name="Text Box 25"/>
          <p:cNvSpPr txBox="1">
            <a:spLocks noChangeArrowheads="1"/>
          </p:cNvSpPr>
          <p:nvPr/>
        </p:nvSpPr>
        <p:spPr bwMode="auto">
          <a:xfrm>
            <a:off x="2032000" y="6126163"/>
            <a:ext cx="1235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Fluid velocity=0</a:t>
            </a: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22938" name="Oval 26"/>
          <p:cNvSpPr>
            <a:spLocks noChangeArrowheads="1"/>
          </p:cNvSpPr>
          <p:nvPr/>
        </p:nvSpPr>
        <p:spPr bwMode="auto">
          <a:xfrm>
            <a:off x="2895600" y="59563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39" name="Oval 27"/>
          <p:cNvSpPr>
            <a:spLocks noChangeArrowheads="1"/>
          </p:cNvSpPr>
          <p:nvPr/>
        </p:nvSpPr>
        <p:spPr bwMode="auto">
          <a:xfrm>
            <a:off x="3276600" y="60325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40" name="Oval 28"/>
          <p:cNvSpPr>
            <a:spLocks noChangeArrowheads="1"/>
          </p:cNvSpPr>
          <p:nvPr/>
        </p:nvSpPr>
        <p:spPr bwMode="auto">
          <a:xfrm>
            <a:off x="3657600" y="60325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41" name="Oval 29"/>
          <p:cNvSpPr>
            <a:spLocks noChangeArrowheads="1"/>
          </p:cNvSpPr>
          <p:nvPr/>
        </p:nvSpPr>
        <p:spPr bwMode="auto">
          <a:xfrm>
            <a:off x="4038600" y="58801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42" name="Oval 30"/>
          <p:cNvSpPr>
            <a:spLocks noChangeArrowheads="1"/>
          </p:cNvSpPr>
          <p:nvPr/>
        </p:nvSpPr>
        <p:spPr bwMode="auto">
          <a:xfrm>
            <a:off x="4419600" y="6032500"/>
            <a:ext cx="381000" cy="1524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43" name="Text Box 31"/>
          <p:cNvSpPr txBox="1">
            <a:spLocks noChangeArrowheads="1"/>
          </p:cNvSpPr>
          <p:nvPr/>
        </p:nvSpPr>
        <p:spPr bwMode="auto">
          <a:xfrm>
            <a:off x="441325" y="5519738"/>
            <a:ext cx="63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tx1"/>
                </a:solidFill>
              </a:rPr>
              <a:t>t &gt; 0</a:t>
            </a:r>
          </a:p>
        </p:txBody>
      </p:sp>
      <p:sp>
        <p:nvSpPr>
          <p:cNvPr id="422945" name="Line 33"/>
          <p:cNvSpPr>
            <a:spLocks noChangeShapeType="1"/>
          </p:cNvSpPr>
          <p:nvPr/>
        </p:nvSpPr>
        <p:spPr bwMode="auto">
          <a:xfrm flipH="1">
            <a:off x="2057400" y="1295400"/>
            <a:ext cx="838200" cy="457200"/>
          </a:xfrm>
          <a:prstGeom prst="line">
            <a:avLst/>
          </a:prstGeom>
          <a:noFill/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2946" name="Text Box 34"/>
          <p:cNvSpPr txBox="1">
            <a:spLocks noChangeArrowheads="1"/>
          </p:cNvSpPr>
          <p:nvPr/>
        </p:nvSpPr>
        <p:spPr bwMode="auto">
          <a:xfrm>
            <a:off x="685800" y="1828800"/>
            <a:ext cx="31003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336600"/>
                </a:solidFill>
              </a:rPr>
              <a:t>DYNAMIC ADHESION </a:t>
            </a:r>
          </a:p>
          <a:p>
            <a:r>
              <a:rPr lang="en-US" sz="1800" b="1" dirty="0">
                <a:solidFill>
                  <a:srgbClr val="336600"/>
                </a:solidFill>
              </a:rPr>
              <a:t>      ALGORITHM </a:t>
            </a:r>
          </a:p>
          <a:p>
            <a:r>
              <a:rPr lang="en-US" sz="1400" dirty="0">
                <a:solidFill>
                  <a:schemeClr val="tx1"/>
                </a:solidFill>
              </a:rPr>
              <a:t>Hammer and </a:t>
            </a:r>
            <a:r>
              <a:rPr lang="en-US" sz="1400" dirty="0" err="1">
                <a:solidFill>
                  <a:schemeClr val="tx1"/>
                </a:solidFill>
              </a:rPr>
              <a:t>Apte</a:t>
            </a:r>
            <a:r>
              <a:rPr lang="en-US" sz="1400" dirty="0">
                <a:solidFill>
                  <a:schemeClr val="tx1"/>
                </a:solidFill>
              </a:rPr>
              <a:t>, </a:t>
            </a:r>
            <a:r>
              <a:rPr lang="en-US" sz="1400" dirty="0" err="1">
                <a:solidFill>
                  <a:schemeClr val="tx1"/>
                </a:solidFill>
              </a:rPr>
              <a:t>Biophys.J</a:t>
            </a:r>
            <a:r>
              <a:rPr lang="en-US" sz="1400" dirty="0">
                <a:solidFill>
                  <a:schemeClr val="tx1"/>
                </a:solidFill>
              </a:rPr>
              <a:t>. (1992)</a:t>
            </a:r>
          </a:p>
        </p:txBody>
      </p:sp>
      <p:sp>
        <p:nvSpPr>
          <p:cNvPr id="422947" name="Line 35"/>
          <p:cNvSpPr>
            <a:spLocks noChangeShapeType="1"/>
          </p:cNvSpPr>
          <p:nvPr/>
        </p:nvSpPr>
        <p:spPr bwMode="auto">
          <a:xfrm>
            <a:off x="5562600" y="1295400"/>
            <a:ext cx="990600" cy="457200"/>
          </a:xfrm>
          <a:prstGeom prst="line">
            <a:avLst/>
          </a:prstGeom>
          <a:noFill/>
          <a:ln w="38100" cap="flat" cmpd="sng" algn="ctr">
            <a:solidFill>
              <a:srgbClr val="008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48" name="Text Box 36"/>
          <p:cNvSpPr txBox="1">
            <a:spLocks noChangeArrowheads="1"/>
          </p:cNvSpPr>
          <p:nvPr/>
        </p:nvSpPr>
        <p:spPr bwMode="auto">
          <a:xfrm>
            <a:off x="4572000" y="1905000"/>
            <a:ext cx="3703637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336600"/>
                </a:solidFill>
              </a:rPr>
              <a:t>FLUID-PARTICLE INTERACTION</a:t>
            </a:r>
          </a:p>
          <a:p>
            <a:r>
              <a:rPr lang="en-US" sz="1800" b="1" dirty="0">
                <a:solidFill>
                  <a:srgbClr val="336600"/>
                </a:solidFill>
              </a:rPr>
              <a:t>              ALGORITHM</a:t>
            </a:r>
          </a:p>
          <a:p>
            <a:r>
              <a:rPr lang="en-US" sz="1400" dirty="0" err="1">
                <a:solidFill>
                  <a:schemeClr val="tx1"/>
                </a:solidFill>
              </a:rPr>
              <a:t>Glowinski,Pan</a:t>
            </a:r>
            <a:r>
              <a:rPr lang="en-US" sz="1400" dirty="0">
                <a:solidFill>
                  <a:schemeClr val="tx1"/>
                </a:solidFill>
              </a:rPr>
              <a:t> et al., J. Comp. Phys. (2001)</a:t>
            </a:r>
          </a:p>
        </p:txBody>
      </p:sp>
      <p:sp>
        <p:nvSpPr>
          <p:cNvPr id="422950" name="Line 38"/>
          <p:cNvSpPr>
            <a:spLocks noChangeShapeType="1"/>
          </p:cNvSpPr>
          <p:nvPr/>
        </p:nvSpPr>
        <p:spPr bwMode="auto">
          <a:xfrm>
            <a:off x="3810000" y="2286000"/>
            <a:ext cx="457200" cy="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2951" name="Line 39"/>
          <p:cNvSpPr>
            <a:spLocks noChangeShapeType="1"/>
          </p:cNvSpPr>
          <p:nvPr/>
        </p:nvSpPr>
        <p:spPr bwMode="auto">
          <a:xfrm>
            <a:off x="4038600" y="2057400"/>
            <a:ext cx="0" cy="457200"/>
          </a:xfrm>
          <a:prstGeom prst="line">
            <a:avLst/>
          </a:prstGeom>
          <a:noFill/>
          <a:ln w="76200">
            <a:solidFill>
              <a:srgbClr val="336600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364287" y="731223"/>
            <a:ext cx="82463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rgbClr val="000000"/>
                </a:solidFill>
              </a:rPr>
              <a:t>J. </a:t>
            </a:r>
            <a:r>
              <a:rPr lang="en-US" sz="1100" dirty="0" err="1" smtClean="0">
                <a:solidFill>
                  <a:srgbClr val="000000"/>
                </a:solidFill>
              </a:rPr>
              <a:t>Hao</a:t>
            </a:r>
            <a:r>
              <a:rPr lang="en-US" sz="1100" dirty="0" smtClean="0">
                <a:solidFill>
                  <a:srgbClr val="000000"/>
                </a:solidFill>
              </a:rPr>
              <a:t>, T.W. Pan, S. Canic, R. </a:t>
            </a:r>
            <a:r>
              <a:rPr lang="en-US" sz="1100" dirty="0" err="1" smtClean="0">
                <a:solidFill>
                  <a:srgbClr val="000000"/>
                </a:solidFill>
              </a:rPr>
              <a:t>Glowinski</a:t>
            </a:r>
            <a:r>
              <a:rPr lang="en-US" sz="1100" dirty="0" smtClean="0">
                <a:solidFill>
                  <a:srgbClr val="000000"/>
                </a:solidFill>
              </a:rPr>
              <a:t>, D. </a:t>
            </a:r>
            <a:r>
              <a:rPr lang="en-US" sz="1100" dirty="0" err="1" smtClean="0">
                <a:solidFill>
                  <a:srgbClr val="000000"/>
                </a:solidFill>
              </a:rPr>
              <a:t>Rosenstrauch</a:t>
            </a:r>
            <a:r>
              <a:rPr lang="en-US" sz="1100" dirty="0" smtClean="0">
                <a:solidFill>
                  <a:srgbClr val="000000"/>
                </a:solidFill>
              </a:rPr>
              <a:t>. </a:t>
            </a:r>
            <a:r>
              <a:rPr lang="en-US" sz="1100" i="1" dirty="0" smtClean="0">
                <a:solidFill>
                  <a:srgbClr val="000000"/>
                </a:solidFill>
              </a:rPr>
              <a:t>A Fluid-Cell Interaction and Adhesion Algorithm for Tissue-Coating of </a:t>
            </a:r>
          </a:p>
          <a:p>
            <a:r>
              <a:rPr lang="en-US" sz="1100" i="1" dirty="0" smtClean="0">
                <a:solidFill>
                  <a:srgbClr val="000000"/>
                </a:solidFill>
              </a:rPr>
              <a:t>                    Cardiovascular Implants</a:t>
            </a:r>
            <a:r>
              <a:rPr lang="en-US" sz="1100" dirty="0" smtClean="0">
                <a:solidFill>
                  <a:srgbClr val="000000"/>
                </a:solidFill>
              </a:rPr>
              <a:t>.  SIAM J </a:t>
            </a:r>
            <a:r>
              <a:rPr lang="en-US" sz="1100" dirty="0" err="1" smtClean="0">
                <a:solidFill>
                  <a:srgbClr val="000000"/>
                </a:solidFill>
              </a:rPr>
              <a:t>Multiscale</a:t>
            </a:r>
            <a:r>
              <a:rPr lang="en-US" sz="1100" dirty="0" smtClean="0">
                <a:solidFill>
                  <a:srgbClr val="000000"/>
                </a:solidFill>
              </a:rPr>
              <a:t> Modeling and Simulation 7(4) 1669-1694 (2009) </a:t>
            </a:r>
            <a:endParaRPr lang="en-US" sz="1100" dirty="0"/>
          </a:p>
        </p:txBody>
      </p:sp>
      <p:cxnSp>
        <p:nvCxnSpPr>
          <p:cNvPr id="43" name="Curved Connector 42"/>
          <p:cNvCxnSpPr>
            <a:endCxn id="422942" idx="6"/>
          </p:cNvCxnSpPr>
          <p:nvPr/>
        </p:nvCxnSpPr>
        <p:spPr bwMode="auto">
          <a:xfrm rot="10800000" flipV="1">
            <a:off x="4800600" y="5638800"/>
            <a:ext cx="1219200" cy="4699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4" name="Oval 30"/>
          <p:cNvSpPr>
            <a:spLocks noChangeArrowheads="1"/>
          </p:cNvSpPr>
          <p:nvPr/>
        </p:nvSpPr>
        <p:spPr bwMode="auto">
          <a:xfrm flipV="1">
            <a:off x="6019800" y="5486400"/>
            <a:ext cx="457200" cy="228600"/>
          </a:xfrm>
          <a:prstGeom prst="ellipse">
            <a:avLst/>
          </a:prstGeom>
          <a:solidFill>
            <a:srgbClr val="00009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48"/>
          <p:cNvSpPr/>
          <p:nvPr/>
        </p:nvSpPr>
        <p:spPr bwMode="auto">
          <a:xfrm>
            <a:off x="6019800" y="5638800"/>
            <a:ext cx="203200" cy="393700"/>
          </a:xfrm>
          <a:custGeom>
            <a:avLst/>
            <a:gdLst>
              <a:gd name="connsiteX0" fmla="*/ 0 w 203200"/>
              <a:gd name="connsiteY0" fmla="*/ 0 h 393700"/>
              <a:gd name="connsiteX1" fmla="*/ 177800 w 203200"/>
              <a:gd name="connsiteY1" fmla="*/ 76200 h 393700"/>
              <a:gd name="connsiteX2" fmla="*/ 0 w 203200"/>
              <a:gd name="connsiteY2" fmla="*/ 139700 h 393700"/>
              <a:gd name="connsiteX3" fmla="*/ 190500 w 203200"/>
              <a:gd name="connsiteY3" fmla="*/ 203200 h 393700"/>
              <a:gd name="connsiteX4" fmla="*/ 12700 w 203200"/>
              <a:gd name="connsiteY4" fmla="*/ 266700 h 393700"/>
              <a:gd name="connsiteX5" fmla="*/ 203200 w 203200"/>
              <a:gd name="connsiteY5" fmla="*/ 317500 h 393700"/>
              <a:gd name="connsiteX6" fmla="*/ 12700 w 203200"/>
              <a:gd name="connsiteY6" fmla="*/ 39370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200" h="393700">
                <a:moveTo>
                  <a:pt x="0" y="0"/>
                </a:moveTo>
                <a:lnTo>
                  <a:pt x="177800" y="76200"/>
                </a:lnTo>
                <a:lnTo>
                  <a:pt x="0" y="139700"/>
                </a:lnTo>
                <a:lnTo>
                  <a:pt x="190500" y="203200"/>
                </a:lnTo>
                <a:lnTo>
                  <a:pt x="12700" y="266700"/>
                </a:lnTo>
                <a:lnTo>
                  <a:pt x="203200" y="317500"/>
                </a:lnTo>
                <a:lnTo>
                  <a:pt x="12700" y="39370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50" name="Freeform 49"/>
          <p:cNvSpPr/>
          <p:nvPr/>
        </p:nvSpPr>
        <p:spPr bwMode="auto">
          <a:xfrm>
            <a:off x="6324600" y="5638800"/>
            <a:ext cx="203200" cy="393700"/>
          </a:xfrm>
          <a:custGeom>
            <a:avLst/>
            <a:gdLst>
              <a:gd name="connsiteX0" fmla="*/ 0 w 203200"/>
              <a:gd name="connsiteY0" fmla="*/ 0 h 393700"/>
              <a:gd name="connsiteX1" fmla="*/ 177800 w 203200"/>
              <a:gd name="connsiteY1" fmla="*/ 76200 h 393700"/>
              <a:gd name="connsiteX2" fmla="*/ 0 w 203200"/>
              <a:gd name="connsiteY2" fmla="*/ 139700 h 393700"/>
              <a:gd name="connsiteX3" fmla="*/ 190500 w 203200"/>
              <a:gd name="connsiteY3" fmla="*/ 203200 h 393700"/>
              <a:gd name="connsiteX4" fmla="*/ 12700 w 203200"/>
              <a:gd name="connsiteY4" fmla="*/ 266700 h 393700"/>
              <a:gd name="connsiteX5" fmla="*/ 203200 w 203200"/>
              <a:gd name="connsiteY5" fmla="*/ 317500 h 393700"/>
              <a:gd name="connsiteX6" fmla="*/ 12700 w 203200"/>
              <a:gd name="connsiteY6" fmla="*/ 39370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200" h="393700">
                <a:moveTo>
                  <a:pt x="0" y="0"/>
                </a:moveTo>
                <a:lnTo>
                  <a:pt x="177800" y="76200"/>
                </a:lnTo>
                <a:lnTo>
                  <a:pt x="0" y="139700"/>
                </a:lnTo>
                <a:lnTo>
                  <a:pt x="190500" y="203200"/>
                </a:lnTo>
                <a:lnTo>
                  <a:pt x="12700" y="266700"/>
                </a:lnTo>
                <a:lnTo>
                  <a:pt x="203200" y="317500"/>
                </a:lnTo>
                <a:lnTo>
                  <a:pt x="12700" y="39370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54" name="Text Box 17"/>
          <p:cNvSpPr txBox="1">
            <a:spLocks noChangeArrowheads="1"/>
          </p:cNvSpPr>
          <p:nvPr/>
        </p:nvSpPr>
        <p:spPr bwMode="auto">
          <a:xfrm>
            <a:off x="6553200" y="5257800"/>
            <a:ext cx="23188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 smtClean="0">
                <a:solidFill>
                  <a:schemeClr val="tx1"/>
                </a:solidFill>
              </a:rPr>
              <a:t>CELL ADHESION modeled via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randomly distributed adhesion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molecules (</a:t>
            </a:r>
            <a:r>
              <a:rPr lang="en-US" sz="1200" dirty="0" err="1" smtClean="0">
                <a:solidFill>
                  <a:schemeClr val="tx1"/>
                </a:solidFill>
              </a:rPr>
              <a:t>Hookean</a:t>
            </a:r>
            <a:r>
              <a:rPr lang="en-US" sz="1200" dirty="0" smtClean="0">
                <a:solidFill>
                  <a:schemeClr val="tx1"/>
                </a:solidFill>
              </a:rPr>
              <a:t> springs)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and stochastic bond dynamics.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6019800" y="5257800"/>
            <a:ext cx="2819400" cy="9144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Text Box 2"/>
          <p:cNvSpPr txBox="1">
            <a:spLocks noChangeArrowheads="1"/>
          </p:cNvSpPr>
          <p:nvPr/>
        </p:nvSpPr>
        <p:spPr bwMode="auto">
          <a:xfrm>
            <a:off x="288925" y="685800"/>
            <a:ext cx="86090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                                 RESULTS</a:t>
            </a:r>
            <a:r>
              <a:rPr lang="en-US" sz="2000" dirty="0"/>
              <a:t> </a:t>
            </a:r>
          </a:p>
          <a:p>
            <a:pPr>
              <a:buFont typeface="Wingdings" pitchFamily="-110" charset="2"/>
              <a:buChar char="§"/>
            </a:pPr>
            <a:r>
              <a:rPr lang="en-US" sz="2000" dirty="0"/>
              <a:t> Cell detachment in the pre-conditioning stage (stochastic bond dynamics)</a:t>
            </a:r>
          </a:p>
        </p:txBody>
      </p:sp>
      <p:sp>
        <p:nvSpPr>
          <p:cNvPr id="424963" name="Text Box 3"/>
          <p:cNvSpPr txBox="1">
            <a:spLocks noChangeArrowheads="1"/>
          </p:cNvSpPr>
          <p:nvPr/>
        </p:nvSpPr>
        <p:spPr bwMode="auto">
          <a:xfrm>
            <a:off x="533400" y="1776412"/>
            <a:ext cx="43878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600">
                <a:solidFill>
                  <a:schemeClr val="tx1"/>
                </a:solidFill>
              </a:rPr>
              <a:t> observed chondrocyte sliding in simulations</a:t>
            </a:r>
          </a:p>
          <a:p>
            <a:r>
              <a:rPr lang="en-US" sz="1600">
                <a:solidFill>
                  <a:schemeClr val="tx1"/>
                </a:solidFill>
              </a:rPr>
              <a:t>  (experimentally verified!!)</a:t>
            </a:r>
          </a:p>
          <a:p>
            <a:pPr>
              <a:buFontTx/>
              <a:buChar char="•"/>
            </a:pPr>
            <a:r>
              <a:rPr lang="en-US" sz="1600">
                <a:solidFill>
                  <a:schemeClr val="tx1"/>
                </a:solidFill>
              </a:rPr>
              <a:t> captured cell detachment (initial linear growth</a:t>
            </a:r>
          </a:p>
          <a:p>
            <a:r>
              <a:rPr lang="en-US" sz="1600">
                <a:solidFill>
                  <a:schemeClr val="tx1"/>
                </a:solidFill>
              </a:rPr>
              <a:t>  experimentally verified)</a:t>
            </a:r>
          </a:p>
        </p:txBody>
      </p:sp>
      <p:sp>
        <p:nvSpPr>
          <p:cNvPr id="424964" name="Rectangle 4"/>
          <p:cNvSpPr>
            <a:spLocks noChangeArrowheads="1"/>
          </p:cNvSpPr>
          <p:nvPr/>
        </p:nvSpPr>
        <p:spPr bwMode="auto">
          <a:xfrm>
            <a:off x="5486400" y="1611312"/>
            <a:ext cx="3429000" cy="1371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424965" name="Line 5"/>
          <p:cNvSpPr>
            <a:spLocks noChangeShapeType="1"/>
          </p:cNvSpPr>
          <p:nvPr/>
        </p:nvSpPr>
        <p:spPr bwMode="auto">
          <a:xfrm>
            <a:off x="5562600" y="1839912"/>
            <a:ext cx="335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66" name="Line 6"/>
          <p:cNvSpPr>
            <a:spLocks noChangeShapeType="1"/>
          </p:cNvSpPr>
          <p:nvPr/>
        </p:nvSpPr>
        <p:spPr bwMode="auto">
          <a:xfrm>
            <a:off x="6553200" y="1611312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67" name="Line 7"/>
          <p:cNvSpPr>
            <a:spLocks noChangeShapeType="1"/>
          </p:cNvSpPr>
          <p:nvPr/>
        </p:nvSpPr>
        <p:spPr bwMode="auto">
          <a:xfrm>
            <a:off x="7924800" y="1611312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68" name="Line 8"/>
          <p:cNvSpPr>
            <a:spLocks noChangeShapeType="1"/>
          </p:cNvSpPr>
          <p:nvPr/>
        </p:nvSpPr>
        <p:spPr bwMode="auto">
          <a:xfrm>
            <a:off x="5562600" y="2068512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69" name="Line 9"/>
          <p:cNvSpPr>
            <a:spLocks noChangeShapeType="1"/>
          </p:cNvSpPr>
          <p:nvPr/>
        </p:nvSpPr>
        <p:spPr bwMode="auto">
          <a:xfrm>
            <a:off x="5562600" y="2297112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70" name="Line 10"/>
          <p:cNvSpPr>
            <a:spLocks noChangeShapeType="1"/>
          </p:cNvSpPr>
          <p:nvPr/>
        </p:nvSpPr>
        <p:spPr bwMode="auto">
          <a:xfrm>
            <a:off x="5562600" y="2525712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71" name="Line 11"/>
          <p:cNvSpPr>
            <a:spLocks noChangeShapeType="1"/>
          </p:cNvSpPr>
          <p:nvPr/>
        </p:nvSpPr>
        <p:spPr bwMode="auto">
          <a:xfrm>
            <a:off x="5562600" y="2754312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72" name="Line 12"/>
          <p:cNvSpPr>
            <a:spLocks noChangeShapeType="1"/>
          </p:cNvSpPr>
          <p:nvPr/>
        </p:nvSpPr>
        <p:spPr bwMode="auto">
          <a:xfrm>
            <a:off x="5562600" y="2982912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4973" name="Text Box 13"/>
          <p:cNvSpPr txBox="1">
            <a:spLocks noChangeArrowheads="1"/>
          </p:cNvSpPr>
          <p:nvPr/>
        </p:nvSpPr>
        <p:spPr bwMode="auto">
          <a:xfrm>
            <a:off x="5446713" y="1611312"/>
            <a:ext cx="13350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Viscosity(g/cm s)</a:t>
            </a:r>
          </a:p>
        </p:txBody>
      </p:sp>
      <p:sp>
        <p:nvSpPr>
          <p:cNvPr id="424974" name="Text Box 14"/>
          <p:cNvSpPr txBox="1">
            <a:spLocks noChangeArrowheads="1"/>
          </p:cNvSpPr>
          <p:nvPr/>
        </p:nvSpPr>
        <p:spPr bwMode="auto">
          <a:xfrm>
            <a:off x="6767513" y="1609725"/>
            <a:ext cx="12334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Shear rate (</a:t>
            </a:r>
            <a:r>
              <a:rPr lang="en-US" sz="1200">
                <a:solidFill>
                  <a:schemeClr val="tx1"/>
                </a:solidFill>
                <a:latin typeface="Symbol" pitchFamily="-110" charset="2"/>
              </a:rPr>
              <a:t>1</a:t>
            </a:r>
            <a:r>
              <a:rPr lang="en-US" sz="1200">
                <a:solidFill>
                  <a:schemeClr val="tx1"/>
                </a:solidFill>
              </a:rPr>
              <a:t>/s)</a:t>
            </a:r>
          </a:p>
        </p:txBody>
      </p:sp>
      <p:sp>
        <p:nvSpPr>
          <p:cNvPr id="424975" name="Text Box 15"/>
          <p:cNvSpPr txBox="1">
            <a:spLocks noChangeArrowheads="1"/>
          </p:cNvSpPr>
          <p:nvPr/>
        </p:nvSpPr>
        <p:spPr bwMode="auto">
          <a:xfrm>
            <a:off x="7848600" y="1612900"/>
            <a:ext cx="11811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</a:rPr>
              <a:t>Detachment %</a:t>
            </a:r>
          </a:p>
        </p:txBody>
      </p:sp>
      <p:sp>
        <p:nvSpPr>
          <p:cNvPr id="424976" name="Text Box 16"/>
          <p:cNvSpPr txBox="1">
            <a:spLocks noChangeArrowheads="1"/>
          </p:cNvSpPr>
          <p:nvPr/>
        </p:nvSpPr>
        <p:spPr bwMode="auto">
          <a:xfrm>
            <a:off x="5692775" y="1870075"/>
            <a:ext cx="28305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0.01                    100                           0</a:t>
            </a:r>
          </a:p>
        </p:txBody>
      </p:sp>
      <p:sp>
        <p:nvSpPr>
          <p:cNvPr id="424977" name="Text Box 17"/>
          <p:cNvSpPr txBox="1">
            <a:spLocks noChangeArrowheads="1"/>
          </p:cNvSpPr>
          <p:nvPr/>
        </p:nvSpPr>
        <p:spPr bwMode="auto">
          <a:xfrm>
            <a:off x="5715000" y="2098675"/>
            <a:ext cx="28717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0.01                    200                          25</a:t>
            </a:r>
          </a:p>
        </p:txBody>
      </p:sp>
      <p:sp>
        <p:nvSpPr>
          <p:cNvPr id="424978" name="Text Box 18"/>
          <p:cNvSpPr txBox="1">
            <a:spLocks noChangeArrowheads="1"/>
          </p:cNvSpPr>
          <p:nvPr/>
        </p:nvSpPr>
        <p:spPr bwMode="auto">
          <a:xfrm>
            <a:off x="5715000" y="2327275"/>
            <a:ext cx="2876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0.05                        5                            0</a:t>
            </a:r>
          </a:p>
        </p:txBody>
      </p:sp>
      <p:sp>
        <p:nvSpPr>
          <p:cNvPr id="424979" name="Text Box 19"/>
          <p:cNvSpPr txBox="1">
            <a:spLocks noChangeArrowheads="1"/>
          </p:cNvSpPr>
          <p:nvPr/>
        </p:nvSpPr>
        <p:spPr bwMode="auto">
          <a:xfrm>
            <a:off x="5715000" y="2525712"/>
            <a:ext cx="2917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0.05                        8                           10</a:t>
            </a:r>
          </a:p>
        </p:txBody>
      </p:sp>
      <p:sp>
        <p:nvSpPr>
          <p:cNvPr id="424980" name="Text Box 20"/>
          <p:cNvSpPr txBox="1">
            <a:spLocks noChangeArrowheads="1"/>
          </p:cNvSpPr>
          <p:nvPr/>
        </p:nvSpPr>
        <p:spPr bwMode="auto">
          <a:xfrm>
            <a:off x="5715000" y="2724150"/>
            <a:ext cx="29178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0.05                        9                           30</a:t>
            </a:r>
          </a:p>
        </p:txBody>
      </p:sp>
      <p:sp>
        <p:nvSpPr>
          <p:cNvPr id="424981" name="Text Box 21"/>
          <p:cNvSpPr txBox="1">
            <a:spLocks noChangeArrowheads="1"/>
          </p:cNvSpPr>
          <p:nvPr/>
        </p:nvSpPr>
        <p:spPr bwMode="auto">
          <a:xfrm>
            <a:off x="5486400" y="2940050"/>
            <a:ext cx="29479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>
                <a:solidFill>
                  <a:schemeClr val="tx1"/>
                </a:solidFill>
              </a:rPr>
              <a:t>(blood:0.03     ;   100 in dog’s coronaries)</a:t>
            </a:r>
          </a:p>
        </p:txBody>
      </p:sp>
      <p:graphicFrame>
        <p:nvGraphicFramePr>
          <p:cNvPr id="424982" name="Object 22"/>
          <p:cNvGraphicFramePr>
            <a:graphicFrameLocks noChangeAspect="1"/>
          </p:cNvGraphicFramePr>
          <p:nvPr/>
        </p:nvGraphicFramePr>
        <p:xfrm>
          <a:off x="4514850" y="3560762"/>
          <a:ext cx="114300" cy="215900"/>
        </p:xfrm>
        <a:graphic>
          <a:graphicData uri="http://schemas.openxmlformats.org/presentationml/2006/ole">
            <p:oleObj spid="_x0000_s55298" name="Equation" r:id="rId5" imgW="114120" imgH="215640" progId="Equation.3">
              <p:embed/>
            </p:oleObj>
          </a:graphicData>
        </a:graphic>
      </p:graphicFrame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838200" y="4081462"/>
            <a:ext cx="7086600" cy="746125"/>
            <a:chOff x="528" y="2496"/>
            <a:chExt cx="4464" cy="470"/>
          </a:xfrm>
        </p:grpSpPr>
        <p:sp>
          <p:nvSpPr>
            <p:cNvPr id="424986" name="Text Box 26"/>
            <p:cNvSpPr txBox="1">
              <a:spLocks noChangeArrowheads="1"/>
            </p:cNvSpPr>
            <p:nvPr/>
          </p:nvSpPr>
          <p:spPr bwMode="auto">
            <a:xfrm>
              <a:off x="528" y="2496"/>
              <a:ext cx="3840" cy="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900">
                  <a:solidFill>
                    <a:schemeClr val="tx1"/>
                  </a:solidFill>
                </a:rPr>
                <a:t>Number of cells = 80                          Mesh size h for the velocity=0.1 </a:t>
              </a:r>
              <a:r>
                <a:rPr lang="en-US" sz="900">
                  <a:solidFill>
                    <a:schemeClr val="tx1"/>
                  </a:solidFill>
                  <a:latin typeface="Symbol" pitchFamily="-110" charset="2"/>
                </a:rPr>
                <a:t>m</a:t>
              </a:r>
              <a:r>
                <a:rPr lang="en-US" sz="900">
                  <a:solidFill>
                    <a:schemeClr val="tx1"/>
                  </a:solidFill>
                </a:rPr>
                <a:t>m     (using P1 element)</a:t>
              </a:r>
            </a:p>
            <a:p>
              <a:r>
                <a:rPr lang="en-US" sz="900">
                  <a:solidFill>
                    <a:schemeClr val="tx1"/>
                  </a:solidFill>
                </a:rPr>
                <a:t>Cell size (ellipsas)= 2 x 1.6 </a:t>
              </a:r>
              <a:r>
                <a:rPr lang="en-US" sz="900">
                  <a:solidFill>
                    <a:schemeClr val="tx1"/>
                  </a:solidFill>
                  <a:latin typeface="Symbol" pitchFamily="-110" charset="2"/>
                </a:rPr>
                <a:t>m</a:t>
              </a:r>
              <a:r>
                <a:rPr lang="en-US" sz="900">
                  <a:solidFill>
                    <a:schemeClr val="tx1"/>
                  </a:solidFill>
                </a:rPr>
                <a:t>m           Mesh size h for the pressure=0.2 </a:t>
              </a:r>
              <a:r>
                <a:rPr lang="en-US" sz="900">
                  <a:solidFill>
                    <a:schemeClr val="tx1"/>
                  </a:solidFill>
                  <a:latin typeface="Symbol" pitchFamily="-110" charset="2"/>
                </a:rPr>
                <a:t>m</a:t>
              </a:r>
              <a:r>
                <a:rPr lang="en-US" sz="900">
                  <a:solidFill>
                    <a:schemeClr val="tx1"/>
                  </a:solidFill>
                </a:rPr>
                <a:t>m   (using P1 elements)</a:t>
              </a:r>
            </a:p>
            <a:p>
              <a:r>
                <a:rPr lang="en-US" sz="900">
                  <a:solidFill>
                    <a:schemeClr val="tx1"/>
                  </a:solidFill>
                </a:rPr>
                <a:t>Channel length=400 </a:t>
              </a:r>
              <a:r>
                <a:rPr lang="en-US" sz="900">
                  <a:solidFill>
                    <a:schemeClr val="tx1"/>
                  </a:solidFill>
                  <a:latin typeface="Symbol" pitchFamily="-110" charset="2"/>
                </a:rPr>
                <a:t>m</a:t>
              </a:r>
              <a:r>
                <a:rPr lang="en-US" sz="900">
                  <a:solidFill>
                    <a:schemeClr val="tx1"/>
                  </a:solidFill>
                </a:rPr>
                <a:t>m                     Each cell occupies 20x16 mesh blocks.</a:t>
              </a:r>
            </a:p>
            <a:p>
              <a:endParaRPr lang="en-US" sz="600">
                <a:solidFill>
                  <a:schemeClr val="tx1"/>
                </a:solidFill>
              </a:endParaRPr>
            </a:p>
            <a:p>
              <a:r>
                <a:rPr lang="en-US" sz="1000">
                  <a:solidFill>
                    <a:schemeClr val="tx1"/>
                  </a:solidFill>
                </a:rPr>
                <a:t>Dual core AMD Opteron 275 @ 2.2 GHz : 11h 30min 4 sec (not parallelized)</a:t>
              </a:r>
            </a:p>
          </p:txBody>
        </p:sp>
        <p:sp>
          <p:nvSpPr>
            <p:cNvPr id="424987" name="Oval 27"/>
            <p:cNvSpPr>
              <a:spLocks noChangeArrowheads="1"/>
            </p:cNvSpPr>
            <p:nvPr/>
          </p:nvSpPr>
          <p:spPr bwMode="auto">
            <a:xfrm>
              <a:off x="4320" y="2592"/>
              <a:ext cx="432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88" name="Line 28"/>
            <p:cNvSpPr>
              <a:spLocks noChangeShapeType="1"/>
            </p:cNvSpPr>
            <p:nvPr/>
          </p:nvSpPr>
          <p:spPr bwMode="auto">
            <a:xfrm>
              <a:off x="4176" y="2736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89" name="Line 29"/>
            <p:cNvSpPr>
              <a:spLocks noChangeShapeType="1"/>
            </p:cNvSpPr>
            <p:nvPr/>
          </p:nvSpPr>
          <p:spPr bwMode="auto">
            <a:xfrm>
              <a:off x="4176" y="2640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0" name="Line 30"/>
            <p:cNvSpPr>
              <a:spLocks noChangeShapeType="1"/>
            </p:cNvSpPr>
            <p:nvPr/>
          </p:nvSpPr>
          <p:spPr bwMode="auto">
            <a:xfrm>
              <a:off x="4176" y="268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1" name="Line 31"/>
            <p:cNvSpPr>
              <a:spLocks noChangeShapeType="1"/>
            </p:cNvSpPr>
            <p:nvPr/>
          </p:nvSpPr>
          <p:spPr bwMode="auto">
            <a:xfrm>
              <a:off x="4176" y="2592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2" name="Line 32"/>
            <p:cNvSpPr>
              <a:spLocks noChangeShapeType="1"/>
            </p:cNvSpPr>
            <p:nvPr/>
          </p:nvSpPr>
          <p:spPr bwMode="auto">
            <a:xfrm>
              <a:off x="4272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3" name="Line 33"/>
            <p:cNvSpPr>
              <a:spLocks noChangeShapeType="1"/>
            </p:cNvSpPr>
            <p:nvPr/>
          </p:nvSpPr>
          <p:spPr bwMode="auto">
            <a:xfrm>
              <a:off x="4320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4" name="Line 34"/>
            <p:cNvSpPr>
              <a:spLocks noChangeShapeType="1"/>
            </p:cNvSpPr>
            <p:nvPr/>
          </p:nvSpPr>
          <p:spPr bwMode="auto">
            <a:xfrm>
              <a:off x="4368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5" name="Line 35"/>
            <p:cNvSpPr>
              <a:spLocks noChangeShapeType="1"/>
            </p:cNvSpPr>
            <p:nvPr/>
          </p:nvSpPr>
          <p:spPr bwMode="auto">
            <a:xfrm>
              <a:off x="4416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6" name="Line 36"/>
            <p:cNvSpPr>
              <a:spLocks noChangeShapeType="1"/>
            </p:cNvSpPr>
            <p:nvPr/>
          </p:nvSpPr>
          <p:spPr bwMode="auto">
            <a:xfrm>
              <a:off x="4464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7" name="Line 37"/>
            <p:cNvSpPr>
              <a:spLocks noChangeShapeType="1"/>
            </p:cNvSpPr>
            <p:nvPr/>
          </p:nvSpPr>
          <p:spPr bwMode="auto">
            <a:xfrm>
              <a:off x="4512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8" name="Line 38"/>
            <p:cNvSpPr>
              <a:spLocks noChangeShapeType="1"/>
            </p:cNvSpPr>
            <p:nvPr/>
          </p:nvSpPr>
          <p:spPr bwMode="auto">
            <a:xfrm>
              <a:off x="4560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999" name="Line 39"/>
            <p:cNvSpPr>
              <a:spLocks noChangeShapeType="1"/>
            </p:cNvSpPr>
            <p:nvPr/>
          </p:nvSpPr>
          <p:spPr bwMode="auto">
            <a:xfrm>
              <a:off x="4608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0" name="Line 40"/>
            <p:cNvSpPr>
              <a:spLocks noChangeShapeType="1"/>
            </p:cNvSpPr>
            <p:nvPr/>
          </p:nvSpPr>
          <p:spPr bwMode="auto">
            <a:xfrm>
              <a:off x="4656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1" name="Line 41"/>
            <p:cNvSpPr>
              <a:spLocks noChangeShapeType="1"/>
            </p:cNvSpPr>
            <p:nvPr/>
          </p:nvSpPr>
          <p:spPr bwMode="auto">
            <a:xfrm>
              <a:off x="4704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2" name="Line 42"/>
            <p:cNvSpPr>
              <a:spLocks noChangeShapeType="1"/>
            </p:cNvSpPr>
            <p:nvPr/>
          </p:nvSpPr>
          <p:spPr bwMode="auto">
            <a:xfrm>
              <a:off x="4752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3" name="Line 43"/>
            <p:cNvSpPr>
              <a:spLocks noChangeShapeType="1"/>
            </p:cNvSpPr>
            <p:nvPr/>
          </p:nvSpPr>
          <p:spPr bwMode="auto">
            <a:xfrm>
              <a:off x="4800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4" name="Line 44"/>
            <p:cNvSpPr>
              <a:spLocks noChangeShapeType="1"/>
            </p:cNvSpPr>
            <p:nvPr/>
          </p:nvSpPr>
          <p:spPr bwMode="auto">
            <a:xfrm>
              <a:off x="4848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5" name="Line 45"/>
            <p:cNvSpPr>
              <a:spLocks noChangeShapeType="1"/>
            </p:cNvSpPr>
            <p:nvPr/>
          </p:nvSpPr>
          <p:spPr bwMode="auto">
            <a:xfrm>
              <a:off x="4272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6" name="Line 46"/>
            <p:cNvSpPr>
              <a:spLocks noChangeShapeType="1"/>
            </p:cNvSpPr>
            <p:nvPr/>
          </p:nvSpPr>
          <p:spPr bwMode="auto">
            <a:xfrm>
              <a:off x="4320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7" name="Line 47"/>
            <p:cNvSpPr>
              <a:spLocks noChangeShapeType="1"/>
            </p:cNvSpPr>
            <p:nvPr/>
          </p:nvSpPr>
          <p:spPr bwMode="auto">
            <a:xfrm>
              <a:off x="4368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8" name="Line 48"/>
            <p:cNvSpPr>
              <a:spLocks noChangeShapeType="1"/>
            </p:cNvSpPr>
            <p:nvPr/>
          </p:nvSpPr>
          <p:spPr bwMode="auto">
            <a:xfrm>
              <a:off x="4416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09" name="Line 49"/>
            <p:cNvSpPr>
              <a:spLocks noChangeShapeType="1"/>
            </p:cNvSpPr>
            <p:nvPr/>
          </p:nvSpPr>
          <p:spPr bwMode="auto">
            <a:xfrm>
              <a:off x="4464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0" name="Line 50"/>
            <p:cNvSpPr>
              <a:spLocks noChangeShapeType="1"/>
            </p:cNvSpPr>
            <p:nvPr/>
          </p:nvSpPr>
          <p:spPr bwMode="auto">
            <a:xfrm>
              <a:off x="4512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1" name="Line 51"/>
            <p:cNvSpPr>
              <a:spLocks noChangeShapeType="1"/>
            </p:cNvSpPr>
            <p:nvPr/>
          </p:nvSpPr>
          <p:spPr bwMode="auto">
            <a:xfrm>
              <a:off x="4560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2" name="Line 52"/>
            <p:cNvSpPr>
              <a:spLocks noChangeShapeType="1"/>
            </p:cNvSpPr>
            <p:nvPr/>
          </p:nvSpPr>
          <p:spPr bwMode="auto">
            <a:xfrm>
              <a:off x="4608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3" name="Line 53"/>
            <p:cNvSpPr>
              <a:spLocks noChangeShapeType="1"/>
            </p:cNvSpPr>
            <p:nvPr/>
          </p:nvSpPr>
          <p:spPr bwMode="auto">
            <a:xfrm>
              <a:off x="4656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4" name="Line 54"/>
            <p:cNvSpPr>
              <a:spLocks noChangeShapeType="1"/>
            </p:cNvSpPr>
            <p:nvPr/>
          </p:nvSpPr>
          <p:spPr bwMode="auto">
            <a:xfrm>
              <a:off x="4704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5" name="Line 55"/>
            <p:cNvSpPr>
              <a:spLocks noChangeShapeType="1"/>
            </p:cNvSpPr>
            <p:nvPr/>
          </p:nvSpPr>
          <p:spPr bwMode="auto">
            <a:xfrm>
              <a:off x="4752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6" name="Line 56"/>
            <p:cNvSpPr>
              <a:spLocks noChangeShapeType="1"/>
            </p:cNvSpPr>
            <p:nvPr/>
          </p:nvSpPr>
          <p:spPr bwMode="auto">
            <a:xfrm>
              <a:off x="4800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017" name="Line 57"/>
            <p:cNvSpPr>
              <a:spLocks noChangeShapeType="1"/>
            </p:cNvSpPr>
            <p:nvPr/>
          </p:nvSpPr>
          <p:spPr bwMode="auto">
            <a:xfrm>
              <a:off x="4224" y="259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5018" name="Text Box 58"/>
          <p:cNvSpPr txBox="1">
            <a:spLocks noChangeArrowheads="1"/>
          </p:cNvSpPr>
          <p:nvPr/>
        </p:nvSpPr>
        <p:spPr bwMode="auto">
          <a:xfrm>
            <a:off x="405685" y="5029200"/>
            <a:ext cx="8553343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   </a:t>
            </a:r>
            <a:r>
              <a:rPr lang="en-US" sz="2800" dirty="0" smtClean="0"/>
              <a:t>  USE OF OUR COMPUTATIONAL MODEL</a:t>
            </a:r>
            <a:endParaRPr lang="en-US" sz="2000" dirty="0" smtClean="0"/>
          </a:p>
          <a:p>
            <a:r>
              <a:rPr lang="en-US" sz="2000" dirty="0" smtClean="0"/>
              <a:t>as a start to study cell-detachment, cell adhesion,  and formation of stable </a:t>
            </a:r>
          </a:p>
          <a:p>
            <a:r>
              <a:rPr lang="en-US" sz="2000" dirty="0" smtClean="0"/>
              <a:t>   cartilage by </a:t>
            </a:r>
            <a:r>
              <a:rPr lang="en-US" sz="2000" dirty="0"/>
              <a:t>varying shear rate and fluid </a:t>
            </a:r>
            <a:r>
              <a:rPr lang="en-US" sz="2000" dirty="0" smtClean="0"/>
              <a:t>viscosity for a given cell type</a:t>
            </a:r>
            <a:endParaRPr lang="en-US" sz="2000" dirty="0"/>
          </a:p>
        </p:txBody>
      </p:sp>
      <p:pic>
        <p:nvPicPr>
          <p:cNvPr id="61" name="cell_detachment_fast.mov">
            <a:hlinkClick r:id="" action="ppaction://media"/>
          </p:cNvPr>
          <p:cNvPicPr/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1257300" y="3340100"/>
            <a:ext cx="6629400" cy="698500"/>
          </a:xfrm>
          <a:prstGeom prst="rect">
            <a:avLst/>
          </a:prstGeom>
          <a:effectLst>
            <a:outerShdw blurRad="50800" dist="101600" dir="2700000">
              <a:srgbClr val="000000">
                <a:alpha val="43000"/>
              </a:srgbClr>
            </a:outerShdw>
          </a:effectLst>
        </p:spPr>
      </p:pic>
      <p:sp>
        <p:nvSpPr>
          <p:cNvPr id="62" name="Rectangle 61"/>
          <p:cNvSpPr/>
          <p:nvPr/>
        </p:nvSpPr>
        <p:spPr>
          <a:xfrm>
            <a:off x="990600" y="6248400"/>
            <a:ext cx="7315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rgbClr val="000000"/>
                </a:solidFill>
              </a:rPr>
              <a:t>J. </a:t>
            </a:r>
            <a:r>
              <a:rPr lang="en-US" sz="1100" dirty="0" err="1" smtClean="0">
                <a:solidFill>
                  <a:srgbClr val="000000"/>
                </a:solidFill>
              </a:rPr>
              <a:t>Hao</a:t>
            </a:r>
            <a:r>
              <a:rPr lang="en-US" sz="1100" dirty="0" smtClean="0">
                <a:solidFill>
                  <a:srgbClr val="000000"/>
                </a:solidFill>
              </a:rPr>
              <a:t>, T.W. Pan, S. Canic, R. </a:t>
            </a:r>
            <a:r>
              <a:rPr lang="en-US" sz="1100" dirty="0" err="1" smtClean="0">
                <a:solidFill>
                  <a:srgbClr val="000000"/>
                </a:solidFill>
              </a:rPr>
              <a:t>Glowinski</a:t>
            </a:r>
            <a:r>
              <a:rPr lang="en-US" sz="1100" dirty="0" smtClean="0">
                <a:solidFill>
                  <a:srgbClr val="000000"/>
                </a:solidFill>
              </a:rPr>
              <a:t>, D. </a:t>
            </a:r>
            <a:r>
              <a:rPr lang="en-US" sz="1100" dirty="0" err="1" smtClean="0">
                <a:solidFill>
                  <a:srgbClr val="000000"/>
                </a:solidFill>
              </a:rPr>
              <a:t>Rosenstrauch</a:t>
            </a:r>
            <a:r>
              <a:rPr lang="en-US" sz="1100" dirty="0" smtClean="0">
                <a:solidFill>
                  <a:srgbClr val="000000"/>
                </a:solidFill>
              </a:rPr>
              <a:t>. </a:t>
            </a:r>
            <a:r>
              <a:rPr lang="en-US" sz="1100" i="1" u="sng" dirty="0" smtClean="0">
                <a:solidFill>
                  <a:srgbClr val="000000"/>
                </a:solidFill>
              </a:rPr>
              <a:t>A Fluid-Cell Interaction and Adhesion Algorithm for Tissue-Coating of Cardiovascular Implants</a:t>
            </a:r>
            <a:r>
              <a:rPr lang="en-US" sz="1100" u="sng" dirty="0" smtClean="0">
                <a:solidFill>
                  <a:srgbClr val="000000"/>
                </a:solidFill>
              </a:rPr>
              <a:t>.  </a:t>
            </a:r>
            <a:r>
              <a:rPr lang="en-US" sz="1100" dirty="0" smtClean="0">
                <a:solidFill>
                  <a:srgbClr val="000000"/>
                </a:solidFill>
              </a:rPr>
              <a:t>SIAM J </a:t>
            </a:r>
            <a:r>
              <a:rPr lang="en-US" sz="1100" dirty="0" err="1" smtClean="0">
                <a:solidFill>
                  <a:srgbClr val="000000"/>
                </a:solidFill>
              </a:rPr>
              <a:t>Multiscale</a:t>
            </a:r>
            <a:r>
              <a:rPr lang="en-US" sz="1100" dirty="0" smtClean="0">
                <a:solidFill>
                  <a:srgbClr val="000000"/>
                </a:solidFill>
              </a:rPr>
              <a:t> Modeling and Simulation 7(4) 1669-1694 (2009)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6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62200" y="381000"/>
            <a:ext cx="3724998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REFERENCES (selected)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52006" y="1066800"/>
            <a:ext cx="8134793" cy="5334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1143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207" y="1066800"/>
            <a:ext cx="79248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[1] J. </a:t>
            </a:r>
            <a:r>
              <a:rPr lang="en-US" sz="1400" dirty="0" err="1" smtClean="0">
                <a:solidFill>
                  <a:srgbClr val="000000"/>
                </a:solidFill>
              </a:rPr>
              <a:t>Tambaca</a:t>
            </a:r>
            <a:r>
              <a:rPr lang="en-US" sz="1400" dirty="0" smtClean="0">
                <a:solidFill>
                  <a:srgbClr val="000000"/>
                </a:solidFill>
              </a:rPr>
              <a:t>, M. </a:t>
            </a:r>
            <a:r>
              <a:rPr lang="en-US" sz="1400" dirty="0" err="1" smtClean="0">
                <a:solidFill>
                  <a:srgbClr val="000000"/>
                </a:solidFill>
              </a:rPr>
              <a:t>Kosor</a:t>
            </a:r>
            <a:r>
              <a:rPr lang="en-US" sz="1400" dirty="0" smtClean="0">
                <a:solidFill>
                  <a:srgbClr val="000000"/>
                </a:solidFill>
              </a:rPr>
              <a:t>, S. </a:t>
            </a:r>
            <a:r>
              <a:rPr lang="en-US" sz="1400" dirty="0" err="1" smtClean="0">
                <a:solidFill>
                  <a:srgbClr val="000000"/>
                </a:solidFill>
              </a:rPr>
              <a:t>Canic</a:t>
            </a:r>
            <a:r>
              <a:rPr lang="en-US" sz="1400" dirty="0" smtClean="0">
                <a:solidFill>
                  <a:srgbClr val="000000"/>
                </a:solidFill>
              </a:rPr>
              <a:t>, and D. </a:t>
            </a:r>
            <a:r>
              <a:rPr lang="en-US" sz="1400" dirty="0" err="1" smtClean="0">
                <a:solidFill>
                  <a:srgbClr val="000000"/>
                </a:solidFill>
              </a:rPr>
              <a:t>Paniagua</a:t>
            </a:r>
            <a:r>
              <a:rPr lang="en-US" sz="1400" dirty="0" smtClean="0">
                <a:solidFill>
                  <a:srgbClr val="000000"/>
                </a:solidFill>
              </a:rPr>
              <a:t>,  </a:t>
            </a:r>
            <a:r>
              <a:rPr lang="en-US" sz="1400" i="1" u="sng" dirty="0" smtClean="0">
                <a:solidFill>
                  <a:srgbClr val="000000"/>
                </a:solidFill>
              </a:rPr>
              <a:t>Mathematical Modeling of Vascular Stents</a:t>
            </a:r>
            <a:r>
              <a:rPr lang="en-US" sz="1400" dirty="0" smtClean="0">
                <a:solidFill>
                  <a:srgbClr val="000000"/>
                </a:solidFill>
              </a:rPr>
              <a:t>. SIAM J Applied Mathematics Volume 70 (6) pp. 1922-1952 (2010).</a:t>
            </a:r>
          </a:p>
          <a:p>
            <a:endParaRPr lang="en-US" sz="1400" dirty="0" smtClean="0">
              <a:solidFill>
                <a:srgbClr val="000000"/>
              </a:solidFill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[2] J. </a:t>
            </a:r>
            <a:r>
              <a:rPr lang="en-US" sz="1400" dirty="0" err="1" smtClean="0">
                <a:solidFill>
                  <a:srgbClr val="000000"/>
                </a:solidFill>
              </a:rPr>
              <a:t>Tambaca</a:t>
            </a:r>
            <a:r>
              <a:rPr lang="en-US" sz="1400" dirty="0" smtClean="0">
                <a:solidFill>
                  <a:srgbClr val="000000"/>
                </a:solidFill>
              </a:rPr>
              <a:t>, S. </a:t>
            </a:r>
            <a:r>
              <a:rPr lang="en-US" sz="1400" dirty="0" err="1" smtClean="0">
                <a:solidFill>
                  <a:srgbClr val="000000"/>
                </a:solidFill>
              </a:rPr>
              <a:t>Canic</a:t>
            </a:r>
            <a:r>
              <a:rPr lang="en-US" sz="1400" dirty="0" smtClean="0">
                <a:solidFill>
                  <a:srgbClr val="000000"/>
                </a:solidFill>
              </a:rPr>
              <a:t> and D. </a:t>
            </a:r>
            <a:r>
              <a:rPr lang="en-US" sz="1400" dirty="0" err="1" smtClean="0">
                <a:solidFill>
                  <a:srgbClr val="000000"/>
                </a:solidFill>
              </a:rPr>
              <a:t>Paniagua</a:t>
            </a:r>
            <a:r>
              <a:rPr lang="en-US" sz="1400" i="1" u="sng" dirty="0" smtClean="0">
                <a:solidFill>
                  <a:srgbClr val="000000"/>
                </a:solidFill>
              </a:rPr>
              <a:t>, A Novel Approach to Modeling  Coronary Stents using a Slender Curved Rod Model: A Comparison between Fractured </a:t>
            </a:r>
            <a:r>
              <a:rPr lang="en-US" sz="1400" i="1" u="sng" dirty="0" err="1" smtClean="0">
                <a:solidFill>
                  <a:srgbClr val="000000"/>
                </a:solidFill>
              </a:rPr>
              <a:t>Xience</a:t>
            </a:r>
            <a:r>
              <a:rPr lang="en-US" sz="1400" i="1" u="sng" dirty="0" smtClean="0">
                <a:solidFill>
                  <a:srgbClr val="000000"/>
                </a:solidFill>
              </a:rPr>
              <a:t>-like and </a:t>
            </a:r>
            <a:r>
              <a:rPr lang="en-US" sz="1400" i="1" u="sng" dirty="0" err="1" smtClean="0">
                <a:solidFill>
                  <a:srgbClr val="000000"/>
                </a:solidFill>
              </a:rPr>
              <a:t>Palmaz</a:t>
            </a:r>
            <a:r>
              <a:rPr lang="en-US" sz="1400" i="1" u="sng" dirty="0" smtClean="0">
                <a:solidFill>
                  <a:srgbClr val="000000"/>
                </a:solidFill>
              </a:rPr>
              <a:t>-like Stents</a:t>
            </a:r>
            <a:r>
              <a:rPr lang="en-US" sz="1400" dirty="0" smtClean="0">
                <a:solidFill>
                  <a:srgbClr val="000000"/>
                </a:solidFill>
              </a:rPr>
              <a:t>. Applied and Numerical </a:t>
            </a:r>
            <a:r>
              <a:rPr lang="en-US" sz="1400" dirty="0" err="1" smtClean="0">
                <a:solidFill>
                  <a:srgbClr val="000000"/>
                </a:solidFill>
              </a:rPr>
              <a:t>PDEs</a:t>
            </a:r>
            <a:r>
              <a:rPr lang="en-US" sz="1400" dirty="0" smtClean="0">
                <a:solidFill>
                  <a:srgbClr val="000000"/>
                </a:solidFill>
              </a:rPr>
              <a:t>: Scientific Computing, Simulation, </a:t>
            </a:r>
            <a:r>
              <a:rPr lang="en-US" sz="1400" dirty="0" err="1" smtClean="0">
                <a:solidFill>
                  <a:srgbClr val="000000"/>
                </a:solidFill>
              </a:rPr>
              <a:t>Optimisation</a:t>
            </a:r>
            <a:r>
              <a:rPr lang="en-US" sz="1400" dirty="0" smtClean="0">
                <a:solidFill>
                  <a:srgbClr val="000000"/>
                </a:solidFill>
              </a:rPr>
              <a:t> and Control (</a:t>
            </a:r>
            <a:r>
              <a:rPr lang="en-US" sz="1400" dirty="0" err="1" smtClean="0">
                <a:solidFill>
                  <a:srgbClr val="000000"/>
                </a:solidFill>
              </a:rPr>
              <a:t>eds</a:t>
            </a:r>
            <a:r>
              <a:rPr lang="en-US" sz="1400" dirty="0" smtClean="0">
                <a:solidFill>
                  <a:srgbClr val="000000"/>
                </a:solidFill>
              </a:rPr>
              <a:t> Fitzgibbon, </a:t>
            </a:r>
            <a:r>
              <a:rPr lang="en-US" sz="1400" dirty="0" err="1" smtClean="0">
                <a:solidFill>
                  <a:srgbClr val="000000"/>
                </a:solidFill>
              </a:rPr>
              <a:t>Kuznetov</a:t>
            </a:r>
            <a:r>
              <a:rPr lang="en-US" sz="1400" dirty="0" smtClean="0">
                <a:solidFill>
                  <a:srgbClr val="000000"/>
                </a:solidFill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</a:rPr>
              <a:t>Neittanamitski</a:t>
            </a:r>
            <a:r>
              <a:rPr lang="en-US" sz="1400" dirty="0" smtClean="0">
                <a:solidFill>
                  <a:srgbClr val="000000"/>
                </a:solidFill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</a:rPr>
              <a:t>Periaux</a:t>
            </a:r>
            <a:r>
              <a:rPr lang="en-US" sz="1400" dirty="0" smtClean="0">
                <a:solidFill>
                  <a:srgbClr val="000000"/>
                </a:solidFill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</a:rPr>
              <a:t>Pironneau</a:t>
            </a:r>
            <a:r>
              <a:rPr lang="en-US" sz="1400" dirty="0" smtClean="0">
                <a:solidFill>
                  <a:srgbClr val="000000"/>
                </a:solidFill>
              </a:rPr>
              <a:t>). Springer pp. 41-58 (2010). </a:t>
            </a:r>
          </a:p>
          <a:p>
            <a:endParaRPr lang="en-US" sz="1400" dirty="0" smtClean="0">
              <a:solidFill>
                <a:srgbClr val="000000"/>
              </a:solidFill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[3] J. </a:t>
            </a:r>
            <a:r>
              <a:rPr lang="en-US" sz="1400" dirty="0" err="1" smtClean="0">
                <a:solidFill>
                  <a:srgbClr val="000000"/>
                </a:solidFill>
              </a:rPr>
              <a:t>Tambaca</a:t>
            </a:r>
            <a:r>
              <a:rPr lang="en-US" sz="1400" dirty="0" smtClean="0">
                <a:solidFill>
                  <a:srgbClr val="000000"/>
                </a:solidFill>
              </a:rPr>
              <a:t>, S. </a:t>
            </a:r>
            <a:r>
              <a:rPr lang="en-US" sz="1400" dirty="0" err="1" smtClean="0">
                <a:solidFill>
                  <a:srgbClr val="000000"/>
                </a:solidFill>
              </a:rPr>
              <a:t>Canic</a:t>
            </a:r>
            <a:r>
              <a:rPr lang="en-US" sz="1400" dirty="0" smtClean="0">
                <a:solidFill>
                  <a:srgbClr val="000000"/>
                </a:solidFill>
              </a:rPr>
              <a:t>, M. </a:t>
            </a:r>
            <a:r>
              <a:rPr lang="en-US" sz="1400" dirty="0" err="1" smtClean="0">
                <a:solidFill>
                  <a:srgbClr val="000000"/>
                </a:solidFill>
              </a:rPr>
              <a:t>Kosor</a:t>
            </a:r>
            <a:r>
              <a:rPr lang="en-US" sz="1400" dirty="0" smtClean="0">
                <a:solidFill>
                  <a:srgbClr val="000000"/>
                </a:solidFill>
              </a:rPr>
              <a:t>, D. </a:t>
            </a:r>
            <a:r>
              <a:rPr lang="en-US" sz="1400" dirty="0" err="1" smtClean="0">
                <a:solidFill>
                  <a:srgbClr val="000000"/>
                </a:solidFill>
              </a:rPr>
              <a:t>Paniagua</a:t>
            </a:r>
            <a:r>
              <a:rPr lang="en-US" sz="1400" dirty="0" smtClean="0">
                <a:solidFill>
                  <a:srgbClr val="000000"/>
                </a:solidFill>
              </a:rPr>
              <a:t>, and D. Fish</a:t>
            </a:r>
            <a:r>
              <a:rPr lang="en-US" sz="1400" u="sng" dirty="0" smtClean="0">
                <a:solidFill>
                  <a:srgbClr val="000000"/>
                </a:solidFill>
              </a:rPr>
              <a:t>. </a:t>
            </a:r>
            <a:r>
              <a:rPr lang="en-US" sz="1400" i="1" u="sng" dirty="0" smtClean="0">
                <a:solidFill>
                  <a:srgbClr val="000000"/>
                </a:solidFill>
              </a:rPr>
              <a:t>Mechanical Properties of Commercially Available Coronary Stents in Their Expanded State</a:t>
            </a:r>
            <a:r>
              <a:rPr lang="en-US" sz="1400" dirty="0" smtClean="0">
                <a:solidFill>
                  <a:srgbClr val="000000"/>
                </a:solidFill>
              </a:rPr>
              <a:t>. J Am. College of Cardiology (under revision)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207" y="3507700"/>
            <a:ext cx="7868979" cy="28931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[4] J. </a:t>
            </a:r>
            <a:r>
              <a:rPr lang="en-US" sz="1400" dirty="0" err="1" smtClean="0">
                <a:solidFill>
                  <a:srgbClr val="000000"/>
                </a:solidFill>
              </a:rPr>
              <a:t>Hao</a:t>
            </a:r>
            <a:r>
              <a:rPr lang="en-US" sz="1400" dirty="0" smtClean="0">
                <a:solidFill>
                  <a:srgbClr val="000000"/>
                </a:solidFill>
              </a:rPr>
              <a:t>, T.W. Pan, S. </a:t>
            </a:r>
            <a:r>
              <a:rPr lang="en-US" sz="1400" dirty="0" err="1" smtClean="0">
                <a:solidFill>
                  <a:srgbClr val="000000"/>
                </a:solidFill>
              </a:rPr>
              <a:t>Canic</a:t>
            </a:r>
            <a:r>
              <a:rPr lang="en-US" sz="1400" dirty="0" smtClean="0">
                <a:solidFill>
                  <a:srgbClr val="000000"/>
                </a:solidFill>
              </a:rPr>
              <a:t>, R. </a:t>
            </a:r>
            <a:r>
              <a:rPr lang="en-US" sz="1400" dirty="0" err="1" smtClean="0">
                <a:solidFill>
                  <a:srgbClr val="000000"/>
                </a:solidFill>
              </a:rPr>
              <a:t>Glowinski</a:t>
            </a:r>
            <a:r>
              <a:rPr lang="en-US" sz="1400" dirty="0" smtClean="0">
                <a:solidFill>
                  <a:srgbClr val="000000"/>
                </a:solidFill>
              </a:rPr>
              <a:t>, D. </a:t>
            </a:r>
            <a:r>
              <a:rPr lang="en-US" sz="1400" dirty="0" err="1" smtClean="0">
                <a:solidFill>
                  <a:srgbClr val="000000"/>
                </a:solidFill>
              </a:rPr>
              <a:t>Rosenstrauch</a:t>
            </a:r>
            <a:r>
              <a:rPr lang="en-US" sz="1400" dirty="0" smtClean="0">
                <a:solidFill>
                  <a:srgbClr val="000000"/>
                </a:solidFill>
              </a:rPr>
              <a:t>. </a:t>
            </a:r>
            <a:r>
              <a:rPr lang="en-US" sz="1400" i="1" u="sng" dirty="0" smtClean="0">
                <a:solidFill>
                  <a:srgbClr val="000000"/>
                </a:solidFill>
              </a:rPr>
              <a:t>A Fluid-Cell Interaction and Adhesion Algorithm for Tissue-Coating of Cardiovascular Implants</a:t>
            </a:r>
            <a:r>
              <a:rPr lang="en-US" sz="1400" u="sng" dirty="0" smtClean="0">
                <a:solidFill>
                  <a:srgbClr val="000000"/>
                </a:solidFill>
              </a:rPr>
              <a:t>. 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SIAM J </a:t>
            </a:r>
            <a:r>
              <a:rPr lang="en-US" sz="1400" dirty="0" err="1" smtClean="0">
                <a:solidFill>
                  <a:srgbClr val="000000"/>
                </a:solidFill>
              </a:rPr>
              <a:t>Multiscale</a:t>
            </a:r>
            <a:r>
              <a:rPr lang="en-US" sz="1400" dirty="0" smtClean="0">
                <a:solidFill>
                  <a:srgbClr val="000000"/>
                </a:solidFill>
              </a:rPr>
              <a:t> Modeling and Simulation 7(4) 1669-1694 (2009) </a:t>
            </a:r>
          </a:p>
          <a:p>
            <a:endParaRPr lang="en-US" sz="1400" dirty="0" smtClean="0">
              <a:solidFill>
                <a:srgbClr val="000000"/>
              </a:solidFill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[5] G. </a:t>
            </a:r>
            <a:r>
              <a:rPr lang="en-US" sz="1400" dirty="0" err="1" smtClean="0">
                <a:solidFill>
                  <a:srgbClr val="000000"/>
                </a:solidFill>
              </a:rPr>
              <a:t>Guidoboni</a:t>
            </a:r>
            <a:r>
              <a:rPr lang="en-US" sz="1400" dirty="0" smtClean="0">
                <a:solidFill>
                  <a:srgbClr val="000000"/>
                </a:solidFill>
              </a:rPr>
              <a:t>, R. </a:t>
            </a:r>
            <a:r>
              <a:rPr lang="en-US" sz="1400" dirty="0" err="1" smtClean="0">
                <a:solidFill>
                  <a:srgbClr val="000000"/>
                </a:solidFill>
              </a:rPr>
              <a:t>Glowinski</a:t>
            </a:r>
            <a:r>
              <a:rPr lang="en-US" sz="1400" dirty="0" smtClean="0">
                <a:solidFill>
                  <a:srgbClr val="000000"/>
                </a:solidFill>
              </a:rPr>
              <a:t>, N. </a:t>
            </a:r>
            <a:r>
              <a:rPr lang="en-US" sz="1400" dirty="0" err="1" smtClean="0">
                <a:solidFill>
                  <a:srgbClr val="000000"/>
                </a:solidFill>
              </a:rPr>
              <a:t>Cavallini</a:t>
            </a:r>
            <a:r>
              <a:rPr lang="en-US" sz="1400" dirty="0" smtClean="0">
                <a:solidFill>
                  <a:srgbClr val="000000"/>
                </a:solidFill>
              </a:rPr>
              <a:t>, S. Canic. </a:t>
            </a:r>
            <a:r>
              <a:rPr lang="en-US" sz="1400" i="1" u="sng" dirty="0" smtClean="0">
                <a:solidFill>
                  <a:srgbClr val="000000"/>
                </a:solidFill>
              </a:rPr>
              <a:t>Stable loosely-coupled-type algorithm for fluid-structure interaction in blood flow</a:t>
            </a:r>
            <a:r>
              <a:rPr lang="en-US" sz="1400" dirty="0" smtClean="0">
                <a:solidFill>
                  <a:srgbClr val="000000"/>
                </a:solidFill>
              </a:rPr>
              <a:t>. Journal of Computational Physics Vol. 228, Issue 18 6916-6937 (2009).</a:t>
            </a:r>
          </a:p>
          <a:p>
            <a:endParaRPr lang="en-US" sz="1400" dirty="0" smtClean="0">
              <a:solidFill>
                <a:srgbClr val="000000"/>
              </a:solidFill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[6] S. Canic and D. </a:t>
            </a:r>
            <a:r>
              <a:rPr lang="en-US" sz="1400" dirty="0" err="1" smtClean="0">
                <a:solidFill>
                  <a:srgbClr val="000000"/>
                </a:solidFill>
              </a:rPr>
              <a:t>Rosenstrauch</a:t>
            </a:r>
            <a:r>
              <a:rPr lang="en-US" sz="1400" dirty="0" smtClean="0">
                <a:solidFill>
                  <a:srgbClr val="000000"/>
                </a:solidFill>
              </a:rPr>
              <a:t>. </a:t>
            </a:r>
            <a:r>
              <a:rPr lang="en-US" sz="1400" i="1" u="sng" dirty="0" smtClean="0">
                <a:solidFill>
                  <a:srgbClr val="000000"/>
                </a:solidFill>
              </a:rPr>
              <a:t>Use of auricular </a:t>
            </a:r>
            <a:r>
              <a:rPr lang="en-US" sz="1400" i="1" u="sng" dirty="0" err="1" smtClean="0">
                <a:solidFill>
                  <a:srgbClr val="000000"/>
                </a:solidFill>
              </a:rPr>
              <a:t>chondrocytes</a:t>
            </a:r>
            <a:r>
              <a:rPr lang="en-US" sz="1400" i="1" u="sng" dirty="0" smtClean="0">
                <a:solidFill>
                  <a:srgbClr val="000000"/>
                </a:solidFill>
              </a:rPr>
              <a:t> in lining of artificial surfaces: A mathematical model</a:t>
            </a:r>
            <a:r>
              <a:rPr lang="en-US" sz="1400" dirty="0" smtClean="0">
                <a:solidFill>
                  <a:srgbClr val="000000"/>
                </a:solidFill>
              </a:rPr>
              <a:t>. IEEE Transactions of </a:t>
            </a:r>
            <a:r>
              <a:rPr lang="en-US" sz="1400" dirty="0" err="1" smtClean="0">
                <a:solidFill>
                  <a:srgbClr val="000000"/>
                </a:solidFill>
              </a:rPr>
              <a:t>Nanobioscience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Vol</a:t>
            </a:r>
            <a:r>
              <a:rPr lang="en-US" sz="1400" dirty="0" smtClean="0">
                <a:solidFill>
                  <a:srgbClr val="000000"/>
                </a:solidFill>
              </a:rPr>
              <a:t> 7(3) 2008, 240-245.</a:t>
            </a:r>
          </a:p>
          <a:p>
            <a:endParaRPr lang="en-US" sz="1400" dirty="0" smtClean="0">
              <a:solidFill>
                <a:srgbClr val="000000"/>
              </a:solidFill>
            </a:endParaRPr>
          </a:p>
          <a:p>
            <a:r>
              <a:rPr lang="en-US" sz="1400" dirty="0" smtClean="0">
                <a:solidFill>
                  <a:srgbClr val="000000"/>
                </a:solidFill>
              </a:rPr>
              <a:t>[7] S. Canic, Z. </a:t>
            </a:r>
            <a:r>
              <a:rPr lang="en-US" sz="1400" dirty="0" err="1" smtClean="0">
                <a:solidFill>
                  <a:srgbClr val="000000"/>
                </a:solidFill>
              </a:rPr>
              <a:t>Krajcer</a:t>
            </a:r>
            <a:r>
              <a:rPr lang="en-US" sz="1400" dirty="0" smtClean="0">
                <a:solidFill>
                  <a:srgbClr val="000000"/>
                </a:solidFill>
              </a:rPr>
              <a:t>, and S. Lapin</a:t>
            </a:r>
            <a:r>
              <a:rPr lang="en-US" sz="1400" i="1" u="sng" dirty="0" smtClean="0">
                <a:solidFill>
                  <a:srgbClr val="000000"/>
                </a:solidFill>
              </a:rPr>
              <a:t>. Design of Optimal Prostheses Using Mathematical Modeling</a:t>
            </a:r>
            <a:r>
              <a:rPr lang="en-US" sz="1400" dirty="0" smtClean="0">
                <a:solidFill>
                  <a:srgbClr val="000000"/>
                </a:solidFill>
              </a:rPr>
              <a:t>. Endovascular Today (Cover Story). May Issue (2006) 48-50.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MDAndersonlibrary"/>
          <p:cNvPicPr>
            <a:picLocks noChangeAspect="1" noChangeArrowheads="1"/>
          </p:cNvPicPr>
          <p:nvPr/>
        </p:nvPicPr>
        <p:blipFill>
          <a:blip r:embed="rId3">
            <a:lum contrast="-6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5562600" y="152400"/>
            <a:ext cx="3429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solidFill>
                  <a:schemeClr val="tx1"/>
                </a:solidFill>
                <a:latin typeface="Arial"/>
                <a:cs typeface="Arial"/>
              </a:rPr>
              <a:t>University of Houston, MD Anderson Library</a:t>
            </a:r>
          </a:p>
        </p:txBody>
      </p:sp>
      <p:sp>
        <p:nvSpPr>
          <p:cNvPr id="116740" name="Rectangle 4"/>
          <p:cNvSpPr>
            <a:spLocks noChangeArrowheads="1"/>
          </p:cNvSpPr>
          <p:nvPr/>
        </p:nvSpPr>
        <p:spPr bwMode="auto">
          <a:xfrm>
            <a:off x="304800" y="1039813"/>
            <a:ext cx="85725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FF00"/>
                </a:solidFill>
              </a:rPr>
              <a:t>THANKS:</a:t>
            </a: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rgbClr val="FFFFFF"/>
                </a:solidFill>
              </a:rPr>
              <a:t>The National Science Foundation</a:t>
            </a: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sz="2000" dirty="0">
                <a:solidFill>
                  <a:srgbClr val="FFFFFF"/>
                </a:solidFill>
              </a:rPr>
              <a:t>The National Institutes of Health</a:t>
            </a:r>
            <a:r>
              <a:rPr lang="en-US" sz="1800" dirty="0">
                <a:solidFill>
                  <a:srgbClr val="FFFFFF"/>
                </a:solidFill>
              </a:rPr>
              <a:t>  (joint with NSF: </a:t>
            </a:r>
            <a:r>
              <a:rPr lang="en-US" sz="1800" dirty="0" smtClean="0">
                <a:solidFill>
                  <a:srgbClr val="FFFFFF"/>
                </a:solidFill>
              </a:rPr>
              <a:t>NIGMS program)</a:t>
            </a:r>
            <a:endParaRPr lang="en-US" sz="1800" dirty="0">
              <a:solidFill>
                <a:srgbClr val="FFFFFF"/>
              </a:solidFill>
            </a:endParaRP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sz="2000" dirty="0">
                <a:solidFill>
                  <a:srgbClr val="FFFFFF"/>
                </a:solidFill>
              </a:rPr>
              <a:t> Roderick Duncan MacDonald Research Grant at St. Luke’s</a:t>
            </a: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None/>
            </a:pPr>
            <a:r>
              <a:rPr lang="en-US" sz="2000" dirty="0">
                <a:solidFill>
                  <a:srgbClr val="FFFFFF"/>
                </a:solidFill>
              </a:rPr>
              <a:t>   Episcopal Hospital, Houston </a:t>
            </a: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sz="2000" dirty="0">
                <a:solidFill>
                  <a:srgbClr val="FFFFFF"/>
                </a:solidFill>
              </a:rPr>
              <a:t> Texas Higher Education Board (ATP Mathematics)</a:t>
            </a: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sz="2000" dirty="0">
                <a:solidFill>
                  <a:srgbClr val="FFFFFF"/>
                </a:solidFill>
              </a:rPr>
              <a:t>Kent </a:t>
            </a:r>
            <a:r>
              <a:rPr lang="en-US" sz="2000" dirty="0" err="1">
                <a:solidFill>
                  <a:srgbClr val="FFFFFF"/>
                </a:solidFill>
              </a:rPr>
              <a:t>Elastomer</a:t>
            </a:r>
            <a:r>
              <a:rPr lang="en-US" sz="2000" dirty="0">
                <a:solidFill>
                  <a:srgbClr val="FFFFFF"/>
                </a:solidFill>
              </a:rPr>
              <a:t> Products Inc</a:t>
            </a:r>
            <a:r>
              <a:rPr lang="en-US" dirty="0">
                <a:solidFill>
                  <a:srgbClr val="FFFFFF"/>
                </a:solidFill>
              </a:rPr>
              <a:t>. </a:t>
            </a: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sz="2000" dirty="0">
                <a:solidFill>
                  <a:srgbClr val="FFFFFF"/>
                </a:solidFill>
              </a:rPr>
              <a:t>UH Mathematics Department Summer Research Grant</a:t>
            </a:r>
          </a:p>
          <a:p>
            <a:pPr>
              <a:spcBef>
                <a:spcPct val="50000"/>
              </a:spcBef>
              <a:buClr>
                <a:srgbClr val="00FFFF"/>
              </a:buClr>
              <a:buFont typeface="Wingdings" pitchFamily="-65" charset="2"/>
              <a:buChar char="§"/>
            </a:pPr>
            <a:r>
              <a:rPr lang="en-US" sz="2000" dirty="0">
                <a:solidFill>
                  <a:srgbClr val="FFFFFF"/>
                </a:solidFill>
              </a:rPr>
              <a:t> Medtronic Inc.</a:t>
            </a:r>
            <a:endParaRPr lang="en-US" sz="1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838200" y="5715000"/>
            <a:ext cx="3048000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pic>
        <p:nvPicPr>
          <p:cNvPr id="20" name="AnnaVelocity.mov">
            <a:hlinkClick r:id="" action="ppaction://media"/>
          </p:cNvPr>
          <p:cNvPicPr/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7010400" y="4953000"/>
            <a:ext cx="3200400" cy="15240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>
            <a:off x="685800" y="4648200"/>
            <a:ext cx="7315200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62000" y="3124200"/>
            <a:ext cx="5943600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pic>
        <p:nvPicPr>
          <p:cNvPr id="15" name="Little_orifice_jet.avi">
            <a:hlinkClick r:id="" action="ppaction://media"/>
          </p:cNvPr>
          <p:cNvPicPr/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6553200" y="4953000"/>
            <a:ext cx="1524000" cy="1524000"/>
          </a:xfrm>
          <a:prstGeom prst="rect">
            <a:avLst/>
          </a:prstGeom>
        </p:spPr>
      </p:pic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04800" y="1905000"/>
            <a:ext cx="838200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Fundamental properties of the interaction and of the </a:t>
            </a:r>
            <a:r>
              <a:rPr lang="en-US" sz="1400" dirty="0" smtClean="0">
                <a:solidFill>
                  <a:schemeClr val="tx1"/>
                </a:solidFill>
              </a:rPr>
              <a:t>solution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 Derivation of  new closed, </a:t>
            </a:r>
            <a:r>
              <a:rPr lang="en-US" sz="1400" dirty="0" smtClean="0">
                <a:solidFill>
                  <a:schemeClr val="tx1"/>
                </a:solidFill>
              </a:rPr>
              <a:t>effective FSI </a:t>
            </a:r>
            <a:r>
              <a:rPr lang="en-US" sz="1400" dirty="0">
                <a:solidFill>
                  <a:schemeClr val="tx1"/>
                </a:solidFill>
              </a:rPr>
              <a:t>models (</a:t>
            </a:r>
            <a:r>
              <a:rPr lang="en-US" sz="1400" dirty="0" err="1">
                <a:solidFill>
                  <a:schemeClr val="tx1"/>
                </a:solidFill>
              </a:rPr>
              <a:t>existence,uniqueness&amp;stability</a:t>
            </a:r>
            <a:r>
              <a:rPr lang="en-US" sz="1400" dirty="0" err="1" smtClean="0">
                <a:solidFill>
                  <a:schemeClr val="tx1"/>
                </a:solidFill>
              </a:rPr>
              <a:t>)(thin,thick,elastic,viscoelastic</a:t>
            </a:r>
            <a:r>
              <a:rPr lang="en-US" sz="1400" dirty="0" smtClean="0">
                <a:solidFill>
                  <a:schemeClr val="tx1"/>
                </a:solidFill>
              </a:rPr>
              <a:t> structure)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 Effective model for</a:t>
            </a:r>
            <a:r>
              <a:rPr lang="en-US" sz="1400" dirty="0" smtClean="0">
                <a:solidFill>
                  <a:schemeClr val="tx1"/>
                </a:solidFill>
              </a:rPr>
              <a:t> Taylor dispersion </a:t>
            </a:r>
            <a:r>
              <a:rPr lang="en-US" sz="1400" dirty="0">
                <a:solidFill>
                  <a:schemeClr val="tx1"/>
                </a:solidFill>
              </a:rPr>
              <a:t>in </a:t>
            </a:r>
            <a:r>
              <a:rPr lang="en-US" sz="1400" dirty="0" smtClean="0">
                <a:solidFill>
                  <a:schemeClr val="tx1"/>
                </a:solidFill>
              </a:rPr>
              <a:t>compliant/excited vessels (intravascular drug delivery)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 Derivation of reduced, effective models for endovascular </a:t>
            </a:r>
            <a:r>
              <a:rPr lang="en-US" sz="1400" dirty="0" err="1" smtClean="0">
                <a:solidFill>
                  <a:schemeClr val="tx1"/>
                </a:solidFill>
              </a:rPr>
              <a:t>stent</a:t>
            </a:r>
            <a:r>
              <a:rPr lang="en-US" sz="1400" dirty="0" smtClean="0">
                <a:solidFill>
                  <a:schemeClr val="tx1"/>
                </a:solidFill>
              </a:rPr>
              <a:t> modeling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0726" name="Text Box 38"/>
          <p:cNvSpPr txBox="1">
            <a:spLocks noChangeArrowheads="1"/>
          </p:cNvSpPr>
          <p:nvPr/>
        </p:nvSpPr>
        <p:spPr bwMode="auto">
          <a:xfrm>
            <a:off x="685800" y="4583668"/>
            <a:ext cx="72250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Fluid-cell-structure interaction</a:t>
            </a:r>
            <a:r>
              <a:rPr lang="en-US" sz="1400" dirty="0" smtClean="0">
                <a:solidFill>
                  <a:schemeClr val="tx1"/>
                </a:solidFill>
              </a:rPr>
              <a:t> and adhesion algorithm for cell coating of coronary stents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0728" name="Text Box 17"/>
          <p:cNvSpPr txBox="1">
            <a:spLocks noChangeArrowheads="1"/>
          </p:cNvSpPr>
          <p:nvPr/>
        </p:nvSpPr>
        <p:spPr bwMode="auto">
          <a:xfrm>
            <a:off x="685800" y="3657600"/>
            <a:ext cx="8610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Times New Roman" pitchFamily="-65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-65" charset="0"/>
              </a:rPr>
              <a:t>FSI: monolithic scheme vs.</a:t>
            </a:r>
            <a:r>
              <a:rPr lang="en-US" dirty="0" smtClean="0">
                <a:solidFill>
                  <a:schemeClr val="tx1"/>
                </a:solidFill>
                <a:latin typeface="Times New Roman" pitchFamily="-65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-65" charset="0"/>
              </a:rPr>
              <a:t>d</a:t>
            </a:r>
            <a:r>
              <a:rPr lang="en-US" sz="1400" dirty="0" smtClean="0">
                <a:solidFill>
                  <a:schemeClr val="tx1"/>
                </a:solidFill>
              </a:rPr>
              <a:t>esign </a:t>
            </a:r>
            <a:r>
              <a:rPr lang="en-US" sz="1400" dirty="0">
                <a:solidFill>
                  <a:schemeClr val="tx1"/>
                </a:solidFill>
              </a:rPr>
              <a:t>of </a:t>
            </a:r>
            <a:r>
              <a:rPr lang="en-US" sz="1400" dirty="0" smtClean="0">
                <a:solidFill>
                  <a:schemeClr val="tx1"/>
                </a:solidFill>
              </a:rPr>
              <a:t>a novel loosely coupled scheme </a:t>
            </a:r>
            <a:r>
              <a:rPr lang="en-US" sz="1400" dirty="0">
                <a:solidFill>
                  <a:schemeClr val="tx1"/>
                </a:solidFill>
              </a:rPr>
              <a:t>(“</a:t>
            </a:r>
            <a:r>
              <a:rPr lang="en-US" sz="1400" dirty="0" err="1">
                <a:solidFill>
                  <a:schemeClr val="tx1"/>
                </a:solidFill>
              </a:rPr>
              <a:t>kinematically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coupled scheme”</a:t>
            </a:r>
            <a:r>
              <a:rPr lang="en-US" sz="1400" dirty="0">
                <a:solidFill>
                  <a:schemeClr val="tx1"/>
                </a:solidFill>
              </a:rPr>
              <a:t>)</a:t>
            </a:r>
            <a:r>
              <a:rPr lang="en-US" sz="1400" dirty="0" smtClean="0">
                <a:solidFill>
                  <a:schemeClr val="tx1"/>
                </a:solidFill>
              </a:rPr>
              <a:t> with </a:t>
            </a:r>
            <a:r>
              <a:rPr lang="en-US" sz="1400" dirty="0">
                <a:solidFill>
                  <a:schemeClr val="tx1"/>
                </a:solidFill>
              </a:rPr>
              <a:t>a novel operator</a:t>
            </a:r>
            <a:r>
              <a:rPr lang="en-US" sz="1400" dirty="0" smtClean="0">
                <a:solidFill>
                  <a:schemeClr val="tx1"/>
                </a:solidFill>
              </a:rPr>
              <a:t> splitting </a:t>
            </a:r>
            <a:r>
              <a:rPr lang="en-US" sz="1400" dirty="0">
                <a:solidFill>
                  <a:schemeClr val="tx1"/>
                </a:solidFill>
              </a:rPr>
              <a:t>approach</a:t>
            </a:r>
            <a:r>
              <a:rPr lang="en-US" sz="1400" dirty="0" smtClean="0">
                <a:solidFill>
                  <a:schemeClr val="tx1"/>
                </a:solidFill>
              </a:rPr>
              <a:t> exhibiting superb </a:t>
            </a:r>
            <a:r>
              <a:rPr lang="en-US" sz="1400" dirty="0">
                <a:solidFill>
                  <a:schemeClr val="tx1"/>
                </a:solidFill>
              </a:rPr>
              <a:t>stability properties</a:t>
            </a:r>
            <a:r>
              <a:rPr lang="en-US" sz="1600" dirty="0">
                <a:solidFill>
                  <a:schemeClr val="tx1"/>
                </a:solidFill>
                <a:latin typeface="Times New Roman" pitchFamily="-65" charset="0"/>
              </a:rPr>
              <a:t>.</a:t>
            </a:r>
          </a:p>
        </p:txBody>
      </p:sp>
      <p:sp>
        <p:nvSpPr>
          <p:cNvPr id="3072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  <a:solidFill>
            <a:schemeClr val="accent5"/>
          </a:solidFill>
          <a:ln>
            <a:solidFill>
              <a:srgbClr val="000000"/>
            </a:solidFill>
          </a:ln>
          <a:effectLst>
            <a:outerShdw blurRad="50800" dist="63500" dir="2700000">
              <a:srgbClr val="000000">
                <a:alpha val="43000"/>
              </a:srgbClr>
            </a:outerShdw>
          </a:effectLst>
        </p:spPr>
        <p:txBody>
          <a:bodyPr/>
          <a:lstStyle/>
          <a:p>
            <a:pPr eaLnBrk="1" hangingPunct="1"/>
            <a:r>
              <a:rPr lang="en-US" sz="2400" dirty="0">
                <a:solidFill>
                  <a:srgbClr val="FF3300"/>
                </a:solidFill>
                <a:latin typeface="Arial" pitchFamily="-65" charset="0"/>
              </a:rPr>
              <a:t>COMPREHENSIVE STUDY OF  FLUID-STRUCTURE INTERACTION IN BLOOD </a:t>
            </a:r>
            <a:r>
              <a:rPr lang="en-US" sz="2400" dirty="0" smtClean="0">
                <a:solidFill>
                  <a:srgbClr val="FF3300"/>
                </a:solidFill>
                <a:latin typeface="Arial" pitchFamily="-65" charset="0"/>
              </a:rPr>
              <a:t>FLOW</a:t>
            </a:r>
            <a:br>
              <a:rPr lang="en-US" sz="2400" dirty="0" smtClean="0">
                <a:solidFill>
                  <a:srgbClr val="FF3300"/>
                </a:solidFill>
                <a:latin typeface="Arial" pitchFamily="-65" charset="0"/>
              </a:rPr>
            </a:br>
            <a:r>
              <a:rPr lang="en-US" sz="1800" dirty="0" smtClean="0">
                <a:solidFill>
                  <a:srgbClr val="000000"/>
                </a:solidFill>
                <a:latin typeface="Arial" pitchFamily="-65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-65" charset="0"/>
              </a:rPr>
              <a:t>with 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O.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Boiarkine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, R.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Glowinski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, G.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Guidoboni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, D.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Kuzmin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, A.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Mikelic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, J.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Tambaca</a:t>
            </a:r>
            <a:r>
              <a:rPr lang="en-US" sz="1400" dirty="0" smtClean="0">
                <a:solidFill>
                  <a:srgbClr val="000000"/>
                </a:solidFill>
                <a:latin typeface="Arial" pitchFamily="-65" charset="0"/>
              </a:rPr>
              <a:t>, A. </a:t>
            </a:r>
            <a:r>
              <a:rPr lang="en-US" sz="1400" dirty="0" err="1" smtClean="0">
                <a:solidFill>
                  <a:srgbClr val="000000"/>
                </a:solidFill>
                <a:latin typeface="Arial" pitchFamily="-65" charset="0"/>
              </a:rPr>
              <a:t>Quaini</a:t>
            </a:r>
            <a:r>
              <a:rPr lang="en-US" sz="1800" dirty="0" smtClean="0">
                <a:solidFill>
                  <a:srgbClr val="000000"/>
                </a:solidFill>
                <a:latin typeface="Arial" pitchFamily="-65" charset="0"/>
              </a:rPr>
              <a:t>)</a:t>
            </a:r>
            <a:endParaRPr lang="en-US" sz="1600" dirty="0">
              <a:solidFill>
                <a:schemeClr val="accent2"/>
              </a:solidFill>
              <a:latin typeface="Arial" pitchFamily="-65" charset="0"/>
            </a:endParaRPr>
          </a:p>
        </p:txBody>
      </p:sp>
      <p:sp>
        <p:nvSpPr>
          <p:cNvPr id="30730" name="Text Box 3"/>
          <p:cNvSpPr txBox="1">
            <a:spLocks noChangeArrowheads="1"/>
          </p:cNvSpPr>
          <p:nvPr/>
        </p:nvSpPr>
        <p:spPr bwMode="auto">
          <a:xfrm>
            <a:off x="685800" y="41910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>
                <a:solidFill>
                  <a:schemeClr val="tx1"/>
                </a:solidFill>
                <a:latin typeface="Times New Roman" pitchFamily="-65" charset="0"/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Models allowing two different structures</a:t>
            </a:r>
            <a:r>
              <a:rPr lang="en-US" sz="1400" dirty="0" smtClean="0">
                <a:solidFill>
                  <a:schemeClr val="tx1"/>
                </a:solidFill>
              </a:rPr>
              <a:t> 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0732" name="Text Box 18"/>
          <p:cNvSpPr txBox="1">
            <a:spLocks noChangeArrowheads="1"/>
          </p:cNvSpPr>
          <p:nvPr/>
        </p:nvSpPr>
        <p:spPr bwMode="auto">
          <a:xfrm>
            <a:off x="762000" y="5715000"/>
            <a:ext cx="518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 Coronary angioplasty with </a:t>
            </a:r>
            <a:r>
              <a:rPr lang="en-US" sz="1400" dirty="0" err="1" smtClean="0">
                <a:solidFill>
                  <a:schemeClr val="tx1"/>
                </a:solidFill>
              </a:rPr>
              <a:t>stenting</a:t>
            </a:r>
            <a:endParaRPr lang="en-US" sz="1400" dirty="0" smtClean="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 AAA repair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Echocardiographic</a:t>
            </a:r>
            <a:r>
              <a:rPr lang="en-US" sz="1400" dirty="0" smtClean="0">
                <a:solidFill>
                  <a:schemeClr val="tx1"/>
                </a:solidFill>
              </a:rPr>
              <a:t> assessment of mitral valve regurgitation</a:t>
            </a:r>
          </a:p>
        </p:txBody>
      </p:sp>
      <p:sp>
        <p:nvSpPr>
          <p:cNvPr id="30734" name="Text Box 29"/>
          <p:cNvSpPr txBox="1">
            <a:spLocks noChangeArrowheads="1"/>
          </p:cNvSpPr>
          <p:nvPr/>
        </p:nvSpPr>
        <p:spPr bwMode="auto">
          <a:xfrm>
            <a:off x="3352800" y="1600200"/>
            <a:ext cx="167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ANALYSIS</a:t>
            </a:r>
          </a:p>
        </p:txBody>
      </p:sp>
      <p:sp>
        <p:nvSpPr>
          <p:cNvPr id="30735" name="Text Box 30"/>
          <p:cNvSpPr txBox="1">
            <a:spLocks noChangeArrowheads="1"/>
          </p:cNvSpPr>
          <p:nvPr/>
        </p:nvSpPr>
        <p:spPr bwMode="auto">
          <a:xfrm>
            <a:off x="3051175" y="3429000"/>
            <a:ext cx="2435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COMPUTATION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698786" y="4876800"/>
            <a:ext cx="4854414" cy="769441"/>
            <a:chOff x="1295400" y="4953000"/>
            <a:chExt cx="4854414" cy="769441"/>
          </a:xfrm>
        </p:grpSpPr>
        <p:sp>
          <p:nvSpPr>
            <p:cNvPr id="26" name="Rectangle 25"/>
            <p:cNvSpPr/>
            <p:nvPr/>
          </p:nvSpPr>
          <p:spPr bwMode="auto">
            <a:xfrm>
              <a:off x="1295400" y="5029200"/>
              <a:ext cx="4800600" cy="685800"/>
            </a:xfrm>
            <a:prstGeom prst="rect">
              <a:avLst/>
            </a:prstGeom>
            <a:solidFill>
              <a:schemeClr val="accent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dist="38100" dir="2700000">
                <a:srgbClr val="000000">
                  <a:alpha val="43000"/>
                </a:srgbClr>
              </a:out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sp>
          <p:nvSpPr>
            <p:cNvPr id="30736" name="Text Box 31"/>
            <p:cNvSpPr txBox="1">
              <a:spLocks noChangeArrowheads="1"/>
            </p:cNvSpPr>
            <p:nvPr/>
          </p:nvSpPr>
          <p:spPr bwMode="auto">
            <a:xfrm>
              <a:off x="1295400" y="4953000"/>
              <a:ext cx="4854414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1600" b="1" dirty="0" smtClean="0"/>
                <a:t>EXPERIMENTAL VALIDATION AND </a:t>
              </a:r>
              <a:r>
                <a:rPr lang="en-US" sz="1600" b="1" dirty="0"/>
                <a:t>TREATMENT</a:t>
              </a:r>
              <a:r>
                <a:rPr lang="en-US" sz="1600" b="1" dirty="0" smtClean="0"/>
                <a:t> </a:t>
              </a:r>
            </a:p>
            <a:p>
              <a:r>
                <a:rPr lang="en-US" sz="1600" b="1" dirty="0" smtClean="0"/>
                <a:t>                  (WITH TEXAS MED. CENTER)</a:t>
              </a:r>
            </a:p>
            <a:p>
              <a:r>
                <a:rPr lang="en-US" sz="1100" dirty="0" smtClean="0">
                  <a:solidFill>
                    <a:srgbClr val="000000"/>
                  </a:solidFill>
                </a:rPr>
                <a:t>with </a:t>
              </a:r>
              <a:r>
                <a:rPr lang="en-US" sz="1200" dirty="0" smtClean="0">
                  <a:solidFill>
                    <a:srgbClr val="000000"/>
                  </a:solidFill>
                </a:rPr>
                <a:t>Drs. </a:t>
              </a:r>
              <a:r>
                <a:rPr lang="en-US" sz="1200" dirty="0" err="1" smtClean="0">
                  <a:solidFill>
                    <a:srgbClr val="000000"/>
                  </a:solidFill>
                </a:rPr>
                <a:t>Zoghbi</a:t>
              </a:r>
              <a:r>
                <a:rPr lang="en-US" sz="1200" dirty="0" smtClean="0">
                  <a:solidFill>
                    <a:srgbClr val="000000"/>
                  </a:solidFill>
                </a:rPr>
                <a:t>, Little, Hartley, Fish, </a:t>
              </a:r>
              <a:r>
                <a:rPr lang="en-US" sz="1200" dirty="0" err="1" smtClean="0">
                  <a:solidFill>
                    <a:srgbClr val="000000"/>
                  </a:solidFill>
                </a:rPr>
                <a:t>Paniagua</a:t>
              </a:r>
              <a:r>
                <a:rPr lang="en-US" sz="1200" dirty="0" smtClean="0">
                  <a:solidFill>
                    <a:srgbClr val="000000"/>
                  </a:solidFill>
                </a:rPr>
                <a:t>, </a:t>
              </a:r>
              <a:r>
                <a:rPr lang="en-US" sz="1200" dirty="0" err="1" smtClean="0">
                  <a:solidFill>
                    <a:srgbClr val="000000"/>
                  </a:solidFill>
                </a:rPr>
                <a:t>Rosenenstrauch</a:t>
              </a:r>
              <a:endParaRPr lang="en-US" sz="11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22" name="stent_movie.avi">
            <a:hlinkClick r:id="" action="ppaction://media"/>
          </p:cNvPr>
          <p:cNvPicPr/>
          <p:nvPr>
            <a:videoFile r:link="rId3"/>
          </p:nvPr>
        </p:nvPicPr>
        <p:blipFill>
          <a:blip r:embed="rId8"/>
          <a:stretch>
            <a:fillRect/>
          </a:stretch>
        </p:blipFill>
        <p:spPr>
          <a:xfrm>
            <a:off x="6772566" y="2895601"/>
            <a:ext cx="2371434" cy="91439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382000" y="6477000"/>
            <a:ext cx="7569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/>
              <a:t>numerics</a:t>
            </a:r>
            <a:endParaRPr 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6469051" y="6477000"/>
            <a:ext cx="17605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flow chamber experiment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4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>
                <p:cTn id="5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video>
              <p:cMediaNode>
                <p:cTn id="5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 animBg="1"/>
      <p:bldP spid="19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now_in_Houst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109869"/>
            <a:ext cx="6858000" cy="53671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62200" y="381000"/>
            <a:ext cx="4034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Houston, December 4, 2009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5576" y="685800"/>
            <a:ext cx="795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STENT MODELING USING 1D CURVED ROD THEORY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3395008"/>
            <a:ext cx="6083717" cy="335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 smtClean="0"/>
              <a:t>GEOMETRY</a:t>
            </a:r>
          </a:p>
          <a:p>
            <a:r>
              <a:rPr lang="en-US" sz="2000" dirty="0" smtClean="0"/>
              <a:t>         </a:t>
            </a:r>
            <a:r>
              <a:rPr lang="en-US" sz="1200" dirty="0" smtClean="0">
                <a:solidFill>
                  <a:schemeClr val="tx1"/>
                </a:solidFill>
              </a:rPr>
              <a:t>PARAMETERS: </a:t>
            </a:r>
            <a:r>
              <a:rPr lang="en-US" sz="1200" dirty="0" err="1" smtClean="0">
                <a:solidFill>
                  <a:schemeClr val="tx1"/>
                </a:solidFill>
              </a:rPr>
              <a:t>t</a:t>
            </a:r>
            <a:r>
              <a:rPr lang="en-US" sz="1200" dirty="0" smtClean="0">
                <a:solidFill>
                  <a:schemeClr val="tx1"/>
                </a:solidFill>
              </a:rPr>
              <a:t> = thickness of </a:t>
            </a:r>
            <a:r>
              <a:rPr lang="en-US" sz="1200" dirty="0" err="1" smtClean="0">
                <a:solidFill>
                  <a:schemeClr val="tx1"/>
                </a:solidFill>
              </a:rPr>
              <a:t>stent</a:t>
            </a:r>
            <a:r>
              <a:rPr lang="en-US" sz="1200" dirty="0" smtClean="0">
                <a:solidFill>
                  <a:schemeClr val="tx1"/>
                </a:solidFill>
              </a:rPr>
              <a:t> struts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                                       </a:t>
            </a:r>
            <a:r>
              <a:rPr lang="en-US" sz="1200" dirty="0" err="1" smtClean="0">
                <a:solidFill>
                  <a:schemeClr val="tx1"/>
                </a:solidFill>
              </a:rPr>
              <a:t>w</a:t>
            </a:r>
            <a:r>
              <a:rPr lang="en-US" sz="1200" dirty="0" smtClean="0">
                <a:solidFill>
                  <a:schemeClr val="tx1"/>
                </a:solidFill>
              </a:rPr>
              <a:t>=width of </a:t>
            </a:r>
            <a:r>
              <a:rPr lang="en-US" sz="1200" dirty="0" err="1" smtClean="0">
                <a:solidFill>
                  <a:schemeClr val="tx1"/>
                </a:solidFill>
              </a:rPr>
              <a:t>stent</a:t>
            </a:r>
            <a:r>
              <a:rPr lang="en-US" sz="1200" dirty="0" smtClean="0">
                <a:solidFill>
                  <a:schemeClr val="tx1"/>
                </a:solidFill>
              </a:rPr>
              <a:t> struts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                                       n</a:t>
            </a:r>
            <a:r>
              <a:rPr lang="en-US" sz="1200" baseline="-25000" dirty="0" smtClean="0">
                <a:solidFill>
                  <a:schemeClr val="tx1"/>
                </a:solidFill>
              </a:rPr>
              <a:t>0</a:t>
            </a:r>
            <a:r>
              <a:rPr lang="en-US" sz="1200" baseline="30000" dirty="0" smtClean="0">
                <a:solidFill>
                  <a:schemeClr val="tx1"/>
                </a:solidFill>
              </a:rPr>
              <a:t>=</a:t>
            </a:r>
            <a:r>
              <a:rPr lang="en-US" sz="1200" dirty="0" smtClean="0">
                <a:solidFill>
                  <a:schemeClr val="tx1"/>
                </a:solidFill>
              </a:rPr>
              <a:t> number of vertices in circumferential direction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                                       </a:t>
            </a:r>
            <a:r>
              <a:rPr lang="en-US" sz="1200" dirty="0" err="1" smtClean="0">
                <a:solidFill>
                  <a:schemeClr val="tx1"/>
                </a:solidFill>
              </a:rPr>
              <a:t>n</a:t>
            </a:r>
            <a:r>
              <a:rPr lang="en-US" sz="1200" baseline="-25000" dirty="0" err="1" smtClean="0">
                <a:solidFill>
                  <a:schemeClr val="tx1"/>
                </a:solidFill>
              </a:rPr>
              <a:t>L</a:t>
            </a:r>
            <a:r>
              <a:rPr lang="en-US" sz="1200" baseline="30000" dirty="0" smtClean="0">
                <a:solidFill>
                  <a:schemeClr val="tx1"/>
                </a:solidFill>
              </a:rPr>
              <a:t>=</a:t>
            </a:r>
            <a:r>
              <a:rPr lang="en-US" sz="1200" dirty="0" smtClean="0">
                <a:solidFill>
                  <a:schemeClr val="tx1"/>
                </a:solidFill>
              </a:rPr>
              <a:t> number of vertices in axial direction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                                       R = </a:t>
            </a:r>
            <a:r>
              <a:rPr lang="en-US" sz="1200" dirty="0" err="1" smtClean="0">
                <a:solidFill>
                  <a:schemeClr val="tx1"/>
                </a:solidFill>
              </a:rPr>
              <a:t>stent</a:t>
            </a:r>
            <a:r>
              <a:rPr lang="en-US" sz="1200" dirty="0" smtClean="0">
                <a:solidFill>
                  <a:schemeClr val="tx1"/>
                </a:solidFill>
              </a:rPr>
              <a:t> reference radius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                                         L = </a:t>
            </a:r>
            <a:r>
              <a:rPr lang="en-US" sz="1200" dirty="0" err="1" smtClean="0">
                <a:solidFill>
                  <a:schemeClr val="tx1"/>
                </a:solidFill>
              </a:rPr>
              <a:t>stent</a:t>
            </a:r>
            <a:r>
              <a:rPr lang="en-US" sz="1200" dirty="0" smtClean="0">
                <a:solidFill>
                  <a:schemeClr val="tx1"/>
                </a:solidFill>
              </a:rPr>
              <a:t> reference length</a:t>
            </a:r>
            <a:endParaRPr lang="en-US" sz="2000" dirty="0" smtClean="0"/>
          </a:p>
          <a:p>
            <a:r>
              <a:rPr lang="en-US" sz="2000" dirty="0" smtClean="0">
                <a:solidFill>
                  <a:schemeClr val="tx1"/>
                </a:solidFill>
              </a:rPr>
              <a:t>           </a:t>
            </a:r>
          </a:p>
          <a:p>
            <a:pPr>
              <a:buFont typeface="Arial"/>
              <a:buChar char="•"/>
            </a:pPr>
            <a:r>
              <a:rPr lang="en-US" sz="2000" dirty="0" smtClean="0"/>
              <a:t>MECHANICAL PROPERTIES OF STENT STRUTS</a:t>
            </a:r>
          </a:p>
          <a:p>
            <a:r>
              <a:rPr lang="en-US" sz="1800" dirty="0" smtClean="0"/>
              <a:t>                          </a:t>
            </a:r>
            <a:r>
              <a:rPr lang="en-US" sz="1400" dirty="0" smtClean="0">
                <a:solidFill>
                  <a:srgbClr val="000000"/>
                </a:solidFill>
              </a:rPr>
              <a:t>(depend on the model)</a:t>
            </a:r>
            <a:endParaRPr lang="en-US" sz="1800" dirty="0" smtClean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          </a:t>
            </a:r>
            <a:r>
              <a:rPr lang="en-US" sz="1100" dirty="0" smtClean="0">
                <a:solidFill>
                  <a:srgbClr val="000000"/>
                </a:solidFill>
              </a:rPr>
              <a:t>PARAMETERS (LINEARLY ELASTIC ROD): E = </a:t>
            </a:r>
            <a:r>
              <a:rPr lang="en-US" sz="1100" dirty="0" err="1" smtClean="0">
                <a:solidFill>
                  <a:srgbClr val="000000"/>
                </a:solidFill>
              </a:rPr>
              <a:t>Youngs</a:t>
            </a:r>
            <a:r>
              <a:rPr lang="en-US" sz="1100" dirty="0" smtClean="0">
                <a:solidFill>
                  <a:srgbClr val="000000"/>
                </a:solidFill>
              </a:rPr>
              <a:t> modulus of each strut</a:t>
            </a:r>
          </a:p>
          <a:p>
            <a:r>
              <a:rPr lang="en-US" sz="1100" dirty="0" smtClean="0">
                <a:solidFill>
                  <a:srgbClr val="000000"/>
                </a:solidFill>
              </a:rPr>
              <a:t>                                                                                        </a:t>
            </a:r>
            <a:r>
              <a:rPr lang="en-US" sz="1100" dirty="0" err="1" smtClean="0">
                <a:solidFill>
                  <a:srgbClr val="000000"/>
                </a:solidFill>
                <a:latin typeface="Symbol" charset="2"/>
                <a:cs typeface="Symbol" charset="2"/>
              </a:rPr>
              <a:t>m</a:t>
            </a:r>
            <a:r>
              <a:rPr lang="en-US" sz="1100" dirty="0" smtClean="0">
                <a:solidFill>
                  <a:srgbClr val="000000"/>
                </a:solidFill>
              </a:rPr>
              <a:t> = shear modulus of each strut</a:t>
            </a:r>
            <a:endParaRPr lang="en-US" sz="1800" dirty="0" smtClean="0">
              <a:solidFill>
                <a:srgbClr val="000000"/>
              </a:solidFill>
            </a:endParaRPr>
          </a:p>
          <a:p>
            <a:r>
              <a:rPr lang="en-US" sz="1800" dirty="0" smtClean="0">
                <a:solidFill>
                  <a:srgbClr val="000000"/>
                </a:solidFill>
              </a:rPr>
              <a:t>        </a:t>
            </a:r>
            <a:endParaRPr lang="en-US" sz="1600" dirty="0" smtClean="0"/>
          </a:p>
        </p:txBody>
      </p:sp>
      <p:pic>
        <p:nvPicPr>
          <p:cNvPr id="4" name="Picture 3" descr="stent3Dpoints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rcRect l="23324" t="25556" r="33328" b="28889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rcRect l="23324" t="25556" r="33328" b="28889"/>
              <a:stretch>
                <a:fillRect/>
              </a:stretch>
            </p:blipFill>
          </mc:Fallback>
        </mc:AlternateContent>
        <p:spPr>
          <a:xfrm>
            <a:off x="1143000" y="1524000"/>
            <a:ext cx="2057400" cy="1676399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 bwMode="auto">
          <a:xfrm>
            <a:off x="2971800" y="1905000"/>
            <a:ext cx="914400" cy="76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20" name="Group 19"/>
          <p:cNvGrpSpPr/>
          <p:nvPr/>
        </p:nvGrpSpPr>
        <p:grpSpPr>
          <a:xfrm>
            <a:off x="3886200" y="1752600"/>
            <a:ext cx="2216150" cy="967047"/>
            <a:chOff x="4489450" y="1752600"/>
            <a:chExt cx="2216150" cy="967047"/>
          </a:xfrm>
        </p:grpSpPr>
        <p:pic>
          <p:nvPicPr>
            <p:cNvPr id="5" name="Picture 4" descr="F4_new2_manjiBB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4">
                  <a:lum bright="-100000" contrast="-100000"/>
                </a:blip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5">
                  <a:lum bright="-100000" contrast="-100000"/>
                </a:blip>
                <a:stretch>
                  <a:fillRect/>
                </a:stretch>
              </p:blipFill>
            </mc:Fallback>
          </mc:AlternateContent>
          <p:spPr>
            <a:xfrm>
              <a:off x="4489450" y="1752600"/>
              <a:ext cx="2216150" cy="967047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724400" y="2362200"/>
              <a:ext cx="8040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>
                  <a:solidFill>
                    <a:schemeClr val="tx1"/>
                  </a:solidFill>
                </a:rPr>
                <a:t>stent</a:t>
              </a:r>
              <a:r>
                <a:rPr lang="en-US" sz="1100" dirty="0" smtClean="0">
                  <a:solidFill>
                    <a:schemeClr val="tx1"/>
                  </a:solidFill>
                </a:rPr>
                <a:t> strut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245165" y="1752600"/>
            <a:ext cx="26702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</a:rPr>
              <a:t>1D curved rod is described by its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middle line and arc length; the model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incorporates information about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rod’s width and thickness, and it 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captures deformation in all 3 directions: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tangential, normal and </a:t>
            </a:r>
            <a:r>
              <a:rPr lang="en-US" sz="1100" dirty="0" err="1" smtClean="0">
                <a:solidFill>
                  <a:schemeClr val="tx1"/>
                </a:solidFill>
              </a:rPr>
              <a:t>binormal</a:t>
            </a:r>
            <a:r>
              <a:rPr lang="en-US" sz="1100" dirty="0" smtClean="0">
                <a:solidFill>
                  <a:schemeClr val="tx1"/>
                </a:solidFill>
              </a:rPr>
              <a:t>.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0" name="Right Brace 9"/>
          <p:cNvSpPr/>
          <p:nvPr/>
        </p:nvSpPr>
        <p:spPr bwMode="auto">
          <a:xfrm>
            <a:off x="6705600" y="5791200"/>
            <a:ext cx="152400" cy="7620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10400" y="5986790"/>
            <a:ext cx="14315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tx1"/>
                </a:solidFill>
              </a:rPr>
              <a:t>Expaded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stent</a:t>
            </a:r>
            <a:r>
              <a:rPr lang="en-US" sz="1100" dirty="0" smtClean="0">
                <a:solidFill>
                  <a:schemeClr val="tx1"/>
                </a:solidFill>
              </a:rPr>
              <a:t> state</a:t>
            </a:r>
            <a:endParaRPr lang="en-US" sz="1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 bwMode="auto">
          <a:xfrm>
            <a:off x="1295400" y="4038600"/>
            <a:ext cx="6553200" cy="17526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990600"/>
            <a:ext cx="4214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CURVED ROD MODEL: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2133600"/>
            <a:ext cx="7814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1D approximation of a 3D rod-like structure to the </a:t>
            </a:r>
            <a:r>
              <a:rPr lang="en-US" sz="1800" dirty="0" smtClean="0">
                <a:solidFill>
                  <a:schemeClr val="tx1"/>
                </a:solidFill>
                <a:latin typeface="Symbol" charset="2"/>
                <a:cs typeface="Symbol" charset="2"/>
              </a:rPr>
              <a:t>e</a:t>
            </a:r>
            <a:r>
              <a:rPr lang="en-US" sz="1800" baseline="30000" dirty="0" smtClean="0">
                <a:solidFill>
                  <a:schemeClr val="tx1"/>
                </a:solidFill>
              </a:rPr>
              <a:t>2</a:t>
            </a:r>
            <a:r>
              <a:rPr lang="en-US" sz="1800" dirty="0" smtClean="0">
                <a:solidFill>
                  <a:schemeClr val="tx1"/>
                </a:solidFill>
              </a:rPr>
              <a:t> accuracy where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                        </a:t>
            </a:r>
            <a:r>
              <a:rPr lang="en-US" sz="1800" dirty="0" err="1" smtClean="0">
                <a:solidFill>
                  <a:schemeClr val="tx1"/>
                </a:solidFill>
                <a:latin typeface="Symbol" charset="2"/>
                <a:cs typeface="Symbol" charset="2"/>
              </a:rPr>
              <a:t>e</a:t>
            </a:r>
            <a:r>
              <a:rPr lang="en-US" sz="1800" dirty="0" smtClean="0">
                <a:solidFill>
                  <a:schemeClr val="tx1"/>
                </a:solidFill>
              </a:rPr>
              <a:t> = largest dim of rod cross-section/rod length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mathematical derivation and justification: see </a:t>
            </a:r>
            <a:r>
              <a:rPr lang="en-US" sz="1800" dirty="0" err="1" smtClean="0">
                <a:solidFill>
                  <a:schemeClr val="tx1"/>
                </a:solidFill>
              </a:rPr>
              <a:t>Antman</a:t>
            </a:r>
            <a:r>
              <a:rPr lang="en-US" sz="1800" dirty="0" smtClean="0">
                <a:solidFill>
                  <a:schemeClr val="tx1"/>
                </a:solidFill>
              </a:rPr>
              <a:t>*, </a:t>
            </a:r>
            <a:r>
              <a:rPr lang="en-US" sz="1800" dirty="0" err="1" smtClean="0">
                <a:solidFill>
                  <a:schemeClr val="tx1"/>
                </a:solidFill>
              </a:rPr>
              <a:t>Jurak&amp;Tambaca</a:t>
            </a:r>
            <a:r>
              <a:rPr lang="en-US" sz="1800" dirty="0" smtClean="0">
                <a:solidFill>
                  <a:schemeClr val="tx1"/>
                </a:solidFill>
              </a:rPr>
              <a:t>**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480050" y="785553"/>
            <a:ext cx="2216150" cy="967047"/>
            <a:chOff x="4489450" y="1752600"/>
            <a:chExt cx="2216150" cy="967047"/>
          </a:xfrm>
        </p:grpSpPr>
        <p:pic>
          <p:nvPicPr>
            <p:cNvPr id="5" name="Picture 4" descr="F4_new2_manjiBB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2">
                  <a:lum bright="-100000" contrast="-100000"/>
                </a:blip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3">
                  <a:lum bright="-100000" contrast="-100000"/>
                </a:blip>
                <a:stretch>
                  <a:fillRect/>
                </a:stretch>
              </p:blipFill>
            </mc:Fallback>
          </mc:AlternateContent>
          <p:spPr>
            <a:xfrm>
              <a:off x="4489450" y="1752600"/>
              <a:ext cx="2216150" cy="96704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724400" y="2362200"/>
              <a:ext cx="8040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>
                  <a:solidFill>
                    <a:schemeClr val="tx1"/>
                  </a:solidFill>
                </a:rPr>
                <a:t>stent</a:t>
              </a:r>
              <a:r>
                <a:rPr lang="en-US" sz="1100" dirty="0" smtClean="0">
                  <a:solidFill>
                    <a:schemeClr val="tx1"/>
                  </a:solidFill>
                </a:rPr>
                <a:t> strut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762000" y="3654623"/>
            <a:ext cx="3978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Weak formulation for one curved rod:</a:t>
            </a:r>
            <a:endParaRPr lang="en-US" sz="18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rcRect l="2734"/>
          <a:stretch>
            <a:fillRect/>
          </a:stretch>
        </p:blipFill>
        <p:spPr>
          <a:xfrm>
            <a:off x="1447800" y="4721423"/>
            <a:ext cx="6324600" cy="7239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371600" y="4111823"/>
            <a:ext cx="1998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Test function space: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1700" y="4073723"/>
            <a:ext cx="3568700" cy="4191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4645223"/>
            <a:ext cx="901700" cy="2794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438400" y="4611469"/>
            <a:ext cx="53508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is a weak solution if for all                   the following holds:   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000" y="4645223"/>
            <a:ext cx="914400" cy="241300"/>
          </a:xfrm>
          <a:prstGeom prst="rect">
            <a:avLst/>
          </a:prstGeom>
        </p:spPr>
      </p:pic>
      <p:sp>
        <p:nvSpPr>
          <p:cNvPr id="32" name="Left Brace 31"/>
          <p:cNvSpPr/>
          <p:nvPr/>
        </p:nvSpPr>
        <p:spPr bwMode="auto">
          <a:xfrm rot="16200000">
            <a:off x="5829300" y="3616524"/>
            <a:ext cx="304800" cy="3581400"/>
          </a:xfrm>
          <a:prstGeom prst="leftBrace">
            <a:avLst>
              <a:gd name="adj1" fmla="val 8333"/>
              <a:gd name="adj2" fmla="val 50351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81600" y="5483423"/>
            <a:ext cx="1791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boundary conditions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457200" y="2286000"/>
            <a:ext cx="8229600" cy="2286000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000" y="892314"/>
            <a:ext cx="6996126" cy="7078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APPLICATION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(with Drs. </a:t>
            </a:r>
            <a:r>
              <a:rPr lang="en-US" sz="1600" dirty="0" err="1" smtClean="0">
                <a:solidFill>
                  <a:schemeClr val="tx1"/>
                </a:solidFill>
              </a:rPr>
              <a:t>Paniagua</a:t>
            </a:r>
            <a:r>
              <a:rPr lang="en-US" sz="1600" dirty="0" smtClean="0">
                <a:solidFill>
                  <a:schemeClr val="tx1"/>
                </a:solidFill>
              </a:rPr>
              <a:t> (THI and VA Hospital), Fish (THI &amp; St. Luke’s Hospital))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2514600"/>
            <a:ext cx="801363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1. STUDY MECHANICAL PROPERTIES OF THE CERTAIN COMMERCIALLY 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   AVAILABLE STENTS 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2. STUDY DEPENDENCE OF MECHANICAL PROPERTIES ON STENT GEOMETRY</a:t>
            </a:r>
          </a:p>
          <a:p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3. SUGGEST IMPROVED STENT DESIGN FOR CERTAIN CARDIOVASCULAR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   PROCEDURES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38915" y="361890"/>
            <a:ext cx="66858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effectLst>
                  <a:outerShdw blurRad="50800" dist="114300" dir="2700000">
                    <a:srgbClr val="000000">
                      <a:alpha val="43000"/>
                    </a:srgbClr>
                  </a:outerShdw>
                  <a:reflection stA="50000" endPos="75000" dist="12700" dir="5400000" sy="-100000" algn="bl" rotWithShape="0"/>
                </a:effectLst>
              </a:rPr>
              <a:t>Movie Gallery of Coronary Stents Exposed to Bending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5361026" y="1411069"/>
            <a:ext cx="30643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Uniform (</a:t>
            </a:r>
            <a:r>
              <a:rPr lang="en-US" sz="1800" dirty="0" err="1" smtClean="0">
                <a:solidFill>
                  <a:schemeClr val="tx1"/>
                </a:solidFill>
              </a:rPr>
              <a:t>Palmaz</a:t>
            </a:r>
            <a:r>
              <a:rPr lang="en-US" sz="1800" dirty="0" smtClean="0">
                <a:solidFill>
                  <a:schemeClr val="tx1"/>
                </a:solidFill>
              </a:rPr>
              <a:t>-like) stent (strut thickness 80 microns)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48933" y="5410200"/>
            <a:ext cx="3695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err="1" smtClean="0">
                <a:solidFill>
                  <a:srgbClr val="000000"/>
                </a:solidFill>
              </a:rPr>
              <a:t>Xience</a:t>
            </a:r>
            <a:r>
              <a:rPr lang="en-US" sz="1800" dirty="0" smtClean="0">
                <a:solidFill>
                  <a:srgbClr val="000000"/>
                </a:solidFill>
              </a:rPr>
              <a:t>-like stent; open cell design (strut thickness 80 microns; </a:t>
            </a:r>
            <a:r>
              <a:rPr lang="en-US" sz="1800" dirty="0" err="1" smtClean="0">
                <a:solidFill>
                  <a:srgbClr val="000000"/>
                </a:solidFill>
              </a:rPr>
              <a:t>CoCr</a:t>
            </a:r>
            <a:r>
              <a:rPr lang="en-US" sz="1800" dirty="0" smtClean="0">
                <a:solidFill>
                  <a:srgbClr val="000000"/>
                </a:solidFill>
              </a:rPr>
              <a:t>)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54066" y="4078069"/>
            <a:ext cx="3094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err="1" smtClean="0">
                <a:solidFill>
                  <a:srgbClr val="000000"/>
                </a:solidFill>
              </a:rPr>
              <a:t>Cypher</a:t>
            </a:r>
            <a:r>
              <a:rPr lang="en-US" sz="1800" dirty="0" smtClean="0">
                <a:solidFill>
                  <a:srgbClr val="000000"/>
                </a:solidFill>
              </a:rPr>
              <a:t>-like stent (strut thickness 140 </a:t>
            </a:r>
            <a:r>
              <a:rPr lang="en-US" sz="1800" dirty="0" err="1" smtClean="0">
                <a:solidFill>
                  <a:srgbClr val="000000"/>
                </a:solidFill>
                <a:latin typeface="Symbol"/>
              </a:rPr>
              <a:t>m</a:t>
            </a:r>
            <a:r>
              <a:rPr lang="en-US" sz="1800" dirty="0" smtClean="0">
                <a:solidFill>
                  <a:srgbClr val="000000"/>
                </a:solidFill>
              </a:rPr>
              <a:t> &amp; 140/3 </a:t>
            </a:r>
            <a:r>
              <a:rPr lang="en-US" sz="1800" dirty="0" err="1" smtClean="0">
                <a:solidFill>
                  <a:srgbClr val="000000"/>
                </a:solidFill>
                <a:latin typeface="Symbol"/>
              </a:rPr>
              <a:t>m</a:t>
            </a:r>
            <a:r>
              <a:rPr lang="en-US" sz="1800" dirty="0" smtClean="0">
                <a:solidFill>
                  <a:srgbClr val="000000"/>
                </a:solidFill>
              </a:rPr>
              <a:t>)</a:t>
            </a: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0200" y="2782669"/>
            <a:ext cx="3168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rgbClr val="000000"/>
                </a:solidFill>
              </a:rPr>
              <a:t>Express-like stent; open cell design (strut thickness 132 </a:t>
            </a:r>
            <a:r>
              <a:rPr lang="en-US" sz="1800" dirty="0" err="1" smtClean="0">
                <a:solidFill>
                  <a:srgbClr val="000000"/>
                </a:solidFill>
                <a:latin typeface="Symbol"/>
              </a:rPr>
              <a:t>m</a:t>
            </a:r>
            <a:r>
              <a:rPr lang="en-US" sz="1800" dirty="0" smtClean="0">
                <a:solidFill>
                  <a:srgbClr val="000000"/>
                </a:solidFill>
              </a:rPr>
              <a:t>)</a:t>
            </a:r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12" name="unif_bending.avi">
            <a:hlinkClick r:id="" action="ppaction://media"/>
          </p:cNvPr>
          <p:cNvPicPr/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0" y="1111504"/>
            <a:ext cx="5334000" cy="1392470"/>
          </a:xfrm>
          <a:prstGeom prst="rect">
            <a:avLst/>
          </a:prstGeom>
        </p:spPr>
      </p:pic>
      <p:pic>
        <p:nvPicPr>
          <p:cNvPr id="13" name="xience_bending.avi">
            <a:hlinkClick r:id="" action="ppaction://media"/>
          </p:cNvPr>
          <p:cNvPicPr/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0" y="4915683"/>
            <a:ext cx="5289550" cy="1942317"/>
          </a:xfrm>
          <a:prstGeom prst="rect">
            <a:avLst/>
          </a:prstGeom>
        </p:spPr>
      </p:pic>
      <p:pic>
        <p:nvPicPr>
          <p:cNvPr id="14" name="cypher_bending.avi">
            <a:hlinkClick r:id="" action="ppaction://media"/>
          </p:cNvPr>
          <p:cNvPicPr/>
          <p:nvPr>
            <a:videoFile r:link="rId3"/>
          </p:nvPr>
        </p:nvPicPr>
        <p:blipFill>
          <a:blip r:embed="rId8"/>
          <a:stretch>
            <a:fillRect/>
          </a:stretch>
        </p:blipFill>
        <p:spPr>
          <a:xfrm>
            <a:off x="0" y="3581400"/>
            <a:ext cx="5209082" cy="1371600"/>
          </a:xfrm>
          <a:prstGeom prst="rect">
            <a:avLst/>
          </a:prstGeom>
        </p:spPr>
      </p:pic>
      <p:pic>
        <p:nvPicPr>
          <p:cNvPr id="15" name="express_bending">
            <a:hlinkClick r:id="" action="ppaction://media"/>
          </p:cNvPr>
          <p:cNvPicPr/>
          <p:nvPr>
            <a:videoFile r:link="rId4"/>
          </p:nvPr>
        </p:nvPicPr>
        <p:blipFill>
          <a:blip r:embed="rId9"/>
          <a:stretch>
            <a:fillRect/>
          </a:stretch>
        </p:blipFill>
        <p:spPr>
          <a:xfrm>
            <a:off x="1" y="2264832"/>
            <a:ext cx="5334000" cy="14817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2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3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8800" y="681335"/>
            <a:ext cx="4784483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3D MODEL</a:t>
            </a:r>
            <a:endParaRPr lang="en-US" dirty="0"/>
          </a:p>
        </p:txBody>
      </p:sp>
      <p:pic>
        <p:nvPicPr>
          <p:cNvPr id="4" name="1D_cik_cak_10frames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" y="4038600"/>
            <a:ext cx="3931729" cy="2063750"/>
          </a:xfrm>
          <a:prstGeom prst="rect">
            <a:avLst/>
          </a:prstGeom>
        </p:spPr>
      </p:pic>
      <p:pic>
        <p:nvPicPr>
          <p:cNvPr id="5" name="3D_cik_cak_10frames.mov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733800"/>
            <a:ext cx="3957805" cy="2438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4800" y="1524000"/>
            <a:ext cx="8210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3D simulation: </a:t>
            </a:r>
            <a:r>
              <a:rPr lang="en-US" sz="1800" dirty="0" err="1" smtClean="0">
                <a:solidFill>
                  <a:schemeClr val="tx1"/>
                </a:solidFill>
              </a:rPr>
              <a:t>freeFEM</a:t>
            </a:r>
            <a:r>
              <a:rPr lang="en-US" sz="1800" dirty="0" smtClean="0">
                <a:solidFill>
                  <a:schemeClr val="tx1"/>
                </a:solidFill>
              </a:rPr>
              <a:t>++, P2 elements, computational mesh (</a:t>
            </a:r>
            <a:r>
              <a:rPr lang="en-US" sz="1800" dirty="0" err="1" smtClean="0">
                <a:solidFill>
                  <a:schemeClr val="tx1"/>
                </a:solidFill>
              </a:rPr>
              <a:t>h</a:t>
            </a:r>
            <a:r>
              <a:rPr lang="en-US" sz="1800" dirty="0" smtClean="0">
                <a:solidFill>
                  <a:schemeClr val="tx1"/>
                </a:solidFill>
              </a:rPr>
              <a:t>=1/10,…,1/40)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1981201"/>
            <a:ext cx="2660650" cy="1295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0556" y="5558135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1D SIMULATION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6800" y="1960780"/>
            <a:ext cx="2476500" cy="139202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250556" y="5558135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3D SIMULATION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681603" y="3276600"/>
            <a:ext cx="19759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3D mesh with </a:t>
            </a:r>
            <a:r>
              <a:rPr lang="en-US" sz="1400" dirty="0" err="1" smtClean="0"/>
              <a:t>h</a:t>
            </a:r>
            <a:r>
              <a:rPr lang="en-US" sz="1400" dirty="0" smtClean="0"/>
              <a:t> = 1/10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5181600" y="3352800"/>
            <a:ext cx="19759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3D mesh with </a:t>
            </a:r>
            <a:r>
              <a:rPr lang="en-US" sz="1400" dirty="0" err="1" smtClean="0"/>
              <a:t>h</a:t>
            </a:r>
            <a:r>
              <a:rPr lang="en-US" sz="1400" dirty="0" smtClean="0"/>
              <a:t> = 1/40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2972371" y="6396335"/>
            <a:ext cx="3047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30x displacement magnification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1676400" y="533400"/>
            <a:ext cx="53340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3D vs. 1D SOLUTION: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 DIFFERENCE</a:t>
            </a: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040" y="1981200"/>
            <a:ext cx="2677160" cy="1295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981200"/>
            <a:ext cx="2362200" cy="114300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71600" y="3429000"/>
          <a:ext cx="6477000" cy="10058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95400"/>
                <a:gridCol w="1295400"/>
                <a:gridCol w="1295400"/>
                <a:gridCol w="1295400"/>
                <a:gridCol w="1295400"/>
              </a:tblGrid>
              <a:tr h="57896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MAX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DISPL.</a:t>
                      </a:r>
                    </a:p>
                    <a:p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DIFFERENCE</a:t>
                      </a:r>
                    </a:p>
                    <a:p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  3D </a:t>
                      </a:r>
                      <a:r>
                        <a:rPr lang="en-US" sz="1200" baseline="0" dirty="0" err="1" smtClean="0">
                          <a:latin typeface="Arial"/>
                          <a:cs typeface="Arial"/>
                        </a:rPr>
                        <a:t>vs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1D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=1/10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=1/20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=1/30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sz="1400" dirty="0" smtClean="0">
                          <a:latin typeface="Arial"/>
                          <a:cs typeface="Arial"/>
                        </a:rPr>
                        <a:t>=1/40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335433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sup-norm</a:t>
                      </a:r>
                      <a:r>
                        <a:rPr lang="en-US" sz="1400" baseline="0" dirty="0" smtClean="0">
                          <a:latin typeface="Arial"/>
                          <a:cs typeface="Arial"/>
                        </a:rPr>
                        <a:t> 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0.0756323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0.046564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0.0381521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0.0314075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800" y="4114800"/>
            <a:ext cx="1115438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1371600"/>
            <a:ext cx="6481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solidFill>
                  <a:srgbClr val="2D2D8A"/>
                </a:solidFill>
              </a:rPr>
              <a:t> MAXIMUM DISPLACEMENT COMPARISON</a:t>
            </a:r>
            <a:endParaRPr lang="en-US" dirty="0">
              <a:solidFill>
                <a:srgbClr val="2D2D8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9200" y="5029200"/>
            <a:ext cx="6314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>
                <a:solidFill>
                  <a:srgbClr val="2D2D8A"/>
                </a:solidFill>
              </a:rPr>
              <a:t>OVERALL DISPLACEMENT COMPARISON</a:t>
            </a:r>
            <a:endParaRPr lang="en-US" dirty="0">
              <a:solidFill>
                <a:srgbClr val="2D2D8A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1600" y="5575300"/>
            <a:ext cx="5016500" cy="12065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 bwMode="auto">
          <a:xfrm>
            <a:off x="6629400" y="5638800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6477000" y="6094412"/>
            <a:ext cx="228600" cy="15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9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6705600" y="5486400"/>
            <a:ext cx="12723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/>
                </a:solidFill>
              </a:rPr>
              <a:t>1D simulation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3D simulation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143000" y="1905000"/>
            <a:ext cx="6934200" cy="2667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270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3D simulations converge to 1D for </a:t>
            </a:r>
            <a:r>
              <a:rPr lang="en-US" dirty="0" err="1" smtClean="0"/>
              <a:t>h</a:t>
            </a:r>
            <a:r>
              <a:rPr lang="en-US" dirty="0" smtClean="0"/>
              <a:t>=1/10,…,1/40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86600" y="4953000"/>
            <a:ext cx="2297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3.5 % difference in relative</a:t>
            </a:r>
          </a:p>
          <a:p>
            <a:r>
              <a:rPr lang="en-US" sz="1400" dirty="0" smtClean="0">
                <a:solidFill>
                  <a:srgbClr val="000000"/>
                </a:solidFill>
              </a:rPr>
              <a:t>sup-norm for </a:t>
            </a:r>
            <a:r>
              <a:rPr lang="en-US" sz="1400" dirty="0" err="1" smtClean="0">
                <a:solidFill>
                  <a:srgbClr val="000000"/>
                </a:solidFill>
              </a:rPr>
              <a:t>h</a:t>
            </a:r>
            <a:r>
              <a:rPr lang="en-US" sz="1400" dirty="0" smtClean="0">
                <a:solidFill>
                  <a:srgbClr val="000000"/>
                </a:solidFill>
              </a:rPr>
              <a:t>=1/40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ik-cak_3D_big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67200" y="1318545"/>
            <a:ext cx="5837423" cy="3582469"/>
          </a:xfrm>
          <a:prstGeom prst="rect">
            <a:avLst/>
          </a:prstGeom>
        </p:spPr>
      </p:pic>
      <p:pic>
        <p:nvPicPr>
          <p:cNvPr id="3" name="cik_cak_1D_r.gif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1752600"/>
            <a:ext cx="4909402" cy="2819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609600" y="3581400"/>
            <a:ext cx="2362200" cy="1600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2133600"/>
            <a:ext cx="7814960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1D approximation of a 3D rod-like structure to the </a:t>
            </a:r>
            <a:r>
              <a:rPr lang="en-US" sz="1800" dirty="0" smtClean="0">
                <a:solidFill>
                  <a:schemeClr val="tx1"/>
                </a:solidFill>
                <a:latin typeface="Symbol" charset="2"/>
                <a:cs typeface="Symbol" charset="2"/>
              </a:rPr>
              <a:t>e</a:t>
            </a:r>
            <a:r>
              <a:rPr lang="en-US" sz="1800" baseline="30000" dirty="0" smtClean="0">
                <a:solidFill>
                  <a:schemeClr val="tx1"/>
                </a:solidFill>
              </a:rPr>
              <a:t>2</a:t>
            </a:r>
            <a:r>
              <a:rPr lang="en-US" sz="1800" dirty="0" smtClean="0">
                <a:solidFill>
                  <a:schemeClr val="tx1"/>
                </a:solidFill>
              </a:rPr>
              <a:t> accuracy where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                        </a:t>
            </a:r>
            <a:r>
              <a:rPr lang="en-US" sz="1800" dirty="0" err="1" smtClean="0">
                <a:solidFill>
                  <a:schemeClr val="tx1"/>
                </a:solidFill>
                <a:latin typeface="Symbol" charset="2"/>
                <a:cs typeface="Symbol" charset="2"/>
              </a:rPr>
              <a:t>e</a:t>
            </a:r>
            <a:r>
              <a:rPr lang="en-US" sz="1800" dirty="0" smtClean="0">
                <a:solidFill>
                  <a:schemeClr val="tx1"/>
                </a:solidFill>
              </a:rPr>
              <a:t> = largest dim of rod cross-section/rod length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mathematical derivation and justification: see </a:t>
            </a:r>
            <a:r>
              <a:rPr lang="en-US" sz="1800" dirty="0" err="1" smtClean="0">
                <a:solidFill>
                  <a:schemeClr val="tx1"/>
                </a:solidFill>
              </a:rPr>
              <a:t>Antman</a:t>
            </a:r>
            <a:r>
              <a:rPr lang="en-US" sz="1800" dirty="0" smtClean="0">
                <a:solidFill>
                  <a:schemeClr val="tx1"/>
                </a:solidFill>
              </a:rPr>
              <a:t>*, </a:t>
            </a:r>
            <a:r>
              <a:rPr lang="en-US" sz="1800" dirty="0" err="1" smtClean="0">
                <a:solidFill>
                  <a:schemeClr val="tx1"/>
                </a:solidFill>
              </a:rPr>
              <a:t>Jurak&amp;Tambaca</a:t>
            </a:r>
            <a:r>
              <a:rPr lang="en-US" sz="1800" dirty="0" smtClean="0">
                <a:solidFill>
                  <a:schemeClr val="tx1"/>
                </a:solidFill>
              </a:rPr>
              <a:t>**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LINEARLY ELASTIC CURVED ROD MODEL:</a:t>
            </a:r>
          </a:p>
          <a:p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419600" y="937953"/>
            <a:ext cx="2216150" cy="967047"/>
            <a:chOff x="4489450" y="1752600"/>
            <a:chExt cx="2216150" cy="967047"/>
          </a:xfrm>
        </p:grpSpPr>
        <p:pic>
          <p:nvPicPr>
            <p:cNvPr id="5" name="Picture 4" descr="F4_new2_manjiBB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2">
                  <a:lum bright="-100000" contrast="-100000"/>
                </a:blip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3">
                  <a:lum bright="-100000" contrast="-100000"/>
                </a:blip>
                <a:stretch>
                  <a:fillRect/>
                </a:stretch>
              </p:blipFill>
            </mc:Fallback>
          </mc:AlternateContent>
          <p:spPr>
            <a:xfrm>
              <a:off x="4489450" y="1752600"/>
              <a:ext cx="2216150" cy="96704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724400" y="2362200"/>
              <a:ext cx="8040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>
                  <a:solidFill>
                    <a:schemeClr val="tx1"/>
                  </a:solidFill>
                </a:rPr>
                <a:t>stent</a:t>
              </a:r>
              <a:r>
                <a:rPr lang="en-US" sz="1100" dirty="0" smtClean="0">
                  <a:solidFill>
                    <a:schemeClr val="tx1"/>
                  </a:solidFill>
                </a:rPr>
                <a:t> strut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0270" y="3276600"/>
            <a:ext cx="3437530" cy="990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0" y="3632200"/>
            <a:ext cx="1625600" cy="8636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3733800"/>
            <a:ext cx="17763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(balance of contact force)</a:t>
            </a:r>
            <a:endParaRPr lang="en-US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2971800" y="4005590"/>
            <a:ext cx="19723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(balance of contact moment)</a:t>
            </a:r>
            <a:endParaRPr lang="en-US" sz="11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400" y="4419600"/>
            <a:ext cx="2235200" cy="7493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17820" y="4495800"/>
            <a:ext cx="317818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(constitutive relation for linearly elastic curved rod)</a:t>
            </a:r>
            <a:endParaRPr lang="en-US" sz="1050" dirty="0"/>
          </a:p>
        </p:txBody>
      </p:sp>
      <p:sp>
        <p:nvSpPr>
          <p:cNvPr id="18" name="TextBox 17"/>
          <p:cNvSpPr txBox="1"/>
          <p:nvPr/>
        </p:nvSpPr>
        <p:spPr>
          <a:xfrm>
            <a:off x="2917958" y="4775284"/>
            <a:ext cx="531164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(condition: middle line is inextensible and cross-sections are orthogonal to middle line)</a:t>
            </a:r>
            <a:endParaRPr lang="en-US" sz="105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2600" y="5435600"/>
            <a:ext cx="1181100" cy="2794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4200" y="5099234"/>
            <a:ext cx="2387600" cy="99676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533400" y="6290102"/>
            <a:ext cx="61551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 smtClean="0">
                <a:solidFill>
                  <a:schemeClr val="tx1"/>
                </a:solidFill>
              </a:rPr>
              <a:t>Antman</a:t>
            </a:r>
            <a:r>
              <a:rPr lang="en-US" sz="1050" dirty="0" smtClean="0">
                <a:solidFill>
                  <a:schemeClr val="tx1"/>
                </a:solidFill>
              </a:rPr>
              <a:t>: Nonlinear Problems of Elasticity, Springer, New York 2005 (</a:t>
            </a:r>
            <a:r>
              <a:rPr lang="en-US" sz="1050" dirty="0" err="1" smtClean="0">
                <a:solidFill>
                  <a:schemeClr val="tx1"/>
                </a:solidFill>
              </a:rPr>
              <a:t>Antman-Coserat</a:t>
            </a:r>
            <a:r>
              <a:rPr lang="en-US" sz="1050" dirty="0" smtClean="0">
                <a:solidFill>
                  <a:schemeClr val="tx1"/>
                </a:solidFill>
              </a:rPr>
              <a:t> model)</a:t>
            </a:r>
          </a:p>
          <a:p>
            <a:r>
              <a:rPr lang="en-US" sz="1050" dirty="0" err="1" smtClean="0">
                <a:solidFill>
                  <a:schemeClr val="tx1"/>
                </a:solidFill>
              </a:rPr>
              <a:t>Jurak&amp;Tambaca</a:t>
            </a:r>
            <a:r>
              <a:rPr lang="en-US" sz="1050" dirty="0" smtClean="0">
                <a:solidFill>
                  <a:schemeClr val="tx1"/>
                </a:solidFill>
              </a:rPr>
              <a:t>: Derivation and justification of a curved rod model, Math Models in </a:t>
            </a:r>
            <a:r>
              <a:rPr lang="en-US" sz="1050" dirty="0" err="1" smtClean="0">
                <a:solidFill>
                  <a:schemeClr val="tx1"/>
                </a:solidFill>
              </a:rPr>
              <a:t>Appl</a:t>
            </a:r>
            <a:r>
              <a:rPr lang="en-US" sz="1050" dirty="0" smtClean="0">
                <a:solidFill>
                  <a:schemeClr val="tx1"/>
                </a:solidFill>
              </a:rPr>
              <a:t> </a:t>
            </a:r>
            <a:r>
              <a:rPr lang="en-US" sz="1050" dirty="0" err="1" smtClean="0">
                <a:solidFill>
                  <a:schemeClr val="tx1"/>
                </a:solidFill>
              </a:rPr>
              <a:t>Sci</a:t>
            </a:r>
            <a:r>
              <a:rPr lang="en-US" sz="1050" dirty="0" smtClean="0">
                <a:solidFill>
                  <a:schemeClr val="tx1"/>
                </a:solidFill>
              </a:rPr>
              <a:t> 9 (1999)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00" y="6172200"/>
            <a:ext cx="304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8600" y="6324600"/>
            <a:ext cx="424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**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162800" y="6182380"/>
            <a:ext cx="1762021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700" dirty="0" smtClean="0">
                <a:solidFill>
                  <a:srgbClr val="000000"/>
                </a:solidFill>
              </a:rPr>
              <a:t>Work in progress: dynamics nonlinear </a:t>
            </a:r>
          </a:p>
          <a:p>
            <a:r>
              <a:rPr lang="en-US" sz="700" dirty="0" err="1" smtClean="0">
                <a:solidFill>
                  <a:srgbClr val="000000"/>
                </a:solidFill>
              </a:rPr>
              <a:t>Antman-Cosserat</a:t>
            </a:r>
            <a:r>
              <a:rPr lang="en-US" sz="700" dirty="0" smtClean="0">
                <a:solidFill>
                  <a:srgbClr val="000000"/>
                </a:solidFill>
              </a:rPr>
              <a:t> model; gives </a:t>
            </a:r>
            <a:r>
              <a:rPr lang="en-US" sz="700" smtClean="0">
                <a:solidFill>
                  <a:srgbClr val="000000"/>
                </a:solidFill>
              </a:rPr>
              <a:t>rise to</a:t>
            </a:r>
          </a:p>
          <a:p>
            <a:r>
              <a:rPr lang="en-US" sz="700" dirty="0" smtClean="0">
                <a:solidFill>
                  <a:srgbClr val="000000"/>
                </a:solidFill>
              </a:rPr>
              <a:t>system of hyperbolic conservation laws</a:t>
            </a:r>
          </a:p>
          <a:p>
            <a:endParaRPr lang="en-US" sz="700" dirty="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86974" y="6016823"/>
            <a:ext cx="5094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Study mechanical properties of </a:t>
            </a:r>
            <a:r>
              <a:rPr lang="en-US" sz="1400" dirty="0" err="1" smtClean="0"/>
              <a:t>stents</a:t>
            </a:r>
            <a:r>
              <a:rPr lang="en-US" sz="1400" dirty="0" smtClean="0"/>
              <a:t> in their expanded state.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6553200" y="76200"/>
            <a:ext cx="26702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</a:rPr>
              <a:t>1D curved rod is described by its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middle line and arc length; the model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incorporates information about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rod’s width and thickness, and it 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captures deformation in all 3 directions: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tangential, normal and </a:t>
            </a:r>
            <a:r>
              <a:rPr lang="en-US" sz="1100" dirty="0" err="1" smtClean="0">
                <a:solidFill>
                  <a:schemeClr val="tx1"/>
                </a:solidFill>
              </a:rPr>
              <a:t>binormal</a:t>
            </a:r>
            <a:r>
              <a:rPr lang="en-US" sz="1100" dirty="0" smtClean="0">
                <a:solidFill>
                  <a:schemeClr val="tx1"/>
                </a:solidFill>
              </a:rPr>
              <a:t>.</a:t>
            </a:r>
            <a:endParaRPr lang="en-US" sz="1100" dirty="0">
              <a:solidFill>
                <a:schemeClr val="tx1"/>
              </a:solidFill>
            </a:endParaRPr>
          </a:p>
        </p:txBody>
      </p:sp>
      <p:pic>
        <p:nvPicPr>
          <p:cNvPr id="29" name="Picture 28" descr="stent3Dpoints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9"/>
              <a:srcRect l="23324" t="25556" r="33328" b="28889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10"/>
              <a:srcRect l="23324" t="25556" r="33328" b="28889"/>
              <a:stretch>
                <a:fillRect/>
              </a:stretch>
            </p:blipFill>
          </mc:Fallback>
        </mc:AlternateContent>
        <p:spPr>
          <a:xfrm>
            <a:off x="1524000" y="838200"/>
            <a:ext cx="2057400" cy="1371600"/>
          </a:xfrm>
          <a:prstGeom prst="rect">
            <a:avLst/>
          </a:prstGeom>
        </p:spPr>
      </p:pic>
      <p:cxnSp>
        <p:nvCxnSpPr>
          <p:cNvPr id="31" name="Curved Connector 30"/>
          <p:cNvCxnSpPr/>
          <p:nvPr/>
        </p:nvCxnSpPr>
        <p:spPr bwMode="auto">
          <a:xfrm>
            <a:off x="3352800" y="1219200"/>
            <a:ext cx="1524000" cy="2286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0" name="Rectangle 39"/>
          <p:cNvSpPr/>
          <p:nvPr/>
        </p:nvSpPr>
        <p:spPr bwMode="auto">
          <a:xfrm>
            <a:off x="0" y="228600"/>
            <a:ext cx="6629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2400" y="285690"/>
            <a:ext cx="66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DIMENSION REDUCTION: 1D CURVED ROD MODEL</a:t>
            </a: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 bwMode="auto">
          <a:xfrm>
            <a:off x="0" y="228600"/>
            <a:ext cx="66294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52400" y="6172200"/>
            <a:ext cx="6553200" cy="533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2400" y="285690"/>
            <a:ext cx="66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DIMENSION REDUCTION: 1D CURVED ROD MODEL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2133600"/>
            <a:ext cx="8370087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1D approximation of a 3D rod-like structure to the </a:t>
            </a:r>
            <a:r>
              <a:rPr lang="en-US" sz="1800" dirty="0" smtClean="0">
                <a:solidFill>
                  <a:schemeClr val="tx1"/>
                </a:solidFill>
                <a:latin typeface="Symbol" charset="2"/>
                <a:cs typeface="Symbol" charset="2"/>
              </a:rPr>
              <a:t>e</a:t>
            </a:r>
            <a:r>
              <a:rPr lang="en-US" sz="1800" baseline="30000" dirty="0" smtClean="0">
                <a:solidFill>
                  <a:schemeClr val="tx1"/>
                </a:solidFill>
              </a:rPr>
              <a:t>2</a:t>
            </a:r>
            <a:r>
              <a:rPr lang="en-US" sz="1800" dirty="0" smtClean="0">
                <a:solidFill>
                  <a:schemeClr val="tx1"/>
                </a:solidFill>
              </a:rPr>
              <a:t> accuracy where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                        </a:t>
            </a:r>
            <a:r>
              <a:rPr lang="en-US" sz="1800" dirty="0" err="1" smtClean="0">
                <a:solidFill>
                  <a:schemeClr val="tx1"/>
                </a:solidFill>
                <a:latin typeface="Symbol" charset="2"/>
                <a:cs typeface="Symbol" charset="2"/>
              </a:rPr>
              <a:t>e</a:t>
            </a:r>
            <a:r>
              <a:rPr lang="en-US" sz="1800" dirty="0" smtClean="0">
                <a:solidFill>
                  <a:schemeClr val="tx1"/>
                </a:solidFill>
              </a:rPr>
              <a:t> = largest dim of rod cross-section/rod length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mathematical derivation and justification: see </a:t>
            </a:r>
            <a:r>
              <a:rPr lang="en-US" sz="1800" dirty="0" err="1" smtClean="0">
                <a:solidFill>
                  <a:schemeClr val="tx1"/>
                </a:solidFill>
              </a:rPr>
              <a:t>Antman</a:t>
            </a:r>
            <a:r>
              <a:rPr lang="en-US" sz="1800" dirty="0" smtClean="0">
                <a:solidFill>
                  <a:schemeClr val="tx1"/>
                </a:solidFill>
              </a:rPr>
              <a:t>*, </a:t>
            </a:r>
            <a:r>
              <a:rPr lang="en-US" sz="1800" dirty="0" err="1" smtClean="0">
                <a:solidFill>
                  <a:schemeClr val="tx1"/>
                </a:solidFill>
              </a:rPr>
              <a:t>Jurak&amp;Tambaca</a:t>
            </a:r>
            <a:r>
              <a:rPr lang="en-US" sz="1800" dirty="0" smtClean="0">
                <a:solidFill>
                  <a:schemeClr val="tx1"/>
                </a:solidFill>
              </a:rPr>
              <a:t>**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LINEARLY ELASTIC CURVED ROD MODEL: </a:t>
            </a:r>
            <a:r>
              <a:rPr lang="en-US" sz="1800" dirty="0" smtClean="0">
                <a:solidFill>
                  <a:srgbClr val="000090"/>
                </a:solidFill>
              </a:rPr>
              <a:t>can be obtained as a linearization </a:t>
            </a:r>
          </a:p>
          <a:p>
            <a:r>
              <a:rPr lang="en-US" sz="1800" dirty="0" smtClean="0">
                <a:solidFill>
                  <a:srgbClr val="000090"/>
                </a:solidFill>
              </a:rPr>
              <a:t>of </a:t>
            </a:r>
            <a:r>
              <a:rPr lang="en-US" sz="1800" dirty="0" err="1" smtClean="0">
                <a:solidFill>
                  <a:srgbClr val="000090"/>
                </a:solidFill>
              </a:rPr>
              <a:t>Antman-Cosserat</a:t>
            </a:r>
            <a:r>
              <a:rPr lang="en-US" sz="1800" dirty="0" smtClean="0">
                <a:solidFill>
                  <a:srgbClr val="000090"/>
                </a:solidFill>
              </a:rPr>
              <a:t> model  (hyperbolic conservation law)</a:t>
            </a:r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endParaRPr lang="en-US" sz="1800" dirty="0" smtClean="0">
              <a:solidFill>
                <a:schemeClr val="tx1"/>
              </a:solidFill>
            </a:endParaRPr>
          </a:p>
          <a:p>
            <a:endParaRPr lang="en-US" sz="160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419600" y="937953"/>
            <a:ext cx="2216150" cy="967047"/>
            <a:chOff x="4489450" y="1752600"/>
            <a:chExt cx="2216150" cy="967047"/>
          </a:xfrm>
        </p:grpSpPr>
        <p:pic>
          <p:nvPicPr>
            <p:cNvPr id="5" name="Picture 4" descr="F4_new2_manjiBB.eps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2">
                  <a:lum bright="-100000" contrast="-100000"/>
                </a:blip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3">
                  <a:lum bright="-100000" contrast="-100000"/>
                </a:blip>
                <a:stretch>
                  <a:fillRect/>
                </a:stretch>
              </p:blipFill>
            </mc:Fallback>
          </mc:AlternateContent>
          <p:spPr>
            <a:xfrm>
              <a:off x="4489450" y="1752600"/>
              <a:ext cx="2216150" cy="96704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724400" y="2362200"/>
              <a:ext cx="80402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err="1" smtClean="0">
                  <a:solidFill>
                    <a:schemeClr val="tx1"/>
                  </a:solidFill>
                </a:rPr>
                <a:t>stent</a:t>
              </a:r>
              <a:r>
                <a:rPr lang="en-US" sz="1100" dirty="0" smtClean="0">
                  <a:solidFill>
                    <a:schemeClr val="tx1"/>
                  </a:solidFill>
                </a:rPr>
                <a:t> strut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553200" y="76200"/>
            <a:ext cx="26702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tx1"/>
                </a:solidFill>
              </a:rPr>
              <a:t>1D curved rod is described by its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middle line and arc length; the model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incorporates information about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rod’s width and thickness, and it 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captures deformation in all 3 directions:</a:t>
            </a:r>
          </a:p>
          <a:p>
            <a:r>
              <a:rPr lang="en-US" sz="1100" dirty="0" smtClean="0">
                <a:solidFill>
                  <a:schemeClr val="tx1"/>
                </a:solidFill>
              </a:rPr>
              <a:t>tangential, normal and </a:t>
            </a:r>
            <a:r>
              <a:rPr lang="en-US" sz="1100" dirty="0" err="1" smtClean="0">
                <a:solidFill>
                  <a:schemeClr val="tx1"/>
                </a:solidFill>
              </a:rPr>
              <a:t>binormal</a:t>
            </a:r>
            <a:r>
              <a:rPr lang="en-US" sz="1100" dirty="0" smtClean="0">
                <a:solidFill>
                  <a:schemeClr val="tx1"/>
                </a:solidFill>
              </a:rPr>
              <a:t>.</a:t>
            </a:r>
            <a:endParaRPr lang="en-US" sz="1100" dirty="0">
              <a:solidFill>
                <a:schemeClr val="tx1"/>
              </a:solidFill>
            </a:endParaRPr>
          </a:p>
        </p:txBody>
      </p:sp>
      <p:pic>
        <p:nvPicPr>
          <p:cNvPr id="29" name="Picture 28" descr="stent3Dpoints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rcRect l="23324" t="25556" r="33328" b="28889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rcRect l="23324" t="25556" r="33328" b="28889"/>
              <a:stretch>
                <a:fillRect/>
              </a:stretch>
            </p:blipFill>
          </mc:Fallback>
        </mc:AlternateContent>
        <p:spPr>
          <a:xfrm>
            <a:off x="1524000" y="838200"/>
            <a:ext cx="2057400" cy="1371600"/>
          </a:xfrm>
          <a:prstGeom prst="rect">
            <a:avLst/>
          </a:prstGeom>
        </p:spPr>
      </p:pic>
      <p:cxnSp>
        <p:nvCxnSpPr>
          <p:cNvPr id="31" name="Curved Connector 30"/>
          <p:cNvCxnSpPr/>
          <p:nvPr/>
        </p:nvCxnSpPr>
        <p:spPr bwMode="auto">
          <a:xfrm>
            <a:off x="3352800" y="1219200"/>
            <a:ext cx="1524000" cy="22860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533400" y="6248400"/>
            <a:ext cx="61551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 smtClean="0">
                <a:solidFill>
                  <a:schemeClr val="tx1"/>
                </a:solidFill>
              </a:rPr>
              <a:t>Antman</a:t>
            </a:r>
            <a:r>
              <a:rPr lang="en-US" sz="1050" dirty="0" smtClean="0">
                <a:solidFill>
                  <a:schemeClr val="tx1"/>
                </a:solidFill>
              </a:rPr>
              <a:t>: Nonlinear Problems of Elasticity, Springer, New York 2005 (</a:t>
            </a:r>
            <a:r>
              <a:rPr lang="en-US" sz="1050" dirty="0" err="1" smtClean="0">
                <a:solidFill>
                  <a:schemeClr val="tx1"/>
                </a:solidFill>
              </a:rPr>
              <a:t>Antman-Coserat</a:t>
            </a:r>
            <a:r>
              <a:rPr lang="en-US" sz="1050" dirty="0" smtClean="0">
                <a:solidFill>
                  <a:schemeClr val="tx1"/>
                </a:solidFill>
              </a:rPr>
              <a:t> model)</a:t>
            </a:r>
          </a:p>
          <a:p>
            <a:r>
              <a:rPr lang="en-US" sz="1050" dirty="0" err="1" smtClean="0">
                <a:solidFill>
                  <a:schemeClr val="tx1"/>
                </a:solidFill>
              </a:rPr>
              <a:t>Jurak&amp;Tambaca</a:t>
            </a:r>
            <a:r>
              <a:rPr lang="en-US" sz="1050" dirty="0" smtClean="0">
                <a:solidFill>
                  <a:schemeClr val="tx1"/>
                </a:solidFill>
              </a:rPr>
              <a:t>: Derivation and justification of a curved rod model, Math Models in </a:t>
            </a:r>
            <a:r>
              <a:rPr lang="en-US" sz="1050" dirty="0" err="1" smtClean="0">
                <a:solidFill>
                  <a:schemeClr val="tx1"/>
                </a:solidFill>
              </a:rPr>
              <a:t>Appl</a:t>
            </a:r>
            <a:r>
              <a:rPr lang="en-US" sz="1050" dirty="0" smtClean="0">
                <a:solidFill>
                  <a:schemeClr val="tx1"/>
                </a:solidFill>
              </a:rPr>
              <a:t> </a:t>
            </a:r>
            <a:r>
              <a:rPr lang="en-US" sz="1050" dirty="0" err="1" smtClean="0">
                <a:solidFill>
                  <a:schemeClr val="tx1"/>
                </a:solidFill>
              </a:rPr>
              <a:t>Sci</a:t>
            </a:r>
            <a:r>
              <a:rPr lang="en-US" sz="1050" dirty="0" smtClean="0">
                <a:solidFill>
                  <a:schemeClr val="tx1"/>
                </a:solidFill>
              </a:rPr>
              <a:t> 9 (1999)</a:t>
            </a:r>
            <a:endParaRPr lang="en-US" sz="1050" dirty="0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1000" y="6172200"/>
            <a:ext cx="3044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*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8600" y="6324600"/>
            <a:ext cx="424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**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43600" y="4191000"/>
            <a:ext cx="2364750" cy="630942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outerShdw blurRad="50800" dist="762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endParaRPr lang="en-US" sz="700" dirty="0" smtClean="0"/>
          </a:p>
          <a:p>
            <a:r>
              <a:rPr lang="en-US" sz="700" dirty="0" smtClean="0"/>
              <a:t>Open problem: </a:t>
            </a:r>
            <a:r>
              <a:rPr lang="en-US" sz="700" dirty="0" smtClean="0">
                <a:solidFill>
                  <a:schemeClr val="tx1"/>
                </a:solidFill>
              </a:rPr>
              <a:t>existence and stability, shock formation</a:t>
            </a:r>
          </a:p>
          <a:p>
            <a:r>
              <a:rPr lang="en-US" sz="700" dirty="0" smtClean="0">
                <a:solidFill>
                  <a:schemeClr val="tx1"/>
                </a:solidFill>
              </a:rPr>
              <a:t>for a network of nonlinear curved rods defining a </a:t>
            </a:r>
            <a:r>
              <a:rPr lang="en-US" sz="700" dirty="0" err="1" smtClean="0">
                <a:solidFill>
                  <a:schemeClr val="tx1"/>
                </a:solidFill>
              </a:rPr>
              <a:t>stent</a:t>
            </a:r>
            <a:endParaRPr lang="en-US" sz="700" dirty="0" smtClean="0">
              <a:solidFill>
                <a:schemeClr val="tx1"/>
              </a:solidFill>
            </a:endParaRPr>
          </a:p>
          <a:p>
            <a:r>
              <a:rPr lang="en-US" sz="700" dirty="0" smtClean="0">
                <a:solidFill>
                  <a:schemeClr val="tx1"/>
                </a:solidFill>
              </a:rPr>
              <a:t>(relevant to </a:t>
            </a:r>
            <a:r>
              <a:rPr lang="en-US" sz="700" dirty="0" err="1" smtClean="0">
                <a:solidFill>
                  <a:schemeClr val="tx1"/>
                </a:solidFill>
              </a:rPr>
              <a:t>stent</a:t>
            </a:r>
            <a:r>
              <a:rPr lang="en-US" sz="700" dirty="0" smtClean="0">
                <a:solidFill>
                  <a:schemeClr val="tx1"/>
                </a:solidFill>
              </a:rPr>
              <a:t> dynamics stability, </a:t>
            </a:r>
            <a:r>
              <a:rPr lang="en-US" sz="700" dirty="0" err="1" smtClean="0">
                <a:solidFill>
                  <a:schemeClr val="tx1"/>
                </a:solidFill>
              </a:rPr>
              <a:t>stent</a:t>
            </a:r>
            <a:r>
              <a:rPr lang="en-US" sz="700" dirty="0" smtClean="0">
                <a:solidFill>
                  <a:schemeClr val="tx1"/>
                </a:solidFill>
              </a:rPr>
              <a:t> fracture)</a:t>
            </a:r>
          </a:p>
          <a:p>
            <a:endParaRPr lang="en-US" sz="700" dirty="0">
              <a:solidFill>
                <a:srgbClr val="000000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2286000" y="4191000"/>
            <a:ext cx="3124200" cy="685800"/>
            <a:chOff x="2133600" y="3581400"/>
            <a:chExt cx="3124200" cy="685800"/>
          </a:xfrm>
        </p:grpSpPr>
        <p:sp>
          <p:nvSpPr>
            <p:cNvPr id="37" name="Rectangle 36"/>
            <p:cNvSpPr/>
            <p:nvPr/>
          </p:nvSpPr>
          <p:spPr bwMode="auto">
            <a:xfrm>
              <a:off x="2133600" y="3581400"/>
              <a:ext cx="3124200" cy="6858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38400" y="3733800"/>
              <a:ext cx="2463800" cy="304800"/>
            </a:xfrm>
            <a:prstGeom prst="rect">
              <a:avLst/>
            </a:prstGeom>
          </p:spPr>
        </p:pic>
      </p:grpSp>
      <p:pic>
        <p:nvPicPr>
          <p:cNvPr id="39" name="Picture 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5105400"/>
            <a:ext cx="2552700" cy="9779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1400" y="5105400"/>
            <a:ext cx="4419600" cy="1041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3124200" y="609600"/>
            <a:ext cx="1524000" cy="6858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24200" y="609600"/>
            <a:ext cx="152237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STENT 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79260" y="1785878"/>
            <a:ext cx="868699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MESH TUBE THAT IS INSERTED INTO A NATURAL CONDUIT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OF THE BODY TO PREVENT OR COUNTERACT A DISEASE-INDUCED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LOCALIZED FLOW CONSTRICTION 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USED IN THE CARDIOVASCULAR SYSTEM, TRACHEOBRONCHIAL,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BILIARY AND UROGENITAL SYSTEM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STENTS PLAY A CRUCIAL ROLE IN THE TREATMENT OF CORONARY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ARTERY DISEASE 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4" name="Picture 7" descr="two_stent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04800"/>
            <a:ext cx="21336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oronary_stent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2997200" y="4318000"/>
            <a:ext cx="5842000" cy="2540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609600" y="381000"/>
            <a:ext cx="8077200" cy="914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52400" y="5943600"/>
            <a:ext cx="8991600" cy="762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304800"/>
            <a:ext cx="8670011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              </a:t>
            </a:r>
            <a:r>
              <a:rPr lang="en-US" sz="2800" dirty="0" smtClean="0"/>
              <a:t>MULTI-SCALE APPROACH:</a:t>
            </a:r>
          </a:p>
          <a:p>
            <a:r>
              <a:rPr lang="en-US" sz="2800" dirty="0" smtClean="0"/>
              <a:t>    STENT AS A 3D MESH OF 1D CURVED RODS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  STENT=cylindrical mesh of curved rods satisfying GEOMETRIC AND COUPLING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  (CONTACT) CONDITIONS </a:t>
            </a:r>
            <a:r>
              <a:rPr lang="en-US" sz="1800" i="1" dirty="0" smtClean="0">
                <a:solidFill>
                  <a:schemeClr val="tx1"/>
                </a:solidFill>
              </a:rPr>
              <a:t>at each vertex </a:t>
            </a:r>
            <a:r>
              <a:rPr lang="en-US" sz="1800" dirty="0" smtClean="0">
                <a:solidFill>
                  <a:schemeClr val="tx1"/>
                </a:solidFill>
              </a:rPr>
              <a:t>where struts meet:</a:t>
            </a:r>
            <a:endParaRPr lang="en-US" sz="18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2200870"/>
            <a:ext cx="57483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800" i="1" dirty="0" smtClean="0">
                <a:solidFill>
                  <a:schemeClr val="tx1"/>
                </a:solidFill>
              </a:rPr>
              <a:t>Continuity of displacement and infinitesimal rotation</a:t>
            </a:r>
          </a:p>
          <a:p>
            <a:pPr marL="342900" indent="-342900"/>
            <a:r>
              <a:rPr lang="en-US" sz="1800" i="1" dirty="0" smtClean="0">
                <a:solidFill>
                  <a:schemeClr val="tx1"/>
                </a:solidFill>
              </a:rPr>
              <a:t>2.  Equilibrium of contact forces and moments 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477000" y="2209800"/>
            <a:ext cx="1981200" cy="826411"/>
            <a:chOff x="2819400" y="2514600"/>
            <a:chExt cx="3048000" cy="826411"/>
          </a:xfrm>
        </p:grpSpPr>
        <p:pic>
          <p:nvPicPr>
            <p:cNvPr id="14" name="Picture 13" descr="stent1.pdf"/>
            <p:cNvPicPr>
              <a:picLocks noChangeAspect="1"/>
            </p:cNvPicPr>
            <p:nvPr/>
          </p:nvPicPr>
          <mc:AlternateContent xmlns:ma="http://schemas.microsoft.com/office/mac/drawingml/2008/main">
            <mc:Choice Requires="ma">
              <p:blipFill>
                <a:blip r:embed="rId2"/>
                <a:stretch>
                  <a:fillRect/>
                </a:stretch>
              </p:blipFill>
            </mc:Choice>
  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  <p:blipFill>
                <a:blip r:embed="rId3"/>
                <a:stretch>
                  <a:fillRect/>
                </a:stretch>
              </p:blipFill>
            </mc:Fallback>
          </mc:AlternateContent>
          <p:spPr>
            <a:xfrm>
              <a:off x="2819400" y="2514600"/>
              <a:ext cx="3048000" cy="826411"/>
            </a:xfrm>
            <a:prstGeom prst="rect">
              <a:avLst/>
            </a:prstGeom>
          </p:spPr>
        </p:pic>
        <p:sp>
          <p:nvSpPr>
            <p:cNvPr id="15" name="Oval 14"/>
            <p:cNvSpPr/>
            <p:nvPr/>
          </p:nvSpPr>
          <p:spPr bwMode="auto">
            <a:xfrm>
              <a:off x="4572000" y="2883811"/>
              <a:ext cx="152400" cy="762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57200" y="3048000"/>
            <a:ext cx="3977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Weak formulation for the </a:t>
            </a:r>
            <a:r>
              <a:rPr lang="en-US" sz="1800" dirty="0" err="1" smtClean="0"/>
              <a:t>stent</a:t>
            </a:r>
            <a:r>
              <a:rPr lang="en-US" sz="1800" dirty="0" smtClean="0"/>
              <a:t> frame:</a:t>
            </a:r>
            <a:endParaRPr lang="en-US" sz="18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3352800"/>
            <a:ext cx="6375400" cy="4445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 bwMode="auto">
          <a:xfrm>
            <a:off x="6019800" y="3429000"/>
            <a:ext cx="91440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0" y="3395246"/>
            <a:ext cx="7774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</a:rPr>
              <a:t>BC (1)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3810000"/>
            <a:ext cx="5029200" cy="1429672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>
            <a:outerShdw blurRad="50800" dist="76200" dir="2700000" algn="br">
              <a:srgbClr val="000000">
                <a:alpha val="43000"/>
              </a:srgbClr>
            </a:outerShdw>
          </a:effectLst>
        </p:spPr>
      </p:pic>
      <p:sp>
        <p:nvSpPr>
          <p:cNvPr id="21" name="Rectangle 20"/>
          <p:cNvSpPr/>
          <p:nvPr/>
        </p:nvSpPr>
        <p:spPr bwMode="auto">
          <a:xfrm>
            <a:off x="6400800" y="4800600"/>
            <a:ext cx="457200" cy="228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038600" y="4038600"/>
            <a:ext cx="762000" cy="2286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4" name="Right Arrow 23"/>
          <p:cNvSpPr/>
          <p:nvPr/>
        </p:nvSpPr>
        <p:spPr bwMode="auto">
          <a:xfrm>
            <a:off x="304800" y="5410200"/>
            <a:ext cx="685800" cy="381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90600" y="5405735"/>
            <a:ext cx="7523602" cy="369332"/>
          </a:xfrm>
          <a:prstGeom prst="rect">
            <a:avLst/>
          </a:prstGeom>
          <a:noFill/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800" dirty="0" err="1" smtClean="0"/>
              <a:t>Variational</a:t>
            </a:r>
            <a:r>
              <a:rPr lang="en-US" sz="1800" dirty="0" smtClean="0"/>
              <a:t> formulation, energy, existence, effective model, FEM method</a:t>
            </a:r>
            <a:endParaRPr lang="en-US" sz="1800" dirty="0"/>
          </a:p>
        </p:txBody>
      </p:sp>
      <p:sp>
        <p:nvSpPr>
          <p:cNvPr id="27" name="TextBox 26"/>
          <p:cNvSpPr txBox="1"/>
          <p:nvPr/>
        </p:nvSpPr>
        <p:spPr>
          <a:xfrm>
            <a:off x="152400" y="5867400"/>
            <a:ext cx="9392904" cy="81560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solidFill>
                  <a:srgbClr val="000000"/>
                </a:solidFill>
              </a:rPr>
              <a:t>Tambaca</a:t>
            </a:r>
            <a:r>
              <a:rPr lang="en-US" sz="1200" dirty="0" smtClean="0">
                <a:solidFill>
                  <a:srgbClr val="000000"/>
                </a:solidFill>
              </a:rPr>
              <a:t> Canic, </a:t>
            </a:r>
            <a:r>
              <a:rPr lang="en-US" sz="1200" dirty="0" err="1" smtClean="0">
                <a:solidFill>
                  <a:srgbClr val="000000"/>
                </a:solidFill>
              </a:rPr>
              <a:t>Kosor</a:t>
            </a:r>
            <a:r>
              <a:rPr lang="en-US" sz="1200" dirty="0" smtClean="0">
                <a:solidFill>
                  <a:srgbClr val="000000"/>
                </a:solidFill>
              </a:rPr>
              <a:t>, </a:t>
            </a:r>
            <a:r>
              <a:rPr lang="en-US" sz="1200" dirty="0" err="1" smtClean="0">
                <a:solidFill>
                  <a:srgbClr val="000000"/>
                </a:solidFill>
              </a:rPr>
              <a:t>Paniagua</a:t>
            </a:r>
            <a:r>
              <a:rPr lang="en-US" sz="1200" dirty="0" smtClean="0">
                <a:solidFill>
                  <a:srgbClr val="000000"/>
                </a:solidFill>
              </a:rPr>
              <a:t>: </a:t>
            </a:r>
            <a:r>
              <a:rPr lang="en-US" sz="1200" i="1" u="sng" dirty="0" smtClean="0">
                <a:solidFill>
                  <a:srgbClr val="000000"/>
                </a:solidFill>
              </a:rPr>
              <a:t>Mathematical Modeling of Endovascular Stents</a:t>
            </a:r>
            <a:r>
              <a:rPr lang="en-US" sz="1200" u="sng" dirty="0" smtClean="0">
                <a:solidFill>
                  <a:srgbClr val="000000"/>
                </a:solidFill>
              </a:rPr>
              <a:t>, </a:t>
            </a:r>
            <a:r>
              <a:rPr lang="en-US" sz="1200" dirty="0" smtClean="0">
                <a:solidFill>
                  <a:srgbClr val="000000"/>
                </a:solidFill>
              </a:rPr>
              <a:t>SIAM J </a:t>
            </a:r>
            <a:r>
              <a:rPr lang="en-US" sz="1200" dirty="0" err="1" smtClean="0">
                <a:solidFill>
                  <a:srgbClr val="000000"/>
                </a:solidFill>
              </a:rPr>
              <a:t>Appl</a:t>
            </a:r>
            <a:r>
              <a:rPr lang="en-US" sz="1200" dirty="0" smtClean="0">
                <a:solidFill>
                  <a:srgbClr val="000000"/>
                </a:solidFill>
              </a:rPr>
              <a:t> Math </a:t>
            </a:r>
            <a:r>
              <a:rPr lang="en-US" sz="1050" dirty="0" smtClean="0">
                <a:solidFill>
                  <a:srgbClr val="000000"/>
                </a:solidFill>
              </a:rPr>
              <a:t>70 (6) pp. 1922-1952 (2010</a:t>
            </a:r>
            <a:r>
              <a:rPr lang="en-US" sz="1400" dirty="0" smtClean="0">
                <a:solidFill>
                  <a:srgbClr val="000000"/>
                </a:solidFill>
              </a:rPr>
              <a:t>).</a:t>
            </a:r>
          </a:p>
          <a:p>
            <a:r>
              <a:rPr lang="en-US" sz="1100" dirty="0" err="1" smtClean="0">
                <a:solidFill>
                  <a:srgbClr val="000000"/>
                </a:solidFill>
              </a:rPr>
              <a:t>Tambaca</a:t>
            </a:r>
            <a:r>
              <a:rPr lang="en-US" sz="1100" dirty="0" smtClean="0">
                <a:solidFill>
                  <a:srgbClr val="000000"/>
                </a:solidFill>
              </a:rPr>
              <a:t>, Canic, </a:t>
            </a:r>
            <a:r>
              <a:rPr lang="en-US" sz="1100" dirty="0" err="1" smtClean="0">
                <a:solidFill>
                  <a:srgbClr val="000000"/>
                </a:solidFill>
              </a:rPr>
              <a:t>Paniagua</a:t>
            </a:r>
            <a:r>
              <a:rPr lang="en-US" sz="1100" dirty="0" smtClean="0">
                <a:solidFill>
                  <a:srgbClr val="000000"/>
                </a:solidFill>
              </a:rPr>
              <a:t>, </a:t>
            </a:r>
            <a:r>
              <a:rPr lang="en-US" sz="1100" i="1" u="sng" dirty="0" smtClean="0">
                <a:solidFill>
                  <a:srgbClr val="000000"/>
                </a:solidFill>
              </a:rPr>
              <a:t>Mechanical Behavior of Fully Expanded Commercially Available Endovascular Stents </a:t>
            </a:r>
            <a:r>
              <a:rPr lang="en-US" sz="1100" i="1" dirty="0" smtClean="0">
                <a:solidFill>
                  <a:srgbClr val="000000"/>
                </a:solidFill>
              </a:rPr>
              <a:t>. J Am. </a:t>
            </a:r>
            <a:r>
              <a:rPr lang="en-US" sz="1100" i="1" dirty="0" err="1" smtClean="0">
                <a:solidFill>
                  <a:srgbClr val="000000"/>
                </a:solidFill>
              </a:rPr>
              <a:t>Coll</a:t>
            </a:r>
            <a:r>
              <a:rPr lang="en-US" sz="1100" i="1" dirty="0" smtClean="0">
                <a:solidFill>
                  <a:srgbClr val="000000"/>
                </a:solidFill>
              </a:rPr>
              <a:t> Cardio. (Revision)</a:t>
            </a:r>
          </a:p>
          <a:p>
            <a:r>
              <a:rPr lang="en-US" sz="1100" dirty="0" err="1" smtClean="0">
                <a:solidFill>
                  <a:srgbClr val="000000"/>
                </a:solidFill>
              </a:rPr>
              <a:t>Tambaca</a:t>
            </a:r>
            <a:r>
              <a:rPr lang="en-US" sz="1100" dirty="0" smtClean="0">
                <a:solidFill>
                  <a:srgbClr val="000000"/>
                </a:solidFill>
              </a:rPr>
              <a:t>, Canic and </a:t>
            </a:r>
            <a:r>
              <a:rPr lang="en-US" sz="1100" dirty="0" err="1" smtClean="0">
                <a:solidFill>
                  <a:srgbClr val="000000"/>
                </a:solidFill>
              </a:rPr>
              <a:t>Paniagua</a:t>
            </a:r>
            <a:r>
              <a:rPr lang="en-US" sz="1100" i="1" u="sng" dirty="0" smtClean="0">
                <a:solidFill>
                  <a:srgbClr val="000000"/>
                </a:solidFill>
              </a:rPr>
              <a:t>, A Novel Approach to Modeling  Coronary Stents using a Slender Curved Rod Model: </a:t>
            </a:r>
          </a:p>
          <a:p>
            <a:r>
              <a:rPr lang="en-US" sz="1100" i="1" u="sng" dirty="0" smtClean="0">
                <a:solidFill>
                  <a:srgbClr val="000000"/>
                </a:solidFill>
              </a:rPr>
              <a:t>A Comparison between Fractured </a:t>
            </a:r>
            <a:r>
              <a:rPr lang="en-US" sz="1100" i="1" u="sng" dirty="0" err="1" smtClean="0">
                <a:solidFill>
                  <a:srgbClr val="000000"/>
                </a:solidFill>
              </a:rPr>
              <a:t>Xience</a:t>
            </a:r>
            <a:r>
              <a:rPr lang="en-US" sz="1100" i="1" u="sng" dirty="0" smtClean="0">
                <a:solidFill>
                  <a:srgbClr val="000000"/>
                </a:solidFill>
              </a:rPr>
              <a:t>-like and </a:t>
            </a:r>
            <a:r>
              <a:rPr lang="en-US" sz="1100" i="1" u="sng" dirty="0" err="1" smtClean="0">
                <a:solidFill>
                  <a:srgbClr val="000000"/>
                </a:solidFill>
              </a:rPr>
              <a:t>Palmaz</a:t>
            </a:r>
            <a:r>
              <a:rPr lang="en-US" sz="1100" i="1" u="sng" dirty="0" smtClean="0">
                <a:solidFill>
                  <a:srgbClr val="000000"/>
                </a:solidFill>
              </a:rPr>
              <a:t>-like Stents</a:t>
            </a:r>
            <a:r>
              <a:rPr lang="en-US" sz="1100" dirty="0" smtClean="0">
                <a:solidFill>
                  <a:srgbClr val="000000"/>
                </a:solidFill>
              </a:rPr>
              <a:t>. Applied and Numerical </a:t>
            </a:r>
            <a:r>
              <a:rPr lang="en-US" sz="1100" dirty="0" err="1" smtClean="0">
                <a:solidFill>
                  <a:srgbClr val="000000"/>
                </a:solidFill>
              </a:rPr>
              <a:t>PDEs</a:t>
            </a:r>
            <a:r>
              <a:rPr lang="en-US" sz="1100" dirty="0" smtClean="0">
                <a:solidFill>
                  <a:srgbClr val="000000"/>
                </a:solidFill>
              </a:rPr>
              <a:t>, Springer pp. 41-58 (2010). </a:t>
            </a:r>
            <a:endParaRPr lang="en-US" sz="1100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ik-cak_3D_big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733801" y="1447800"/>
            <a:ext cx="5791200" cy="3352800"/>
          </a:xfrm>
          <a:prstGeom prst="rect">
            <a:avLst/>
          </a:prstGeom>
        </p:spPr>
      </p:pic>
      <p:pic>
        <p:nvPicPr>
          <p:cNvPr id="3" name="cik_cak_1D_r.gif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1752600"/>
            <a:ext cx="4909402" cy="2819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3163" y="312003"/>
            <a:ext cx="4784483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3D MODEL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9163" y="1154668"/>
            <a:ext cx="8210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3D simulation: </a:t>
            </a:r>
            <a:r>
              <a:rPr lang="en-US" sz="1800" dirty="0" err="1" smtClean="0">
                <a:solidFill>
                  <a:schemeClr val="tx1"/>
                </a:solidFill>
              </a:rPr>
              <a:t>freeFEM</a:t>
            </a:r>
            <a:r>
              <a:rPr lang="en-US" sz="1800" dirty="0" smtClean="0">
                <a:solidFill>
                  <a:schemeClr val="tx1"/>
                </a:solidFill>
              </a:rPr>
              <a:t>++, P2 elements, computational mesh (</a:t>
            </a:r>
            <a:r>
              <a:rPr lang="en-US" sz="1800" dirty="0" err="1" smtClean="0">
                <a:solidFill>
                  <a:schemeClr val="tx1"/>
                </a:solidFill>
              </a:rPr>
              <a:t>h</a:t>
            </a:r>
            <a:r>
              <a:rPr lang="en-US" sz="1800" dirty="0" smtClean="0">
                <a:solidFill>
                  <a:schemeClr val="tx1"/>
                </a:solidFill>
              </a:rPr>
              <a:t>=1/10,…,1/40)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0556" y="4038600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1D SIMULATION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55356" y="4038600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3D SIMULATION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4419600"/>
            <a:ext cx="3047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30x displacement magnification</a:t>
            </a:r>
            <a:endParaRPr lang="en-US" sz="1600" dirty="0">
              <a:solidFill>
                <a:srgbClr val="000000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5334000"/>
          <a:ext cx="6629399" cy="104793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101600" dir="2700000">
                    <a:srgbClr val="000000">
                      <a:alpha val="43000"/>
                    </a:srgbClr>
                  </a:outerShdw>
                </a:effectLst>
                <a:tableStyleId>{5C22544A-7EE6-4342-B048-85BDC9FD1C3A}</a:tableStyleId>
              </a:tblPr>
              <a:tblGrid>
                <a:gridCol w="947057"/>
                <a:gridCol w="947057"/>
                <a:gridCol w="947057"/>
                <a:gridCol w="947057"/>
                <a:gridCol w="947057"/>
                <a:gridCol w="947057"/>
                <a:gridCol w="947057"/>
              </a:tblGrid>
              <a:tr h="508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      mesh</a:t>
                      </a:r>
                    </a:p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diff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=1/10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=1/20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rial"/>
                          <a:cs typeface="Arial"/>
                        </a:rPr>
                        <a:t>h=1/30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=1/40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=1/50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=1/60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7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0.07563</a:t>
                      </a:r>
                      <a:endParaRPr lang="en-US" sz="1400" dirty="0" smtClean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0.046564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0.0381521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0.0314075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0.0277053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0.0258485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rcRect l="38012"/>
          <a:stretch>
            <a:fillRect/>
          </a:stretch>
        </p:blipFill>
        <p:spPr>
          <a:xfrm>
            <a:off x="1371600" y="5867400"/>
            <a:ext cx="808554" cy="4572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>
            <a:off x="1295400" y="5334000"/>
            <a:ext cx="990600" cy="533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11"/>
          <p:cNvGrpSpPr/>
          <p:nvPr/>
        </p:nvGrpSpPr>
        <p:grpSpPr>
          <a:xfrm>
            <a:off x="228600" y="5257800"/>
            <a:ext cx="8686800" cy="1295400"/>
            <a:chOff x="304800" y="4800600"/>
            <a:chExt cx="8686800" cy="1143000"/>
          </a:xfrm>
        </p:grpSpPr>
        <p:sp>
          <p:nvSpPr>
            <p:cNvPr id="13" name="Rectangle 12"/>
            <p:cNvSpPr/>
            <p:nvPr/>
          </p:nvSpPr>
          <p:spPr bwMode="auto">
            <a:xfrm>
              <a:off x="304800" y="4800600"/>
              <a:ext cx="8534400" cy="1143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127000" dir="2700000">
                <a:srgbClr val="000000">
                  <a:alpha val="43000"/>
                </a:srgbClr>
              </a:out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 smtClean="0"/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601" y="4867835"/>
              <a:ext cx="8381999" cy="733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3D simulations converge to 1D solution for </a:t>
              </a:r>
              <a:r>
                <a:rPr lang="en-US" dirty="0" err="1" smtClean="0"/>
                <a:t>h</a:t>
              </a:r>
              <a:r>
                <a:rPr lang="en-US" dirty="0" smtClean="0"/>
                <a:t>=1/10,…,1/60</a:t>
              </a:r>
            </a:p>
            <a:p>
              <a:r>
                <a:rPr lang="en-US" dirty="0" smtClean="0"/>
                <a:t>#3D nodes: TODO                #1D nodes: 474</a:t>
              </a:r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302589" y="4953000"/>
            <a:ext cx="67746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QUANTITATIVE DIFFERENCE BETWEEN 1D and 3D DISPLACEMENT</a:t>
            </a:r>
            <a:endParaRPr lang="en-US" sz="1600" dirty="0">
              <a:solidFill>
                <a:srgbClr val="0000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4876800"/>
            <a:ext cx="8915400" cy="1676400"/>
            <a:chOff x="1238250" y="2781300"/>
            <a:chExt cx="6667500" cy="129540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8250" y="2781300"/>
              <a:ext cx="6667500" cy="12954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057400" y="2819400"/>
              <a:ext cx="3713063" cy="237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000090"/>
                  </a:solidFill>
                </a:rPr>
                <a:t>OVERALL DISPLACEMENT COMPARSION</a:t>
              </a:r>
              <a:endParaRPr lang="en-US" sz="1400" dirty="0">
                <a:solidFill>
                  <a:srgbClr val="00009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ik-cak_3D_big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733801" y="1447800"/>
            <a:ext cx="5791200" cy="3352800"/>
          </a:xfrm>
          <a:prstGeom prst="rect">
            <a:avLst/>
          </a:prstGeom>
        </p:spPr>
      </p:pic>
      <p:pic>
        <p:nvPicPr>
          <p:cNvPr id="3" name="cik_cak_1D_r.gif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1752600"/>
            <a:ext cx="4909402" cy="2819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3163" y="312003"/>
            <a:ext cx="4784483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COMPARISON WITH 3D MODEL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9163" y="1154668"/>
            <a:ext cx="8210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3D simulation: </a:t>
            </a:r>
            <a:r>
              <a:rPr lang="en-US" sz="1800" dirty="0" err="1" smtClean="0">
                <a:solidFill>
                  <a:schemeClr val="tx1"/>
                </a:solidFill>
              </a:rPr>
              <a:t>freeFEM</a:t>
            </a:r>
            <a:r>
              <a:rPr lang="en-US" sz="1800" dirty="0" smtClean="0">
                <a:solidFill>
                  <a:schemeClr val="tx1"/>
                </a:solidFill>
              </a:rPr>
              <a:t>++, P2 elements, computational mesh (</a:t>
            </a:r>
            <a:r>
              <a:rPr lang="en-US" sz="1800" dirty="0" err="1" smtClean="0">
                <a:solidFill>
                  <a:schemeClr val="tx1"/>
                </a:solidFill>
              </a:rPr>
              <a:t>h</a:t>
            </a:r>
            <a:r>
              <a:rPr lang="en-US" sz="1800" dirty="0" smtClean="0">
                <a:solidFill>
                  <a:schemeClr val="tx1"/>
                </a:solidFill>
              </a:rPr>
              <a:t>=1/10,…,1/40)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0556" y="4038600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1D SIMULATION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55356" y="4038600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3D SIMULATION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4419600"/>
            <a:ext cx="3047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30x displacement magnification</a:t>
            </a:r>
            <a:endParaRPr lang="en-US" sz="1600" dirty="0">
              <a:solidFill>
                <a:srgbClr val="000000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95400" y="5334000"/>
          <a:ext cx="6629399" cy="104793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101600" dir="2700000">
                    <a:srgbClr val="000000">
                      <a:alpha val="43000"/>
                    </a:srgbClr>
                  </a:outerShdw>
                </a:effectLst>
                <a:tableStyleId>{5C22544A-7EE6-4342-B048-85BDC9FD1C3A}</a:tableStyleId>
              </a:tblPr>
              <a:tblGrid>
                <a:gridCol w="947057"/>
                <a:gridCol w="947057"/>
                <a:gridCol w="947057"/>
                <a:gridCol w="947057"/>
                <a:gridCol w="947057"/>
                <a:gridCol w="947057"/>
                <a:gridCol w="947057"/>
              </a:tblGrid>
              <a:tr h="508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      mesh</a:t>
                      </a:r>
                    </a:p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diff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=1/10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=1/20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rial"/>
                          <a:cs typeface="Arial"/>
                        </a:rPr>
                        <a:t>h=1/30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=1/40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=1/50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=1/60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77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0.07563</a:t>
                      </a:r>
                      <a:endParaRPr lang="en-US" sz="1400" dirty="0" smtClean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0.046564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0.0381521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0.0314075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0.0277053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0.0258485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rcRect l="38012"/>
          <a:stretch>
            <a:fillRect/>
          </a:stretch>
        </p:blipFill>
        <p:spPr>
          <a:xfrm>
            <a:off x="1371600" y="5867400"/>
            <a:ext cx="808554" cy="4572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>
            <a:off x="1295400" y="5334000"/>
            <a:ext cx="990600" cy="533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11"/>
          <p:cNvGrpSpPr/>
          <p:nvPr/>
        </p:nvGrpSpPr>
        <p:grpSpPr>
          <a:xfrm>
            <a:off x="228600" y="5257800"/>
            <a:ext cx="8686800" cy="1295400"/>
            <a:chOff x="304800" y="4800600"/>
            <a:chExt cx="8686800" cy="1143000"/>
          </a:xfrm>
        </p:grpSpPr>
        <p:sp>
          <p:nvSpPr>
            <p:cNvPr id="13" name="Rectangle 12"/>
            <p:cNvSpPr/>
            <p:nvPr/>
          </p:nvSpPr>
          <p:spPr bwMode="auto">
            <a:xfrm>
              <a:off x="304800" y="4800600"/>
              <a:ext cx="8534400" cy="1143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127000" dir="2700000">
                <a:srgbClr val="000000">
                  <a:alpha val="43000"/>
                </a:srgbClr>
              </a:out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 smtClean="0"/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601" y="4867835"/>
              <a:ext cx="8381999" cy="733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3D simulations converge to 1D solution for </a:t>
              </a:r>
              <a:r>
                <a:rPr lang="en-US" dirty="0" err="1" smtClean="0"/>
                <a:t>h</a:t>
              </a:r>
              <a:r>
                <a:rPr lang="en-US" dirty="0" smtClean="0"/>
                <a:t>=1/10,…,1/60</a:t>
              </a:r>
            </a:p>
            <a:p>
              <a:r>
                <a:rPr lang="en-US" dirty="0" smtClean="0"/>
                <a:t>#3D nodes: 211337               #1D nodes: 474</a:t>
              </a:r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302589" y="4953000"/>
            <a:ext cx="67746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QUANTITATIVE DIFFERENCE BETWEEN 1D and 3D DISPLACEMENT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2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026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152400" y="-95250"/>
            <a:ext cx="9296400" cy="69723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7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981200"/>
            <a:ext cx="7968848" cy="397031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 WHICH STENT IS APPROPRIATE FOR A GIVEN LESION?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 WHICH STENTS ARE APPROPRIATE FOR TORTUOUS GEOMETRIES?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 WHAT IS THE OPTIMAL STENT DESIGN FOR THE AORTIC VALVE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   STENT PLACEMENT?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WHAT IS THE STENT’S LONGITUDINAL STRAIGHTENING (BENDING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   RIGIDITY) AND HOW DOES IT DEPEND ON ITS GEOMETRY?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LONGITUDINAL EXTENSION/SHORTENING DURING PULSATION?</a:t>
            </a:r>
          </a:p>
          <a:p>
            <a:pPr>
              <a:buFont typeface="Arial"/>
              <a:buChar char="•"/>
            </a:pPr>
            <a:endParaRPr lang="en-US" sz="18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dirty="0" smtClean="0"/>
              <a:t>BIOCOMPATIBILITY and RESTENOSIS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1219200"/>
            <a:ext cx="3924271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MANY OPEN QUESTIONS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-76200" y="1447800"/>
            <a:ext cx="609600" cy="4876800"/>
            <a:chOff x="-76200" y="1447800"/>
            <a:chExt cx="609600" cy="4876800"/>
          </a:xfrm>
        </p:grpSpPr>
        <p:sp>
          <p:nvSpPr>
            <p:cNvPr id="7" name="Rectangle 6"/>
            <p:cNvSpPr/>
            <p:nvPr/>
          </p:nvSpPr>
          <p:spPr bwMode="auto">
            <a:xfrm>
              <a:off x="-76200" y="1524000"/>
              <a:ext cx="457200" cy="48006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sp>
          <p:nvSpPr>
            <p:cNvPr id="5" name="Left Brace 4"/>
            <p:cNvSpPr/>
            <p:nvPr/>
          </p:nvSpPr>
          <p:spPr bwMode="auto">
            <a:xfrm>
              <a:off x="381000" y="2057400"/>
              <a:ext cx="152400" cy="3048000"/>
            </a:xfrm>
            <a:prstGeom prst="lef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-2258381" y="3706181"/>
              <a:ext cx="48553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STUDY MECHANICAL PROPERTIES OF STENTS</a:t>
              </a:r>
              <a:endParaRPr lang="en-US" sz="1600" dirty="0"/>
            </a:p>
          </p:txBody>
        </p:sp>
      </p:grpSp>
      <p:sp>
        <p:nvSpPr>
          <p:cNvPr id="9" name="Rectangle 8"/>
          <p:cNvSpPr/>
          <p:nvPr/>
        </p:nvSpPr>
        <p:spPr bwMode="auto">
          <a:xfrm>
            <a:off x="762000" y="5257800"/>
            <a:ext cx="4114800" cy="457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BIOCOMPATIBILITY and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 RESTENOSIS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457200" y="1371600"/>
            <a:ext cx="8458200" cy="54864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38200" y="3980021"/>
            <a:ext cx="7848600" cy="515779"/>
          </a:xfrm>
          <a:prstGeom prst="rect">
            <a:avLst/>
          </a:prstGeom>
          <a:solidFill>
            <a:srgbClr val="DCDCDC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38200" y="2133600"/>
            <a:ext cx="7620000" cy="762000"/>
          </a:xfrm>
          <a:prstGeom prst="rect">
            <a:avLst/>
          </a:prstGeom>
          <a:solidFill>
            <a:srgbClr val="DCDCDC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1369874"/>
            <a:ext cx="7827784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LARGE CARDIOVASCULAR LITERATURE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CASE REPORTS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 </a:t>
            </a:r>
            <a:r>
              <a:rPr lang="en-US" sz="1400" dirty="0" err="1" smtClean="0">
                <a:solidFill>
                  <a:schemeClr val="tx1"/>
                </a:solidFill>
              </a:rPr>
              <a:t>Zarins</a:t>
            </a:r>
            <a:r>
              <a:rPr lang="en-US" sz="1400" dirty="0" smtClean="0">
                <a:solidFill>
                  <a:schemeClr val="tx1"/>
                </a:solidFill>
              </a:rPr>
              <a:t>, Mehta, </a:t>
            </a:r>
            <a:r>
              <a:rPr lang="en-US" sz="1400" dirty="0" err="1" smtClean="0">
                <a:solidFill>
                  <a:schemeClr val="tx1"/>
                </a:solidFill>
              </a:rPr>
              <a:t>Gyongyosi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Rieu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Sainsous,Ormiston</a:t>
            </a:r>
            <a:r>
              <a:rPr lang="en-US" sz="1400" dirty="0" smtClean="0">
                <a:solidFill>
                  <a:schemeClr val="tx1"/>
                </a:solidFill>
              </a:rPr>
              <a:t>, Webster, Dixon, Post, Kuntz, </a:t>
            </a:r>
            <a:r>
              <a:rPr lang="en-US" sz="1400" dirty="0" err="1" smtClean="0">
                <a:solidFill>
                  <a:schemeClr val="tx1"/>
                </a:solidFill>
              </a:rPr>
              <a:t>Mirkovitch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     </a:t>
            </a:r>
            <a:r>
              <a:rPr lang="en-US" sz="1400" dirty="0" err="1" smtClean="0">
                <a:solidFill>
                  <a:schemeClr val="tx1"/>
                </a:solidFill>
              </a:rPr>
              <a:t>Sigwart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Garasic</a:t>
            </a:r>
            <a:r>
              <a:rPr lang="en-US" sz="1400" dirty="0" smtClean="0">
                <a:solidFill>
                  <a:schemeClr val="tx1"/>
                </a:solidFill>
              </a:rPr>
              <a:t>, Edelman,  Rogers, </a:t>
            </a:r>
            <a:r>
              <a:rPr lang="en-US" sz="1400" dirty="0" err="1" smtClean="0">
                <a:solidFill>
                  <a:schemeClr val="tx1"/>
                </a:solidFill>
              </a:rPr>
              <a:t>Kastrati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Sigwart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Dyet</a:t>
            </a:r>
            <a:r>
              <a:rPr lang="en-US" sz="1400" dirty="0" smtClean="0">
                <a:solidFill>
                  <a:schemeClr val="tx1"/>
                </a:solidFill>
              </a:rPr>
              <a:t>, Watts, </a:t>
            </a:r>
            <a:r>
              <a:rPr lang="en-US" sz="1400" dirty="0" err="1" smtClean="0">
                <a:solidFill>
                  <a:schemeClr val="tx1"/>
                </a:solidFill>
              </a:rPr>
              <a:t>Ettles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Schomig</a:t>
            </a:r>
            <a:r>
              <a:rPr lang="en-US" sz="1400" dirty="0" smtClean="0">
                <a:solidFill>
                  <a:schemeClr val="tx1"/>
                </a:solidFill>
              </a:rPr>
              <a:t>, Rogers,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     Tseng, Edelman, Squire, </a:t>
            </a:r>
            <a:r>
              <a:rPr lang="en-US" sz="1400" dirty="0" err="1" smtClean="0">
                <a:solidFill>
                  <a:schemeClr val="tx1"/>
                </a:solidFill>
              </a:rPr>
              <a:t>Gruntzig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Mayler</a:t>
            </a:r>
            <a:r>
              <a:rPr lang="en-US" sz="1400" dirty="0" smtClean="0">
                <a:solidFill>
                  <a:schemeClr val="tx1"/>
                </a:solidFill>
              </a:rPr>
              <a:t>, Hanna,…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848451"/>
            <a:ext cx="8135560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</a:p>
          <a:p>
            <a:r>
              <a:rPr lang="en-US" dirty="0" smtClean="0"/>
              <a:t>MODERATLY LARGE ENGINEERING LITERATURE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SIMULATIONS USE 3D COMMERCIAL SOFTWARE</a:t>
            </a: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1400" dirty="0" smtClean="0">
                <a:solidFill>
                  <a:schemeClr val="tx1"/>
                </a:solidFill>
              </a:rPr>
              <a:t>Moore, Timmins, Berry, </a:t>
            </a:r>
            <a:r>
              <a:rPr lang="en-US" sz="1400" dirty="0" err="1" smtClean="0">
                <a:solidFill>
                  <a:schemeClr val="tx1"/>
                </a:solidFill>
              </a:rPr>
              <a:t>Dumoulin</a:t>
            </a:r>
            <a:r>
              <a:rPr lang="en-US" sz="1400" dirty="0" smtClean="0">
                <a:solidFill>
                  <a:schemeClr val="tx1"/>
                </a:solidFill>
              </a:rPr>
              <a:t>, Taylor, </a:t>
            </a:r>
            <a:r>
              <a:rPr lang="en-US" sz="1400" dirty="0" err="1" smtClean="0">
                <a:solidFill>
                  <a:schemeClr val="tx1"/>
                </a:solidFill>
              </a:rPr>
              <a:t>Bedoya</a:t>
            </a:r>
            <a:r>
              <a:rPr lang="en-US" sz="1400" dirty="0" smtClean="0">
                <a:solidFill>
                  <a:schemeClr val="tx1"/>
                </a:solidFill>
              </a:rPr>
              <a:t>, Schmidt, Behrens, </a:t>
            </a:r>
            <a:r>
              <a:rPr lang="en-US" sz="1400" dirty="0" err="1" smtClean="0">
                <a:solidFill>
                  <a:schemeClr val="tx1"/>
                </a:solidFill>
              </a:rPr>
              <a:t>Cochelin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Holzapfel</a:t>
            </a:r>
            <a:r>
              <a:rPr lang="en-US" sz="1400" dirty="0" smtClean="0">
                <a:solidFill>
                  <a:schemeClr val="tx1"/>
                </a:solidFill>
              </a:rPr>
              <a:t>, Gasser, </a:t>
            </a:r>
          </a:p>
          <a:p>
            <a:r>
              <a:rPr lang="en-US" sz="1400" dirty="0" smtClean="0">
                <a:solidFill>
                  <a:schemeClr val="tx1"/>
                </a:solidFill>
              </a:rPr>
              <a:t>   </a:t>
            </a:r>
            <a:r>
              <a:rPr lang="en-US" sz="1400" dirty="0" err="1" smtClean="0">
                <a:solidFill>
                  <a:schemeClr val="tx1"/>
                </a:solidFill>
              </a:rPr>
              <a:t>Stadler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Magliavacca</a:t>
            </a:r>
            <a:r>
              <a:rPr lang="en-US" sz="1400" dirty="0" smtClean="0">
                <a:solidFill>
                  <a:schemeClr val="tx1"/>
                </a:solidFill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</a:rPr>
              <a:t>Petrini</a:t>
            </a:r>
            <a:r>
              <a:rPr lang="en-US" sz="1400" dirty="0" smtClean="0">
                <a:solidFill>
                  <a:schemeClr val="tx1"/>
                </a:solidFill>
              </a:rPr>
              <a:t>, Colombo, </a:t>
            </a:r>
            <a:r>
              <a:rPr lang="en-US" sz="1400" dirty="0" err="1" smtClean="0">
                <a:solidFill>
                  <a:schemeClr val="tx1"/>
                </a:solidFill>
              </a:rPr>
              <a:t>Auricchio</a:t>
            </a:r>
            <a:r>
              <a:rPr lang="en-US" sz="1400" dirty="0" smtClean="0">
                <a:solidFill>
                  <a:schemeClr val="tx1"/>
                </a:solidFill>
              </a:rPr>
              <a:t>, Hoang, …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  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4919008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DRAWBACKS: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3D simulation of each </a:t>
            </a:r>
            <a:r>
              <a:rPr lang="en-US" sz="1600" dirty="0" err="1" smtClean="0">
                <a:solidFill>
                  <a:schemeClr val="tx1"/>
                </a:solidFill>
              </a:rPr>
              <a:t>stent</a:t>
            </a:r>
            <a:r>
              <a:rPr lang="en-US" sz="1600" dirty="0" smtClean="0">
                <a:solidFill>
                  <a:schemeClr val="tx1"/>
                </a:solidFill>
              </a:rPr>
              <a:t> strut is computationally very expensive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thin and long structure: need extremely fine mesh to achieve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 reasonable accuracy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 commercial software uses “black box” approach: do not know which models are used</a:t>
            </a:r>
          </a:p>
          <a:p>
            <a:pPr>
              <a:buFont typeface="Arial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computationally prohibitive to include dynamic 3D stent modeling in a fluid-structure        interaction solver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609600"/>
            <a:ext cx="6067587" cy="461665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  <a:effectLst>
            <a:outerShdw blurRad="50800" dist="1270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MECHANICAL PROPERTIES OF STENTS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6400" y="4569023"/>
            <a:ext cx="59272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HELPED UNDERSTAND MANY STENT PERFORMANCE FEATURES!!! </a:t>
            </a:r>
            <a:endParaRPr lang="en-US" sz="1400" dirty="0"/>
          </a:p>
        </p:txBody>
      </p:sp>
      <p:pic>
        <p:nvPicPr>
          <p:cNvPr id="11" name="Picture 10" descr="stent3Dpoints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rcRect l="23324" t="25556" r="33328" b="28889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rcRect l="23324" t="25556" r="33328" b="28889"/>
              <a:stretch>
                <a:fillRect/>
              </a:stretch>
            </p:blipFill>
          </mc:Fallback>
        </mc:AlternateContent>
        <p:spPr>
          <a:xfrm>
            <a:off x="6934200" y="4876800"/>
            <a:ext cx="17526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152400" y="1295400"/>
            <a:ext cx="8839200" cy="51816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90600" y="228600"/>
            <a:ext cx="6477000" cy="838200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pic>
        <p:nvPicPr>
          <p:cNvPr id="11" name="Picture 3" descr="stenvesse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5029200"/>
            <a:ext cx="4876800" cy="2971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6200" y="228600"/>
            <a:ext cx="9276899" cy="655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          OUR APPROACH: DIMENSION REDUCTION</a:t>
            </a:r>
          </a:p>
          <a:p>
            <a:r>
              <a:rPr lang="en-US" dirty="0" smtClean="0"/>
              <a:t>                    AND MULTI-SCALE MODELING</a:t>
            </a:r>
          </a:p>
          <a:p>
            <a:endParaRPr lang="en-US" dirty="0" smtClean="0"/>
          </a:p>
          <a:p>
            <a:pPr>
              <a:buFont typeface="Arial"/>
              <a:buChar char="•"/>
            </a:pPr>
            <a:r>
              <a:rPr lang="en-US" sz="2000" dirty="0" smtClean="0"/>
              <a:t> STENT STRUTS </a:t>
            </a:r>
            <a:r>
              <a:rPr lang="en-US" sz="2000" dirty="0" smtClean="0">
                <a:solidFill>
                  <a:schemeClr val="tx1"/>
                </a:solidFill>
              </a:rPr>
              <a:t>    MATHEMATICAL THEORY OF </a:t>
            </a:r>
            <a:r>
              <a:rPr lang="en-US" sz="2000" dirty="0" smtClean="0">
                <a:hlinkClick r:id="rId3" action="ppaction://hlinkpres?slideindex=1&amp;slidetitle="/>
              </a:rPr>
              <a:t>1D CURVED RODS*</a:t>
            </a:r>
            <a:endParaRPr lang="en-US" sz="2000" dirty="0" smtClean="0"/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/>
              <a:t>STENT</a:t>
            </a:r>
            <a:r>
              <a:rPr lang="en-US" sz="2000" dirty="0" smtClean="0">
                <a:solidFill>
                  <a:schemeClr val="tx1"/>
                </a:solidFill>
              </a:rPr>
              <a:t>   </a:t>
            </a:r>
            <a:r>
              <a:rPr lang="en-US" sz="2000" dirty="0" smtClean="0"/>
              <a:t>  </a:t>
            </a:r>
            <a:r>
              <a:rPr lang="en-US" sz="2000" dirty="0" smtClean="0">
                <a:hlinkClick r:id="rId4" action="ppaction://hlinkpres?slideindex=1&amp;slidetitle="/>
              </a:rPr>
              <a:t>3D MESH OF 1D CURVED RODS </a:t>
            </a:r>
            <a:r>
              <a:rPr lang="en-US" sz="2000" dirty="0" smtClean="0">
                <a:solidFill>
                  <a:schemeClr val="tx1"/>
                </a:solidFill>
              </a:rPr>
              <a:t>SATISFYING CERTAIN 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                    </a:t>
            </a:r>
            <a:r>
              <a:rPr lang="en-US" sz="2000" dirty="0" smtClean="0"/>
              <a:t>GEOMETRIC</a:t>
            </a:r>
            <a:r>
              <a:rPr lang="en-US" sz="2000" dirty="0" smtClean="0">
                <a:solidFill>
                  <a:schemeClr val="tx1"/>
                </a:solidFill>
              </a:rPr>
              <a:t> AND </a:t>
            </a:r>
            <a:r>
              <a:rPr lang="en-US" sz="2000" dirty="0" smtClean="0"/>
              <a:t>CONTACT CONDITIONS</a:t>
            </a:r>
            <a:r>
              <a:rPr lang="en-US" sz="2000" dirty="0" smtClean="0">
                <a:solidFill>
                  <a:schemeClr val="tx1"/>
                </a:solidFill>
              </a:rPr>
              <a:t> AT VERTICES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/>
              <a:t>SPEEDS UP </a:t>
            </a:r>
            <a:r>
              <a:rPr lang="en-US" sz="2000" dirty="0" smtClean="0">
                <a:solidFill>
                  <a:schemeClr val="tx1"/>
                </a:solidFill>
              </a:rPr>
              <a:t>CALCULATION BY SEVERAL ORDERS OF MAGNITUDE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  STENT DESIGN </a:t>
            </a:r>
            <a:r>
              <a:rPr lang="en-US" sz="2000" dirty="0" smtClean="0"/>
              <a:t>OPTIMIZATION </a:t>
            </a:r>
            <a:r>
              <a:rPr lang="en-US" sz="2000" dirty="0" smtClean="0">
                <a:solidFill>
                  <a:schemeClr val="tx1"/>
                </a:solidFill>
              </a:rPr>
              <a:t>AND </a:t>
            </a:r>
            <a:r>
              <a:rPr lang="en-US" sz="2000" dirty="0" smtClean="0"/>
              <a:t>COUPLING WITH FLUID 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/>
              <a:t>EFFECTIVE PRESSURE-DISPLACEMENT </a:t>
            </a:r>
            <a:r>
              <a:rPr lang="en-US" sz="2000" dirty="0" smtClean="0">
                <a:solidFill>
                  <a:schemeClr val="tx1"/>
                </a:solidFill>
              </a:rPr>
              <a:t>RELATIONSHIP FROM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  LEADING-ORDER</a:t>
            </a:r>
            <a:r>
              <a:rPr lang="en-US" sz="2000" dirty="0" smtClean="0"/>
              <a:t> ENERGY FORMULATION </a:t>
            </a:r>
            <a:endParaRPr lang="en-US" sz="2000" b="1" i="1" dirty="0" smtClean="0"/>
          </a:p>
          <a:p>
            <a:r>
              <a:rPr lang="en-US" sz="2000" dirty="0" smtClean="0"/>
              <a:t>                </a:t>
            </a:r>
            <a:endParaRPr lang="en-US" sz="1400" dirty="0" smtClean="0">
              <a:solidFill>
                <a:srgbClr val="000090"/>
              </a:solidFill>
            </a:endParaRP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srgbClr val="000090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CAN BE USED IN </a:t>
            </a:r>
            <a:r>
              <a:rPr lang="en-US" sz="2000" dirty="0" smtClean="0"/>
              <a:t>NUMERICAL FLUID-STRUCTURE</a:t>
            </a:r>
            <a:r>
              <a:rPr lang="en-US" sz="2000" dirty="0" smtClean="0">
                <a:solidFill>
                  <a:schemeClr val="tx1"/>
                </a:solidFill>
              </a:rPr>
              <a:t> INTERACT. STUDIES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tent_photo2-1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rcRect t="38889" b="1555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rcRect t="38889" b="15556"/>
              <a:stretch>
                <a:fillRect/>
              </a:stretch>
            </p:blipFill>
          </mc:Fallback>
        </mc:AlternateContent>
        <p:spPr>
          <a:xfrm>
            <a:off x="2895600" y="2590800"/>
            <a:ext cx="2819400" cy="1143000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 bwMode="auto">
          <a:xfrm>
            <a:off x="2286000" y="1524000"/>
            <a:ext cx="2286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1219200" y="2133600"/>
            <a:ext cx="2286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Oval 17"/>
          <p:cNvSpPr/>
          <p:nvPr/>
        </p:nvSpPr>
        <p:spPr bwMode="auto">
          <a:xfrm>
            <a:off x="24785362" y="14297785"/>
            <a:ext cx="230918" cy="15394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10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24937762" y="14450185"/>
            <a:ext cx="230918" cy="15394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10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5090162" y="14602585"/>
            <a:ext cx="230918" cy="153946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itchFamily="-11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ent_3D_new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38201" y="1600200"/>
            <a:ext cx="8305799" cy="5943599"/>
          </a:xfrm>
          <a:prstGeom prst="rect">
            <a:avLst/>
          </a:prstGeom>
        </p:spPr>
      </p:pic>
      <p:pic>
        <p:nvPicPr>
          <p:cNvPr id="2" name="stent_1D_r_new.mov">
            <a:hlinkClick r:id="" action="ppaction://media"/>
          </p:cNvPr>
          <p:cNvPicPr/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1981200"/>
            <a:ext cx="9144000" cy="129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457200"/>
            <a:ext cx="5036298" cy="46166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101600" dir="2700000">
              <a:srgbClr val="000000">
                <a:alpha val="43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 smtClean="0"/>
              <a:t>COMPARISON WITH 3D MODEL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9163" y="1154668"/>
            <a:ext cx="8210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</a:rPr>
              <a:t>3D simulation: </a:t>
            </a:r>
            <a:r>
              <a:rPr lang="en-US" sz="1800" dirty="0" err="1" smtClean="0">
                <a:solidFill>
                  <a:schemeClr val="tx1"/>
                </a:solidFill>
              </a:rPr>
              <a:t>freeFEM</a:t>
            </a:r>
            <a:r>
              <a:rPr lang="en-US" sz="1800" dirty="0" smtClean="0">
                <a:solidFill>
                  <a:schemeClr val="tx1"/>
                </a:solidFill>
              </a:rPr>
              <a:t>++, P2 elements, computational mesh (</a:t>
            </a:r>
            <a:r>
              <a:rPr lang="en-US" sz="1800" dirty="0" err="1" smtClean="0">
                <a:solidFill>
                  <a:schemeClr val="tx1"/>
                </a:solidFill>
              </a:rPr>
              <a:t>h</a:t>
            </a:r>
            <a:r>
              <a:rPr lang="en-US" sz="1800" dirty="0" smtClean="0">
                <a:solidFill>
                  <a:schemeClr val="tx1"/>
                </a:solidFill>
              </a:rPr>
              <a:t>=1/10,…,1/40)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3352800"/>
            <a:ext cx="3047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30x displacement magnification</a:t>
            </a:r>
            <a:endParaRPr lang="en-US" sz="1600" dirty="0">
              <a:solidFill>
                <a:srgbClr val="000000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57199" y="5514819"/>
          <a:ext cx="8305801" cy="103838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101600" dir="2700000">
                    <a:srgbClr val="000000">
                      <a:alpha val="43000"/>
                    </a:srgbClr>
                  </a:outerShdw>
                </a:effectLst>
                <a:tableStyleId>{5C22544A-7EE6-4342-B048-85BDC9FD1C3A}</a:tableStyleId>
              </a:tblPr>
              <a:tblGrid>
                <a:gridCol w="1186543"/>
                <a:gridCol w="1186543"/>
                <a:gridCol w="1186543"/>
                <a:gridCol w="1186543"/>
                <a:gridCol w="1186543"/>
                <a:gridCol w="1186543"/>
                <a:gridCol w="1186543"/>
              </a:tblGrid>
              <a:tr h="4724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      mesh</a:t>
                      </a:r>
                    </a:p>
                    <a:p>
                      <a:r>
                        <a:rPr lang="en-US" sz="1400" dirty="0" smtClean="0">
                          <a:latin typeface="Arial"/>
                          <a:cs typeface="Arial"/>
                        </a:rPr>
                        <a:t>diff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=1/10</a:t>
                      </a:r>
                    </a:p>
                    <a:p>
                      <a:r>
                        <a:rPr lang="en-US" sz="1200" dirty="0" smtClean="0">
                          <a:latin typeface="Arial"/>
                          <a:cs typeface="Arial"/>
                        </a:rPr>
                        <a:t>19705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nodes</a:t>
                      </a:r>
                      <a:endParaRPr lang="en-US" sz="1200" dirty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=1/20</a:t>
                      </a:r>
                      <a:endParaRPr lang="en-US" sz="1200" dirty="0" smtClean="0">
                        <a:latin typeface="Arial"/>
                        <a:cs typeface="Arial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24868</a:t>
                      </a:r>
                      <a:r>
                        <a:rPr lang="en-US" sz="1200" baseline="0" dirty="0" smtClean="0">
                          <a:latin typeface="Arial"/>
                          <a:cs typeface="Arial"/>
                        </a:rPr>
                        <a:t> nodes</a:t>
                      </a:r>
                      <a:endParaRPr lang="en-US" dirty="0" smtClean="0">
                        <a:latin typeface="Arial"/>
                        <a:cs typeface="Arial"/>
                      </a:endParaRP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Arial"/>
                          <a:cs typeface="Arial"/>
                        </a:rPr>
                        <a:t>h=1/30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51549 nodes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=1/40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64826 nodes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=1/50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123921 nodes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Arial"/>
                          <a:cs typeface="Arial"/>
                        </a:rPr>
                        <a:t>h</a:t>
                      </a:r>
                      <a:r>
                        <a:rPr lang="en-US" dirty="0" smtClean="0">
                          <a:latin typeface="Arial"/>
                          <a:cs typeface="Arial"/>
                        </a:rPr>
                        <a:t>=1/60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/>
                          <a:cs typeface="Arial"/>
                        </a:rPr>
                        <a:t>211337 nodes</a:t>
                      </a:r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74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0.07563</a:t>
                      </a:r>
                      <a:endParaRPr lang="en-US" sz="1400" dirty="0" smtClean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0.046564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0.0381521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0.0314075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0.0277053</a:t>
                      </a:r>
                      <a:endParaRPr lang="en-US" sz="16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0.0258485</a:t>
                      </a:r>
                      <a:endParaRPr lang="en-US" sz="1400" dirty="0"/>
                    </a:p>
                  </a:txBody>
                  <a:tcPr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rcRect l="38012"/>
          <a:stretch>
            <a:fillRect/>
          </a:stretch>
        </p:blipFill>
        <p:spPr>
          <a:xfrm>
            <a:off x="609600" y="6096000"/>
            <a:ext cx="808554" cy="45720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auto">
          <a:xfrm>
            <a:off x="457200" y="5562600"/>
            <a:ext cx="1066800" cy="4572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2" name="Group 11"/>
          <p:cNvGrpSpPr/>
          <p:nvPr/>
        </p:nvGrpSpPr>
        <p:grpSpPr>
          <a:xfrm>
            <a:off x="76200" y="5410200"/>
            <a:ext cx="9144000" cy="1371600"/>
            <a:chOff x="304800" y="4800600"/>
            <a:chExt cx="8686800" cy="1143000"/>
          </a:xfrm>
        </p:grpSpPr>
        <p:sp>
          <p:nvSpPr>
            <p:cNvPr id="13" name="Rectangle 12"/>
            <p:cNvSpPr/>
            <p:nvPr/>
          </p:nvSpPr>
          <p:spPr bwMode="auto">
            <a:xfrm>
              <a:off x="304800" y="4800600"/>
              <a:ext cx="8534400" cy="1143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127000" dir="2700000">
                <a:srgbClr val="000000">
                  <a:alpha val="43000"/>
                </a:srgbClr>
              </a:outerShdw>
            </a:effec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 smtClean="0"/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09601" y="4867835"/>
              <a:ext cx="8381999" cy="692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3D simulations converge with mesh refinement to 1D solution with  #3D nodes: 211337  </a:t>
              </a:r>
              <a:r>
                <a:rPr lang="en-US" dirty="0" err="1" smtClean="0"/>
                <a:t>v.s</a:t>
              </a:r>
              <a:r>
                <a:rPr lang="en-US" dirty="0" smtClean="0"/>
                <a:t>.   #1D nodes: 474 for 2.7% diff.</a:t>
              </a:r>
              <a:endParaRPr lang="en-US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53629" y="5105400"/>
            <a:ext cx="8461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rgbClr val="000000"/>
                </a:solidFill>
              </a:rPr>
              <a:t>QUANTITATIVE DIFFERENCE BETWEEN 1D and 3D DISPLACEMENT FOR 2 ZIG-ZAGS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0400" y="1524000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1D SIMULATION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276600" y="3657600"/>
            <a:ext cx="2521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3D SIMULATION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2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02547" y="4419600"/>
            <a:ext cx="7772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2400" dirty="0">
                <a:effectLst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</a:rPr>
              <a:t>NON-UNIFORM GEOMETRY INFLUENCES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STENTS’</a:t>
            </a: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MECHANICAL    RESPONSE</a:t>
            </a:r>
            <a:r>
              <a:rPr lang="en-US" sz="1800" dirty="0">
                <a:solidFill>
                  <a:srgbClr val="000000"/>
                </a:solidFill>
                <a:effectLst/>
              </a:rPr>
              <a:t>: SMALLER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DIAMONDS</a:t>
            </a:r>
            <a:r>
              <a:rPr lang="en-US" sz="1800" dirty="0" smtClean="0">
                <a:solidFill>
                  <a:srgbClr val="000000"/>
                </a:solidFill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 </a:t>
            </a:r>
            <a:r>
              <a:rPr lang="en-US" sz="1800" dirty="0">
                <a:solidFill>
                  <a:srgbClr val="000000"/>
                </a:solidFill>
                <a:effectLst/>
              </a:rPr>
              <a:t>IMPLY HIGHER STIFFNESS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6947" y="1524000"/>
            <a:ext cx="2057400" cy="1866900"/>
          </a:xfrm>
          <a:prstGeom prst="rect">
            <a:avLst/>
          </a:prstGeom>
        </p:spPr>
      </p:pic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78747" y="1066800"/>
            <a:ext cx="777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Tx/>
              <a:buChar char="•"/>
            </a:pPr>
            <a:r>
              <a:rPr lang="en-US" sz="2400" dirty="0" smtClean="0">
                <a:effectLst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effectLst/>
              </a:rPr>
              <a:t>MAXIMALLY EXPANDED STENTS ARE STIFFER:</a:t>
            </a:r>
            <a:endParaRPr lang="en-US" sz="1800" dirty="0">
              <a:solidFill>
                <a:srgbClr val="000000"/>
              </a:solidFill>
              <a:effectLst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6947" y="1676400"/>
            <a:ext cx="2057400" cy="160931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12147" y="3352800"/>
            <a:ext cx="27763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tx1"/>
                </a:solidFill>
              </a:rPr>
              <a:t>Stent</a:t>
            </a:r>
            <a:r>
              <a:rPr lang="en-US" sz="1100" dirty="0" smtClean="0">
                <a:solidFill>
                  <a:schemeClr val="tx1"/>
                </a:solidFill>
              </a:rPr>
              <a:t> expanded radius R; max </a:t>
            </a:r>
            <a:r>
              <a:rPr lang="en-US" sz="1100" dirty="0" err="1" smtClean="0">
                <a:solidFill>
                  <a:schemeClr val="tx1"/>
                </a:solidFill>
              </a:rPr>
              <a:t>displ</a:t>
            </a:r>
            <a:r>
              <a:rPr lang="en-US" sz="1100" dirty="0" smtClean="0">
                <a:solidFill>
                  <a:schemeClr val="tx1"/>
                </a:solidFill>
              </a:rPr>
              <a:t>=15%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4547" y="3352800"/>
            <a:ext cx="31292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err="1" smtClean="0">
                <a:solidFill>
                  <a:schemeClr val="tx1"/>
                </a:solidFill>
              </a:rPr>
              <a:t>Stent</a:t>
            </a:r>
            <a:r>
              <a:rPr lang="en-US" sz="1100" dirty="0" smtClean="0">
                <a:solidFill>
                  <a:schemeClr val="tx1"/>
                </a:solidFill>
              </a:rPr>
              <a:t> expanded radius 0.8 R; max </a:t>
            </a:r>
            <a:r>
              <a:rPr lang="en-US" sz="1100" dirty="0" err="1" smtClean="0">
                <a:solidFill>
                  <a:schemeClr val="tx1"/>
                </a:solidFill>
              </a:rPr>
              <a:t>displ</a:t>
            </a:r>
            <a:r>
              <a:rPr lang="en-US" sz="1100" dirty="0" smtClean="0">
                <a:solidFill>
                  <a:schemeClr val="tx1"/>
                </a:solidFill>
              </a:rPr>
              <a:t>=23.5%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45547" y="3914001"/>
            <a:ext cx="5648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THIS INDICATES THAT POST-DILATATION PRACTICE IS HIGHLY ADVISABLE</a:t>
            </a:r>
            <a:endParaRPr lang="en-US" sz="1200" dirty="0"/>
          </a:p>
        </p:txBody>
      </p:sp>
      <p:pic>
        <p:nvPicPr>
          <p:cNvPr id="18" name="stent_movie_mp4.avi">
            <a:hlinkClick r:id="" action="ppaction://media"/>
          </p:cNvPr>
          <p:cNvPicPr/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5103147" y="5257800"/>
            <a:ext cx="2438400" cy="1295400"/>
          </a:xfrm>
          <a:prstGeom prst="rect">
            <a:avLst/>
          </a:prstGeom>
          <a:effectLst/>
        </p:spPr>
      </p:pic>
      <p:sp>
        <p:nvSpPr>
          <p:cNvPr id="21" name="TextBox 20"/>
          <p:cNvSpPr txBox="1"/>
          <p:nvPr/>
        </p:nvSpPr>
        <p:spPr>
          <a:xfrm>
            <a:off x="3579147" y="5638800"/>
            <a:ext cx="11764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Max </a:t>
            </a:r>
            <a:r>
              <a:rPr lang="en-US" sz="1100" dirty="0" err="1" smtClean="0"/>
              <a:t>dipl</a:t>
            </a:r>
            <a:r>
              <a:rPr lang="en-US" sz="1100" dirty="0" smtClean="0"/>
              <a:t>=0.8cm</a:t>
            </a:r>
            <a:endParaRPr lang="en-US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7508092" y="5715000"/>
            <a:ext cx="12549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Max </a:t>
            </a:r>
            <a:r>
              <a:rPr lang="en-US" sz="1100" dirty="0" err="1" smtClean="0"/>
              <a:t>dipl</a:t>
            </a:r>
            <a:r>
              <a:rPr lang="en-US" sz="1100" dirty="0" smtClean="0"/>
              <a:t>=0.56cm</a:t>
            </a:r>
            <a:endParaRPr lang="en-US" sz="1100" dirty="0"/>
          </a:p>
        </p:txBody>
      </p:sp>
      <p:pic>
        <p:nvPicPr>
          <p:cNvPr id="20" name="mstent_pola_0_5_r.avi">
            <a:hlinkClick r:id="" action="ppaction://media"/>
          </p:cNvPr>
          <p:cNvPicPr/>
          <p:nvPr>
            <a:videoFile r:link="rId2"/>
          </p:nvPr>
        </p:nvPicPr>
        <p:blipFill>
          <a:blip r:embed="rId8"/>
          <a:stretch>
            <a:fillRect/>
          </a:stretch>
        </p:blipFill>
        <p:spPr>
          <a:xfrm>
            <a:off x="1140747" y="5257800"/>
            <a:ext cx="2514600" cy="123742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 bwMode="auto">
          <a:xfrm>
            <a:off x="1140746" y="5105400"/>
            <a:ext cx="3659853" cy="13716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USED IN OPTIMAL STENT DESIGN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FOR PERCUTANEOUS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 AORTIC</a:t>
            </a:r>
            <a:br>
              <a:rPr kumimoji="0" lang="en-US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</a:b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-65" charset="0"/>
              </a:rPr>
              <a:t>VALVE REPLACEMENT (PRODUCED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aseline="0" dirty="0" smtClean="0"/>
              <a:t>BY</a:t>
            </a:r>
            <a:r>
              <a:rPr lang="en-US" sz="1600" dirty="0" smtClean="0"/>
              <a:t> A PRIVATE CONSORTIUM IN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 smtClean="0"/>
              <a:t>HOUSTON with A FACTORY IN NJ)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-65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4800600" y="5791200"/>
            <a:ext cx="880945" cy="2159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1066800" y="228600"/>
            <a:ext cx="6996126" cy="70788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 smtClean="0"/>
              <a:t>                         APPLICATION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(with Drs. </a:t>
            </a:r>
            <a:r>
              <a:rPr lang="en-US" sz="1600" dirty="0" err="1" smtClean="0">
                <a:solidFill>
                  <a:schemeClr val="tx1"/>
                </a:solidFill>
              </a:rPr>
              <a:t>Paniagua</a:t>
            </a:r>
            <a:r>
              <a:rPr lang="en-US" sz="1600" dirty="0" smtClean="0">
                <a:solidFill>
                  <a:schemeClr val="tx1"/>
                </a:solidFill>
              </a:rPr>
              <a:t> (THI and VA Hospital), Fish (THI &amp; St. Luke’s Hospital))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>
                <p:cTn id="3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>
                <p:cTn id="3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1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FF0000"/>
            </a:solidFill>
            <a:effectLst/>
            <a:latin typeface="Arial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FF0000"/>
            </a:solidFill>
            <a:effectLst/>
            <a:latin typeface="Arial" pitchFamily="-65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69411</TotalTime>
  <Words>3645</Words>
  <Application>Microsoft Macintosh PowerPoint</Application>
  <PresentationFormat>On-screen Show (4:3)</PresentationFormat>
  <Paragraphs>471</Paragraphs>
  <Slides>32</Slides>
  <Notes>8</Notes>
  <HiddenSlides>12</HiddenSlides>
  <MMClips>30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Default Design</vt:lpstr>
      <vt:lpstr>Equation</vt:lpstr>
      <vt:lpstr>Slide 1</vt:lpstr>
      <vt:lpstr>COMPREHENSIVE STUDY OF  FLUID-STRUCTURE INTERACTION IN BLOOD FLOW (with O. Boiarkine, R. Glowinski, G. Guidoboni, D. Kuzmin, A. Mikelic, J. Tambaca, A. Quaini)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Blood flow through abdominal aorta after endovascular repair: an overview of mathematical and computational problems</dc:title>
  <dc:creator>Dragan Mirkovic</dc:creator>
  <cp:lastModifiedBy>Suncica Canic</cp:lastModifiedBy>
  <cp:revision>1917</cp:revision>
  <dcterms:created xsi:type="dcterms:W3CDTF">2010-04-24T22:07:40Z</dcterms:created>
  <dcterms:modified xsi:type="dcterms:W3CDTF">2010-04-24T22:07:44Z</dcterms:modified>
</cp:coreProperties>
</file>