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2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3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7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4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8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4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2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5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7A25-64BA-4C98-A4BB-51535FFA802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2D648-82EF-47BF-8527-3FA54EB9C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6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Unlocking the Mysteries of Excel…….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use the code to sign in….It’ll be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signed in…..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going to use the information you provided when you signed in to try some of this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9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Example…Customer Order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US" b="1" dirty="0" smtClean="0"/>
              <a:t>Customer Input: </a:t>
            </a:r>
            <a:r>
              <a:rPr lang="en-US" dirty="0" smtClean="0"/>
              <a:t>This is where order information goes directly.</a:t>
            </a:r>
          </a:p>
          <a:p>
            <a:pPr marL="457200" indent="-457200">
              <a:buNone/>
            </a:pPr>
            <a:r>
              <a:rPr lang="en-US" b="1" dirty="0" smtClean="0"/>
              <a:t>Pivot Tables: </a:t>
            </a:r>
            <a:r>
              <a:rPr lang="en-US" dirty="0" smtClean="0"/>
              <a:t>Orders are broken down by (1) Customer Totals, (2) Item Price</a:t>
            </a:r>
          </a:p>
          <a:p>
            <a:pPr marL="457200" indent="-457200">
              <a:buNone/>
            </a:pPr>
            <a:r>
              <a:rPr lang="en-US" b="1" dirty="0" smtClean="0"/>
              <a:t>Input Calculation: </a:t>
            </a:r>
            <a:r>
              <a:rPr lang="en-US" dirty="0" smtClean="0"/>
              <a:t>Order Totals are calculated for each order, based on Item Number, Item Cost, Loyalty Discounts, Big Spender Discount, Shipping and Sales Tax by State.</a:t>
            </a:r>
          </a:p>
          <a:p>
            <a:pPr marL="457200" indent="-457200">
              <a:buNone/>
            </a:pPr>
            <a:r>
              <a:rPr lang="en-US" b="1" dirty="0" smtClean="0"/>
              <a:t>Customer Information: </a:t>
            </a:r>
            <a:r>
              <a:rPr lang="en-US" dirty="0" smtClean="0"/>
              <a:t>Customer Information listed by phone number (for use in look-ups)</a:t>
            </a:r>
          </a:p>
          <a:p>
            <a:pPr marL="457200" indent="-457200">
              <a:buNone/>
            </a:pPr>
            <a:r>
              <a:rPr lang="en-US" b="1" dirty="0" smtClean="0"/>
              <a:t>Product Information: </a:t>
            </a:r>
            <a:r>
              <a:rPr lang="en-US" dirty="0" smtClean="0"/>
              <a:t>Items for sale listed by item number, description, price.</a:t>
            </a:r>
          </a:p>
          <a:p>
            <a:pPr marL="457200" indent="-457200">
              <a:buNone/>
            </a:pPr>
            <a:r>
              <a:rPr lang="en-US" b="1" dirty="0" smtClean="0"/>
              <a:t>Order History: </a:t>
            </a:r>
            <a:r>
              <a:rPr lang="en-US" dirty="0" smtClean="0"/>
              <a:t>All information tabulated by order number.</a:t>
            </a:r>
          </a:p>
        </p:txBody>
      </p:sp>
    </p:spTree>
    <p:extLst>
      <p:ext uri="{BB962C8B-B14F-4D97-AF65-F5344CB8AC3E}">
        <p14:creationId xmlns:p14="http://schemas.microsoft.com/office/powerpoint/2010/main" val="4920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Example…Customer Order History…Continued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b="1" dirty="0" smtClean="0"/>
              <a:t>Create Customer Claim: </a:t>
            </a:r>
            <a:r>
              <a:rPr lang="en-US" dirty="0" smtClean="0"/>
              <a:t>This will create a customer claim number based on information provided (encoded)</a:t>
            </a:r>
          </a:p>
          <a:p>
            <a:pPr marL="457200" indent="-457200">
              <a:buNone/>
            </a:pPr>
            <a:r>
              <a:rPr lang="en-US" b="1" dirty="0" smtClean="0"/>
              <a:t>Existing Customer Claim: </a:t>
            </a:r>
            <a:r>
              <a:rPr lang="en-US" dirty="0" smtClean="0"/>
              <a:t>This will decode customer claim numbers to extract relevant information.</a:t>
            </a:r>
          </a:p>
          <a:p>
            <a:pPr marL="457200" indent="-457200">
              <a:buNone/>
            </a:pPr>
            <a:r>
              <a:rPr lang="en-US" i="1" dirty="0" smtClean="0"/>
              <a:t>Individual Customer History: </a:t>
            </a:r>
            <a:r>
              <a:rPr lang="en-US" dirty="0" smtClean="0"/>
              <a:t>Available by macros when accessed for use while processing customer claims.</a:t>
            </a:r>
          </a:p>
        </p:txBody>
      </p:sp>
    </p:spTree>
    <p:extLst>
      <p:ext uri="{BB962C8B-B14F-4D97-AF65-F5344CB8AC3E}">
        <p14:creationId xmlns:p14="http://schemas.microsoft.com/office/powerpoint/2010/main" val="93128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(“if”) statements: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=if(logical argument, command if TRUE, command if FALSE)</a:t>
            </a:r>
          </a:p>
          <a:p>
            <a:pPr marL="0" indent="0">
              <a:buNone/>
            </a:pPr>
            <a:r>
              <a:rPr lang="en-US" dirty="0" smtClean="0"/>
              <a:t>This will allow you to enter an argument, based on cell information, that will return one value if true, or (optional) a different value if false.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Helpful: </a:t>
            </a:r>
          </a:p>
          <a:p>
            <a:pPr marL="0" indent="0">
              <a:buNone/>
            </a:pPr>
            <a:r>
              <a:rPr lang="en-US" dirty="0" smtClean="0"/>
              <a:t>And(Logical1, Logical2, …) will return a TRUE if all logical statements are true.</a:t>
            </a:r>
          </a:p>
          <a:p>
            <a:pPr marL="0" indent="0">
              <a:buNone/>
            </a:pPr>
            <a:r>
              <a:rPr lang="en-US" dirty="0" smtClean="0"/>
              <a:t>Or(Logical1, Logical2, …) will return a TRUE is any logical statements are true.</a:t>
            </a:r>
          </a:p>
        </p:txBody>
      </p:sp>
    </p:spTree>
    <p:extLst>
      <p:ext uri="{BB962C8B-B14F-4D97-AF65-F5344CB8AC3E}">
        <p14:creationId xmlns:p14="http://schemas.microsoft.com/office/powerpoint/2010/main" val="140918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(“if”) Statements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84665"/>
            <a:ext cx="101346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10228"/>
            <a:ext cx="1343025" cy="99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1957" y="3405528"/>
            <a:ext cx="2000250" cy="1047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675" y="3033712"/>
            <a:ext cx="1390650" cy="790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0675" y="4019890"/>
            <a:ext cx="4438650" cy="866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1325" y="5239871"/>
            <a:ext cx="4610100" cy="7620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2003612" y="2528047"/>
            <a:ext cx="2138082" cy="1136570"/>
          </a:xfrm>
          <a:custGeom>
            <a:avLst/>
            <a:gdLst>
              <a:gd name="connsiteX0" fmla="*/ 2138082 w 2138082"/>
              <a:gd name="connsiteY0" fmla="*/ 0 h 1136570"/>
              <a:gd name="connsiteX1" fmla="*/ 1385047 w 2138082"/>
              <a:gd name="connsiteY1" fmla="*/ 174812 h 1136570"/>
              <a:gd name="connsiteX2" fmla="*/ 537882 w 2138082"/>
              <a:gd name="connsiteY2" fmla="*/ 510988 h 1136570"/>
              <a:gd name="connsiteX3" fmla="*/ 349623 w 2138082"/>
              <a:gd name="connsiteY3" fmla="*/ 1048871 h 1136570"/>
              <a:gd name="connsiteX4" fmla="*/ 0 w 2138082"/>
              <a:gd name="connsiteY4" fmla="*/ 1129553 h 113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8082" h="1136570">
                <a:moveTo>
                  <a:pt x="2138082" y="0"/>
                </a:moveTo>
                <a:cubicBezTo>
                  <a:pt x="1894914" y="44823"/>
                  <a:pt x="1651747" y="89647"/>
                  <a:pt x="1385047" y="174812"/>
                </a:cubicBezTo>
                <a:cubicBezTo>
                  <a:pt x="1118347" y="259977"/>
                  <a:pt x="710453" y="365312"/>
                  <a:pt x="537882" y="510988"/>
                </a:cubicBezTo>
                <a:cubicBezTo>
                  <a:pt x="365311" y="656664"/>
                  <a:pt x="439270" y="945777"/>
                  <a:pt x="349623" y="1048871"/>
                </a:cubicBezTo>
                <a:cubicBezTo>
                  <a:pt x="259976" y="1151965"/>
                  <a:pt x="129988" y="1140759"/>
                  <a:pt x="0" y="1129553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155141" y="2460812"/>
            <a:ext cx="1317812" cy="1129553"/>
          </a:xfrm>
          <a:custGeom>
            <a:avLst/>
            <a:gdLst>
              <a:gd name="connsiteX0" fmla="*/ 1317812 w 1317812"/>
              <a:gd name="connsiteY0" fmla="*/ 0 h 1129553"/>
              <a:gd name="connsiteX1" fmla="*/ 968188 w 1317812"/>
              <a:gd name="connsiteY1" fmla="*/ 255494 h 1129553"/>
              <a:gd name="connsiteX2" fmla="*/ 1008530 w 1317812"/>
              <a:gd name="connsiteY2" fmla="*/ 632012 h 1129553"/>
              <a:gd name="connsiteX3" fmla="*/ 322730 w 1317812"/>
              <a:gd name="connsiteY3" fmla="*/ 484094 h 1129553"/>
              <a:gd name="connsiteX4" fmla="*/ 0 w 1317812"/>
              <a:gd name="connsiteY4" fmla="*/ 1129553 h 112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812" h="1129553">
                <a:moveTo>
                  <a:pt x="1317812" y="0"/>
                </a:moveTo>
                <a:cubicBezTo>
                  <a:pt x="1168773" y="75079"/>
                  <a:pt x="1019735" y="150159"/>
                  <a:pt x="968188" y="255494"/>
                </a:cubicBezTo>
                <a:cubicBezTo>
                  <a:pt x="916641" y="360829"/>
                  <a:pt x="1116106" y="593912"/>
                  <a:pt x="1008530" y="632012"/>
                </a:cubicBezTo>
                <a:cubicBezTo>
                  <a:pt x="900954" y="670112"/>
                  <a:pt x="490818" y="401171"/>
                  <a:pt x="322730" y="484094"/>
                </a:cubicBezTo>
                <a:cubicBezTo>
                  <a:pt x="154642" y="567018"/>
                  <a:pt x="0" y="1129553"/>
                  <a:pt x="0" y="1129553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78831" y="2474259"/>
            <a:ext cx="516817" cy="564776"/>
          </a:xfrm>
          <a:custGeom>
            <a:avLst/>
            <a:gdLst>
              <a:gd name="connsiteX0" fmla="*/ 212687 w 516817"/>
              <a:gd name="connsiteY0" fmla="*/ 0 h 564776"/>
              <a:gd name="connsiteX1" fmla="*/ 10981 w 516817"/>
              <a:gd name="connsiteY1" fmla="*/ 295835 h 564776"/>
              <a:gd name="connsiteX2" fmla="*/ 508522 w 516817"/>
              <a:gd name="connsiteY2" fmla="*/ 201706 h 564776"/>
              <a:gd name="connsiteX3" fmla="*/ 306816 w 516817"/>
              <a:gd name="connsiteY3" fmla="*/ 564776 h 5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817" h="564776">
                <a:moveTo>
                  <a:pt x="212687" y="0"/>
                </a:moveTo>
                <a:cubicBezTo>
                  <a:pt x="87181" y="131108"/>
                  <a:pt x="-38325" y="262217"/>
                  <a:pt x="10981" y="295835"/>
                </a:cubicBezTo>
                <a:cubicBezTo>
                  <a:pt x="60287" y="329453"/>
                  <a:pt x="459216" y="156883"/>
                  <a:pt x="508522" y="201706"/>
                </a:cubicBezTo>
                <a:cubicBezTo>
                  <a:pt x="557828" y="246529"/>
                  <a:pt x="374051" y="515470"/>
                  <a:pt x="306816" y="564776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863689" y="2487706"/>
            <a:ext cx="380881" cy="1627094"/>
          </a:xfrm>
          <a:custGeom>
            <a:avLst/>
            <a:gdLst>
              <a:gd name="connsiteX0" fmla="*/ 110417 w 380881"/>
              <a:gd name="connsiteY0" fmla="*/ 0 h 1627094"/>
              <a:gd name="connsiteX1" fmla="*/ 379358 w 380881"/>
              <a:gd name="connsiteY1" fmla="*/ 510988 h 1627094"/>
              <a:gd name="connsiteX2" fmla="*/ 2840 w 380881"/>
              <a:gd name="connsiteY2" fmla="*/ 1021976 h 1627094"/>
              <a:gd name="connsiteX3" fmla="*/ 204546 w 380881"/>
              <a:gd name="connsiteY3" fmla="*/ 1385047 h 1627094"/>
              <a:gd name="connsiteX4" fmla="*/ 164205 w 380881"/>
              <a:gd name="connsiteY4" fmla="*/ 1627094 h 162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881" h="1627094">
                <a:moveTo>
                  <a:pt x="110417" y="0"/>
                </a:moveTo>
                <a:cubicBezTo>
                  <a:pt x="253852" y="170329"/>
                  <a:pt x="397288" y="340659"/>
                  <a:pt x="379358" y="510988"/>
                </a:cubicBezTo>
                <a:cubicBezTo>
                  <a:pt x="361429" y="681317"/>
                  <a:pt x="31975" y="876300"/>
                  <a:pt x="2840" y="1021976"/>
                </a:cubicBezTo>
                <a:cubicBezTo>
                  <a:pt x="-26295" y="1167652"/>
                  <a:pt x="177652" y="1284194"/>
                  <a:pt x="204546" y="1385047"/>
                </a:cubicBezTo>
                <a:cubicBezTo>
                  <a:pt x="231440" y="1485900"/>
                  <a:pt x="197822" y="1556497"/>
                  <a:pt x="164205" y="1627094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779898" y="2487706"/>
            <a:ext cx="1099043" cy="2810435"/>
          </a:xfrm>
          <a:custGeom>
            <a:avLst/>
            <a:gdLst>
              <a:gd name="connsiteX0" fmla="*/ 130584 w 1099043"/>
              <a:gd name="connsiteY0" fmla="*/ 0 h 2810435"/>
              <a:gd name="connsiteX1" fmla="*/ 1098773 w 1099043"/>
              <a:gd name="connsiteY1" fmla="*/ 1438835 h 2810435"/>
              <a:gd name="connsiteX2" fmla="*/ 49902 w 1099043"/>
              <a:gd name="connsiteY2" fmla="*/ 2487706 h 2810435"/>
              <a:gd name="connsiteX3" fmla="*/ 265055 w 1099043"/>
              <a:gd name="connsiteY3" fmla="*/ 2810435 h 28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9043" h="2810435">
                <a:moveTo>
                  <a:pt x="130584" y="0"/>
                </a:moveTo>
                <a:cubicBezTo>
                  <a:pt x="621402" y="512108"/>
                  <a:pt x="1112220" y="1024217"/>
                  <a:pt x="1098773" y="1438835"/>
                </a:cubicBezTo>
                <a:cubicBezTo>
                  <a:pt x="1085326" y="1853453"/>
                  <a:pt x="188855" y="2259106"/>
                  <a:pt x="49902" y="2487706"/>
                </a:cubicBezTo>
                <a:cubicBezTo>
                  <a:pt x="-89051" y="2716306"/>
                  <a:pt x="88002" y="2763370"/>
                  <a:pt x="265055" y="2810435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2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Look-Up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=</a:t>
            </a:r>
            <a:r>
              <a:rPr lang="en-US" dirty="0" err="1" smtClean="0"/>
              <a:t>vlookup</a:t>
            </a:r>
            <a:r>
              <a:rPr lang="en-US" dirty="0" smtClean="0"/>
              <a:t>(Lookup Value, Lookup Table, Column Index)</a:t>
            </a:r>
          </a:p>
          <a:p>
            <a:pPr marL="0" indent="0">
              <a:buNone/>
            </a:pPr>
            <a:r>
              <a:rPr lang="en-US" dirty="0" smtClean="0"/>
              <a:t>This will allow you to search for a particular value in a table and return any other column.  </a:t>
            </a:r>
          </a:p>
          <a:p>
            <a:pPr marL="0" indent="0">
              <a:buNone/>
            </a:pPr>
            <a:r>
              <a:rPr lang="en-US" dirty="0" smtClean="0"/>
              <a:t>[The look-up column, first column, should be sorted from A to Z or lowest value to highest value]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Be careful to use Absolute Cell References when indicating your Lookup Table</a:t>
            </a:r>
          </a:p>
          <a:p>
            <a:pPr marL="0" indent="0">
              <a:buNone/>
            </a:pPr>
            <a:r>
              <a:rPr lang="en-US" i="1" dirty="0" smtClean="0"/>
              <a:t>A1:G6 would increment with different cells.</a:t>
            </a:r>
          </a:p>
          <a:p>
            <a:pPr marL="0" indent="0">
              <a:buNone/>
            </a:pPr>
            <a:r>
              <a:rPr lang="en-US" i="1" dirty="0" smtClean="0"/>
              <a:t>$A$1:$G$6 would not change cell addresses.</a:t>
            </a:r>
          </a:p>
        </p:txBody>
      </p:sp>
    </p:spTree>
    <p:extLst>
      <p:ext uri="{BB962C8B-B14F-4D97-AF65-F5344CB8AC3E}">
        <p14:creationId xmlns:p14="http://schemas.microsoft.com/office/powerpoint/2010/main" val="26686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Look-Up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39081"/>
            <a:ext cx="5561316" cy="1594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446" y="1045485"/>
            <a:ext cx="1724025" cy="2581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735" y="1027906"/>
            <a:ext cx="1828800" cy="1924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8160" y="3075431"/>
            <a:ext cx="1476375" cy="1343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437" y="4800716"/>
            <a:ext cx="11287125" cy="1343025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3321424" y="2259106"/>
            <a:ext cx="3657600" cy="2770094"/>
          </a:xfrm>
          <a:custGeom>
            <a:avLst/>
            <a:gdLst>
              <a:gd name="connsiteX0" fmla="*/ 3657600 w 3657600"/>
              <a:gd name="connsiteY0" fmla="*/ 0 h 2770094"/>
              <a:gd name="connsiteX1" fmla="*/ 3092823 w 3657600"/>
              <a:gd name="connsiteY1" fmla="*/ 1075765 h 2770094"/>
              <a:gd name="connsiteX2" fmla="*/ 887505 w 3657600"/>
              <a:gd name="connsiteY2" fmla="*/ 1613647 h 2770094"/>
              <a:gd name="connsiteX3" fmla="*/ 0 w 3657600"/>
              <a:gd name="connsiteY3" fmla="*/ 2770094 h 277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2770094">
                <a:moveTo>
                  <a:pt x="3657600" y="0"/>
                </a:moveTo>
                <a:cubicBezTo>
                  <a:pt x="3606052" y="403412"/>
                  <a:pt x="3554505" y="806824"/>
                  <a:pt x="3092823" y="1075765"/>
                </a:cubicBezTo>
                <a:cubicBezTo>
                  <a:pt x="2631140" y="1344706"/>
                  <a:pt x="1402975" y="1331259"/>
                  <a:pt x="887505" y="1613647"/>
                </a:cubicBezTo>
                <a:cubicBezTo>
                  <a:pt x="372035" y="1896035"/>
                  <a:pt x="154641" y="2563906"/>
                  <a:pt x="0" y="2770094"/>
                </a:cubicBezTo>
              </a:path>
            </a:pathLst>
          </a:custGeom>
          <a:noFill/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84833" y="2138082"/>
            <a:ext cx="1771376" cy="2877671"/>
          </a:xfrm>
          <a:custGeom>
            <a:avLst/>
            <a:gdLst>
              <a:gd name="connsiteX0" fmla="*/ 801167 w 1771376"/>
              <a:gd name="connsiteY0" fmla="*/ 0 h 2877671"/>
              <a:gd name="connsiteX1" fmla="*/ 21238 w 1771376"/>
              <a:gd name="connsiteY1" fmla="*/ 726142 h 2877671"/>
              <a:gd name="connsiteX2" fmla="*/ 1554202 w 1771376"/>
              <a:gd name="connsiteY2" fmla="*/ 2312894 h 2877671"/>
              <a:gd name="connsiteX3" fmla="*/ 1769355 w 1771376"/>
              <a:gd name="connsiteY3" fmla="*/ 2877671 h 28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376" h="2877671">
                <a:moveTo>
                  <a:pt x="801167" y="0"/>
                </a:moveTo>
                <a:cubicBezTo>
                  <a:pt x="348449" y="170330"/>
                  <a:pt x="-104268" y="340660"/>
                  <a:pt x="21238" y="726142"/>
                </a:cubicBezTo>
                <a:cubicBezTo>
                  <a:pt x="146744" y="1111624"/>
                  <a:pt x="1262849" y="1954306"/>
                  <a:pt x="1554202" y="2312894"/>
                </a:cubicBezTo>
                <a:cubicBezTo>
                  <a:pt x="1845555" y="2671482"/>
                  <a:pt x="1753667" y="2792506"/>
                  <a:pt x="1769355" y="2877671"/>
                </a:cubicBezTo>
              </a:path>
            </a:pathLst>
          </a:custGeom>
          <a:noFill/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18982" y="2111188"/>
            <a:ext cx="3420772" cy="2635624"/>
          </a:xfrm>
          <a:custGeom>
            <a:avLst/>
            <a:gdLst>
              <a:gd name="connsiteX0" fmla="*/ 36912 w 3420772"/>
              <a:gd name="connsiteY0" fmla="*/ 0 h 2635624"/>
              <a:gd name="connsiteX1" fmla="*/ 413430 w 3420772"/>
              <a:gd name="connsiteY1" fmla="*/ 1344706 h 2635624"/>
              <a:gd name="connsiteX2" fmla="*/ 2981818 w 3420772"/>
              <a:gd name="connsiteY2" fmla="*/ 1909483 h 2635624"/>
              <a:gd name="connsiteX3" fmla="*/ 3398677 w 3420772"/>
              <a:gd name="connsiteY3" fmla="*/ 2635624 h 263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0772" h="2635624">
                <a:moveTo>
                  <a:pt x="36912" y="0"/>
                </a:moveTo>
                <a:cubicBezTo>
                  <a:pt x="-20238" y="513229"/>
                  <a:pt x="-77388" y="1026459"/>
                  <a:pt x="413430" y="1344706"/>
                </a:cubicBezTo>
                <a:cubicBezTo>
                  <a:pt x="904248" y="1662953"/>
                  <a:pt x="2484277" y="1694330"/>
                  <a:pt x="2981818" y="1909483"/>
                </a:cubicBezTo>
                <a:cubicBezTo>
                  <a:pt x="3479359" y="2124636"/>
                  <a:pt x="3439018" y="2380130"/>
                  <a:pt x="3398677" y="2635624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72751" y="2474259"/>
            <a:ext cx="2305720" cy="2433917"/>
          </a:xfrm>
          <a:custGeom>
            <a:avLst/>
            <a:gdLst>
              <a:gd name="connsiteX0" fmla="*/ 2305720 w 2305720"/>
              <a:gd name="connsiteY0" fmla="*/ 0 h 2433917"/>
              <a:gd name="connsiteX1" fmla="*/ 1942649 w 2305720"/>
              <a:gd name="connsiteY1" fmla="*/ 1277470 h 2433917"/>
              <a:gd name="connsiteX2" fmla="*/ 275214 w 2305720"/>
              <a:gd name="connsiteY2" fmla="*/ 1976717 h 2433917"/>
              <a:gd name="connsiteX3" fmla="*/ 19720 w 2305720"/>
              <a:gd name="connsiteY3" fmla="*/ 2433917 h 24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720" h="2433917">
                <a:moveTo>
                  <a:pt x="2305720" y="0"/>
                </a:moveTo>
                <a:cubicBezTo>
                  <a:pt x="2293393" y="474008"/>
                  <a:pt x="2281067" y="948017"/>
                  <a:pt x="1942649" y="1277470"/>
                </a:cubicBezTo>
                <a:cubicBezTo>
                  <a:pt x="1604231" y="1606923"/>
                  <a:pt x="595702" y="1783976"/>
                  <a:pt x="275214" y="1976717"/>
                </a:cubicBezTo>
                <a:cubicBezTo>
                  <a:pt x="-45274" y="2169458"/>
                  <a:pt x="-12777" y="2301687"/>
                  <a:pt x="19720" y="2433917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68788" y="2138082"/>
            <a:ext cx="4316506" cy="2877671"/>
          </a:xfrm>
          <a:custGeom>
            <a:avLst/>
            <a:gdLst>
              <a:gd name="connsiteX0" fmla="*/ 0 w 4316506"/>
              <a:gd name="connsiteY0" fmla="*/ 0 h 2877671"/>
              <a:gd name="connsiteX1" fmla="*/ 927847 w 4316506"/>
              <a:gd name="connsiteY1" fmla="*/ 1452283 h 2877671"/>
              <a:gd name="connsiteX2" fmla="*/ 3213847 w 4316506"/>
              <a:gd name="connsiteY2" fmla="*/ 2070847 h 2877671"/>
              <a:gd name="connsiteX3" fmla="*/ 4316506 w 4316506"/>
              <a:gd name="connsiteY3" fmla="*/ 2877671 h 28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6506" h="2877671">
                <a:moveTo>
                  <a:pt x="0" y="0"/>
                </a:moveTo>
                <a:cubicBezTo>
                  <a:pt x="196103" y="553571"/>
                  <a:pt x="392206" y="1107142"/>
                  <a:pt x="927847" y="1452283"/>
                </a:cubicBezTo>
                <a:cubicBezTo>
                  <a:pt x="1463488" y="1797424"/>
                  <a:pt x="2649071" y="1833282"/>
                  <a:pt x="3213847" y="2070847"/>
                </a:cubicBezTo>
                <a:cubicBezTo>
                  <a:pt x="3778623" y="2308412"/>
                  <a:pt x="4047564" y="2593041"/>
                  <a:pt x="4316506" y="2877671"/>
                </a:cubicBezTo>
              </a:path>
            </a:pathLst>
          </a:custGeom>
          <a:noFill/>
          <a:ln>
            <a:solidFill>
              <a:srgbClr val="C0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757647" y="3792071"/>
            <a:ext cx="529921" cy="1210235"/>
          </a:xfrm>
          <a:custGeom>
            <a:avLst/>
            <a:gdLst>
              <a:gd name="connsiteX0" fmla="*/ 228600 w 529921"/>
              <a:gd name="connsiteY0" fmla="*/ 0 h 1210235"/>
              <a:gd name="connsiteX1" fmla="*/ 524435 w 529921"/>
              <a:gd name="connsiteY1" fmla="*/ 524435 h 1210235"/>
              <a:gd name="connsiteX2" fmla="*/ 0 w 529921"/>
              <a:gd name="connsiteY2" fmla="*/ 1210235 h 1210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921" h="1210235">
                <a:moveTo>
                  <a:pt x="228600" y="0"/>
                </a:moveTo>
                <a:cubicBezTo>
                  <a:pt x="395567" y="161364"/>
                  <a:pt x="562535" y="322729"/>
                  <a:pt x="524435" y="524435"/>
                </a:cubicBezTo>
                <a:cubicBezTo>
                  <a:pt x="486335" y="726141"/>
                  <a:pt x="243167" y="968188"/>
                  <a:pt x="0" y="1210235"/>
                </a:cubicBezTo>
              </a:path>
            </a:pathLst>
          </a:custGeom>
          <a:noFill/>
          <a:ln>
            <a:solidFill>
              <a:srgbClr val="C0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can be accessed through </a:t>
            </a:r>
            <a:r>
              <a:rPr lang="en-US" b="1" dirty="0" smtClean="0"/>
              <a:t>Insert</a:t>
            </a:r>
            <a:r>
              <a:rPr lang="en-US" dirty="0" smtClean="0"/>
              <a:t> and then </a:t>
            </a:r>
            <a:r>
              <a:rPr lang="en-US" b="1" dirty="0" smtClean="0"/>
              <a:t>Pivot Table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will allow you to summarize, collect, and calculate your raw data into an easy to read format, depending on what you are trying to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40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09193"/>
            <a:ext cx="4410075" cy="3019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4086" y="1271260"/>
            <a:ext cx="2937903" cy="2289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4086" y="3690102"/>
            <a:ext cx="2628620" cy="2112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3742" y="1690688"/>
            <a:ext cx="2650058" cy="1445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3742" y="3850441"/>
            <a:ext cx="2903790" cy="16628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8467" y="1765274"/>
            <a:ext cx="181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35360" y="624929"/>
            <a:ext cx="18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Aggregated by Department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1024" y="5931953"/>
            <a:ext cx="18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Aggregated by Associate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21094" y="5802386"/>
            <a:ext cx="18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Filtered by Associate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05856" y="1010389"/>
            <a:ext cx="18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Filtered by Department</a:t>
            </a:r>
          </a:p>
        </p:txBody>
      </p:sp>
    </p:spTree>
    <p:extLst>
      <p:ext uri="{BB962C8B-B14F-4D97-AF65-F5344CB8AC3E}">
        <p14:creationId xmlns:p14="http://schemas.microsoft.com/office/powerpoint/2010/main" val="234276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Unlocking the Mysteries of Excel…….</vt:lpstr>
      <vt:lpstr>Example…Customer Order History</vt:lpstr>
      <vt:lpstr>Example…Customer Order History…Continued</vt:lpstr>
      <vt:lpstr>Conditional (“if”) statements:</vt:lpstr>
      <vt:lpstr>Conditional (“if”) Statements</vt:lpstr>
      <vt:lpstr>Vertical Look-Up</vt:lpstr>
      <vt:lpstr>Vertical Look-Up</vt:lpstr>
      <vt:lpstr>Pivot Tables</vt:lpstr>
      <vt:lpstr>Pivot Tables</vt:lpstr>
      <vt:lpstr>When you signed in…..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the Mysteries of Excel…….</dc:title>
  <dc:creator>Caputo, Matthew G</dc:creator>
  <cp:lastModifiedBy>Caputo, Matthew G</cp:lastModifiedBy>
  <cp:revision>9</cp:revision>
  <dcterms:created xsi:type="dcterms:W3CDTF">2021-11-03T19:15:33Z</dcterms:created>
  <dcterms:modified xsi:type="dcterms:W3CDTF">2021-11-03T21:15:31Z</dcterms:modified>
</cp:coreProperties>
</file>