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6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9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8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7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0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9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A9F8-7A24-44C2-8E48-832E7C5AFF6A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C9CF-D164-48CF-8888-0875D3440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2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Geogebra</a:t>
            </a:r>
            <a:r>
              <a:rPr lang="en-US" dirty="0" smtClean="0"/>
              <a:t>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828"/>
          </a:xfrm>
        </p:spPr>
        <p:txBody>
          <a:bodyPr/>
          <a:lstStyle/>
          <a:p>
            <a:r>
              <a:rPr lang="en-US" dirty="0" smtClean="0"/>
              <a:t>Regression Curves: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954"/>
            <a:ext cx="10515600" cy="50680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Polynomial: </a:t>
            </a:r>
            <a:r>
              <a:rPr lang="en-US" dirty="0" err="1" smtClean="0"/>
              <a:t>fitpoly</a:t>
            </a:r>
            <a:r>
              <a:rPr lang="en-US" dirty="0" smtClean="0"/>
              <a:t>[list1,degree]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Degree must be greater than or equal to 1:</a:t>
            </a:r>
          </a:p>
          <a:p>
            <a:pPr marL="0" indent="0">
              <a:buNone/>
            </a:pPr>
            <a:r>
              <a:rPr lang="en-US" dirty="0" smtClean="0"/>
              <a:t>Linear: </a:t>
            </a:r>
            <a:r>
              <a:rPr lang="en-US" dirty="0" err="1" smtClean="0"/>
              <a:t>deg</a:t>
            </a:r>
            <a:r>
              <a:rPr lang="en-US" dirty="0" smtClean="0"/>
              <a:t> 1	Quadratic: </a:t>
            </a:r>
            <a:r>
              <a:rPr lang="en-US" dirty="0" err="1" smtClean="0"/>
              <a:t>deg</a:t>
            </a:r>
            <a:r>
              <a:rPr lang="en-US" dirty="0" smtClean="0"/>
              <a:t> 2	Cubic: </a:t>
            </a:r>
            <a:r>
              <a:rPr lang="en-US" dirty="0" err="1" smtClean="0"/>
              <a:t>deg</a:t>
            </a:r>
            <a:r>
              <a:rPr lang="en-US" dirty="0" smtClean="0"/>
              <a:t> 3		Quartic: </a:t>
            </a:r>
            <a:r>
              <a:rPr lang="en-US" dirty="0" err="1" smtClean="0"/>
              <a:t>deg</a:t>
            </a:r>
            <a:r>
              <a:rPr lang="en-US" dirty="0" smtClean="0"/>
              <a:t>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Others:</a:t>
            </a:r>
          </a:p>
          <a:p>
            <a:pPr marL="0" indent="0">
              <a:buNone/>
            </a:pPr>
            <a:r>
              <a:rPr lang="en-US" dirty="0" smtClean="0"/>
              <a:t>Exponential:	</a:t>
            </a:r>
            <a:r>
              <a:rPr lang="en-US" dirty="0" err="1" smtClean="0"/>
              <a:t>fitexp</a:t>
            </a:r>
            <a:r>
              <a:rPr lang="en-US" dirty="0" smtClean="0"/>
              <a:t>[list1]</a:t>
            </a:r>
          </a:p>
          <a:p>
            <a:pPr marL="0" indent="0">
              <a:buNone/>
            </a:pPr>
            <a:r>
              <a:rPr lang="en-US" dirty="0" smtClean="0"/>
              <a:t>Power Function: </a:t>
            </a:r>
            <a:r>
              <a:rPr lang="en-US" dirty="0" err="1" smtClean="0"/>
              <a:t>fitpow</a:t>
            </a:r>
            <a:r>
              <a:rPr lang="en-US" dirty="0" smtClean="0"/>
              <a:t>[list1]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3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918"/>
          </a:xfrm>
        </p:spPr>
        <p:txBody>
          <a:bodyPr/>
          <a:lstStyle/>
          <a:p>
            <a:r>
              <a:rPr lang="en-US" dirty="0" smtClean="0"/>
              <a:t>Goodness of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0044"/>
            <a:ext cx="10515600" cy="51069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determine the r</a:t>
            </a:r>
            <a:r>
              <a:rPr lang="en-US" baseline="30000" dirty="0" smtClean="0"/>
              <a:t>2</a:t>
            </a:r>
            <a:r>
              <a:rPr lang="en-US" dirty="0" smtClean="0"/>
              <a:t> value of a regression curve will tell you how good of a fit to the data it is.</a:t>
            </a:r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30000" dirty="0" smtClean="0"/>
              <a:t>2 </a:t>
            </a:r>
            <a:r>
              <a:rPr lang="en-US" dirty="0" smtClean="0"/>
              <a:t> close to zero: poor fit to the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</a:t>
            </a:r>
            <a:r>
              <a:rPr lang="en-US" baseline="30000" dirty="0" smtClean="0"/>
              <a:t>2 </a:t>
            </a:r>
            <a:r>
              <a:rPr lang="en-US" dirty="0" smtClean="0"/>
              <a:t> close to one: good fit to the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Regardless of the r</a:t>
            </a:r>
            <a:r>
              <a:rPr lang="en-US" i="1" baseline="30000" dirty="0" smtClean="0"/>
              <a:t>2 </a:t>
            </a:r>
            <a:r>
              <a:rPr lang="en-US" i="1" dirty="0" smtClean="0"/>
              <a:t> value, the curve must match the trend of the data to be a good predictor of long-term trends.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20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limit(</a:t>
            </a:r>
            <a:r>
              <a:rPr lang="en-US" dirty="0" err="1" smtClean="0"/>
              <a:t>function,x</a:t>
            </a:r>
            <a:r>
              <a:rPr lang="en-US" dirty="0" smtClean="0"/>
              <a:t>-value)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For limits at infinity, type the word “infinity” or “-infinity” in place of the x-value.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One sided </a:t>
            </a:r>
            <a:r>
              <a:rPr lang="en-US" smtClean="0"/>
              <a:t>limits: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LimitAbove</a:t>
            </a:r>
            <a:r>
              <a:rPr lang="en-US" dirty="0"/>
              <a:t>(</a:t>
            </a:r>
            <a:r>
              <a:rPr lang="en-US" dirty="0" err="1"/>
              <a:t>function,x</a:t>
            </a:r>
            <a:r>
              <a:rPr lang="en-US" dirty="0"/>
              <a:t>-value) will give the limit from the right.</a:t>
            </a:r>
          </a:p>
          <a:p>
            <a:pPr marL="0" indent="0">
              <a:buNone/>
            </a:pPr>
            <a:r>
              <a:rPr lang="en-US" dirty="0" err="1"/>
              <a:t>LimitBelow</a:t>
            </a:r>
            <a:r>
              <a:rPr lang="en-US" dirty="0"/>
              <a:t>(</a:t>
            </a:r>
            <a:r>
              <a:rPr lang="en-US" dirty="0" err="1"/>
              <a:t>function,x</a:t>
            </a:r>
            <a:r>
              <a:rPr lang="en-US" dirty="0"/>
              <a:t>-value) will give the limit from the left.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4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 smtClean="0"/>
              <a:t>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501"/>
            <a:ext cx="10515600" cy="49524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derivative(function)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will automatically define the derivative of f(x) as f’(x).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You </a:t>
            </a:r>
            <a:r>
              <a:rPr lang="en-US" dirty="0" smtClean="0"/>
              <a:t>can find the numeric derivatives by inputting f’(x-value)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91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7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Tangent 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5475"/>
            <a:ext cx="10515600" cy="51114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find the equation of a tangent line to a function at a specific x-value: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tangent[x-</a:t>
            </a:r>
            <a:r>
              <a:rPr lang="en-US" dirty="0" err="1" smtClean="0"/>
              <a:t>value,function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6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r>
              <a:rPr lang="en-US" dirty="0" smtClean="0"/>
              <a:t>Points of Inflection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550"/>
            <a:ext cx="10515600" cy="496041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inflectionpoint</a:t>
            </a:r>
            <a:r>
              <a:rPr lang="en-US" dirty="0" smtClean="0"/>
              <a:t>(Polynomial)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will give the (</a:t>
            </a:r>
            <a:r>
              <a:rPr lang="en-US" dirty="0" err="1" smtClean="0"/>
              <a:t>x,y</a:t>
            </a:r>
            <a:r>
              <a:rPr lang="en-US" dirty="0" smtClean="0"/>
              <a:t>) coordinate of the point of inflection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27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asymptote[function]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command will give all vertical, horizontal and oblique asymptotes of the function (as x = p, y = q, or y = mx + b linear equations</a:t>
            </a:r>
            <a:r>
              <a:rPr lang="en-US" smtClean="0"/>
              <a:t>, respectively).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07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Sums or Riemann’s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RectangleSum</a:t>
            </a:r>
            <a:r>
              <a:rPr lang="en-US" dirty="0" smtClean="0"/>
              <a:t>(Function, Starting x, Stopping x, Number of Rectangles, Rectangle Position)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Rectangle Position Options:	0 : Left corner touches graph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0.5 : Midpoint touches graph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1 : Right corner touches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will return the area approximation between the curve and the x-axis between two x-values for a set number of rectangles.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84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UpperSum</a:t>
            </a:r>
            <a:r>
              <a:rPr lang="en-US" dirty="0" smtClean="0"/>
              <a:t>(Function, Starting x, Stopping x, Number of Rectangles)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LowerSum</a:t>
            </a:r>
            <a:r>
              <a:rPr lang="en-US" dirty="0" smtClean="0"/>
              <a:t>(Function, Starting x, Stopping x, Number of Rectangles)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will return the overestimate or underestimate (regardless of rectangle position) for the area approximation using a fixed number of rectangles.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572"/>
            <a:ext cx="10515600" cy="51273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calculate an Indefinite Integral: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integral(function)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Note:  you must attach the constant of integration (+ C) at the end of the GGB output.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749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/>
              <a:t>Moving and Rescaling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Click the cross-hairs icon.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the mouse, click and drag to view other areas of the screen.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Move over the x- or y-axis in order to rescale in the horizontal or vertical directions.</a:t>
            </a:r>
          </a:p>
        </p:txBody>
      </p:sp>
    </p:spTree>
    <p:extLst>
      <p:ext uri="{BB962C8B-B14F-4D97-AF65-F5344CB8AC3E}">
        <p14:creationId xmlns:p14="http://schemas.microsoft.com/office/powerpoint/2010/main" val="1940691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247"/>
            <a:ext cx="10515600" cy="58907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calculate a Definite Integral: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integral(function, starting x-value, ending x-value)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This will return the numeric value for the area between the curve and the x-axis.  This will be a signed (x/-) value.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340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n-US" dirty="0" smtClean="0"/>
              <a:t>Area Between Curves: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find the area between two graphs: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IntegralBetween</a:t>
            </a:r>
            <a:r>
              <a:rPr lang="en-US" dirty="0" smtClean="0"/>
              <a:t>(top-function, bottom-function, starting x-value, ending x-value)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Note: You may need to use two separate commands if the top/bottom function switch partway through the problem.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Second Note: You may need to find your start/stop values by using an intersect(polynomial1, polynomial2) or intersect(function1, function2, starting x, stopping x) command.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56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717"/>
          </a:xfrm>
        </p:spPr>
        <p:txBody>
          <a:bodyPr/>
          <a:lstStyle/>
          <a:p>
            <a:r>
              <a:rPr lang="en-US" dirty="0" smtClean="0"/>
              <a:t>View or Options 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842"/>
            <a:ext cx="10515600" cy="50081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downloaded version of the software, these menu options will appear at the top of the screen.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the online version of the software will have an icon with three horizontal bars on the upper right of the screen.  Clicking this will give all the menu options.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4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3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7524"/>
            <a:ext cx="10515600" cy="51194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Power: ^ (shift6)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Multiplication: * (shift8)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Division: 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Square Root: </a:t>
            </a:r>
            <a:r>
              <a:rPr lang="en-US" dirty="0" err="1" smtClean="0"/>
              <a:t>sqrt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Cube Root: </a:t>
            </a:r>
            <a:r>
              <a:rPr lang="en-US" dirty="0" err="1" smtClean="0"/>
              <a:t>cbrt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Roots: Use fractional exponents</a:t>
            </a:r>
          </a:p>
        </p:txBody>
      </p:sp>
    </p:spTree>
    <p:extLst>
      <p:ext uri="{BB962C8B-B14F-4D97-AF65-F5344CB8AC3E}">
        <p14:creationId xmlns:p14="http://schemas.microsoft.com/office/powerpoint/2010/main" val="23586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252"/>
          </a:xfrm>
        </p:spPr>
        <p:txBody>
          <a:bodyPr/>
          <a:lstStyle/>
          <a:p>
            <a:r>
              <a:rPr lang="en-US" dirty="0" smtClean="0"/>
              <a:t>Inputting Functions: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378"/>
            <a:ext cx="10515600" cy="50955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Input Box:</a:t>
            </a:r>
          </a:p>
          <a:p>
            <a:pPr marL="0" indent="0">
              <a:buNone/>
            </a:pPr>
            <a:r>
              <a:rPr lang="en-US" dirty="0" smtClean="0"/>
              <a:t>f(x) = …….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g(x) = …….</a:t>
            </a:r>
          </a:p>
          <a:p>
            <a:pPr marL="0" indent="0">
              <a:buNone/>
            </a:pPr>
            <a:r>
              <a:rPr lang="en-US" i="1" dirty="0" smtClean="0"/>
              <a:t>Make sure you are using parenthesis when needed!!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Evaluating a function at an x-value:</a:t>
            </a:r>
          </a:p>
          <a:p>
            <a:pPr marL="0" indent="0">
              <a:buNone/>
            </a:pPr>
            <a:r>
              <a:rPr lang="en-US" dirty="0" smtClean="0"/>
              <a:t>f(x-value)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g(x-value)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425"/>
          </a:xfrm>
        </p:spPr>
        <p:txBody>
          <a:bodyPr/>
          <a:lstStyle/>
          <a:p>
            <a:r>
              <a:rPr lang="en-US" dirty="0" smtClean="0"/>
              <a:t>Roots (x-intercepts, zeros)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550"/>
            <a:ext cx="10515600" cy="49604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Polynomial Functions: root[f(x)]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Functions: root[g(x),left x, right x]</a:t>
            </a:r>
          </a:p>
        </p:txBody>
      </p:sp>
    </p:spTree>
    <p:extLst>
      <p:ext uri="{BB962C8B-B14F-4D97-AF65-F5344CB8AC3E}">
        <p14:creationId xmlns:p14="http://schemas.microsoft.com/office/powerpoint/2010/main" val="287030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/>
              <a:t>Relative Minimums and Relative Maximums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the high points of the surrounds points or the low points of the surrounding points.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Polynomial Functions: extremum[f(x)]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Functions: extremum[g(x), left x, right x]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You must visually determine if the coordinate point listed is a minimum or a maximum.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9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Points of Intersection: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Polynomial Functions: Intersect[f(x),g(x)]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Functions: Intersect[f(x),g(x),left x, right x]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8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350"/>
          </a:xfrm>
        </p:spPr>
        <p:txBody>
          <a:bodyPr/>
          <a:lstStyle/>
          <a:p>
            <a:r>
              <a:rPr lang="en-US" dirty="0" smtClean="0"/>
              <a:t>Curves of Best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4988"/>
            <a:ext cx="10515600" cy="50319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Under the View Menu:</a:t>
            </a:r>
          </a:p>
          <a:p>
            <a:pPr marL="0" indent="0">
              <a:buNone/>
            </a:pPr>
            <a:r>
              <a:rPr lang="en-US" dirty="0" smtClean="0"/>
              <a:t>Select Spreadsheet.</a:t>
            </a:r>
          </a:p>
          <a:p>
            <a:pPr marL="0" indent="0">
              <a:buNone/>
            </a:pPr>
            <a:r>
              <a:rPr lang="en-US" dirty="0" smtClean="0"/>
              <a:t>Input x-values in the first column, y-values in the second column</a:t>
            </a:r>
          </a:p>
          <a:p>
            <a:pPr marL="0" indent="0">
              <a:buNone/>
            </a:pPr>
            <a:r>
              <a:rPr lang="en-US" dirty="0" smtClean="0"/>
              <a:t>Highlight all used cells</a:t>
            </a:r>
          </a:p>
          <a:p>
            <a:pPr marL="0" indent="0">
              <a:buNone/>
            </a:pPr>
            <a:r>
              <a:rPr lang="en-US" dirty="0" smtClean="0"/>
              <a:t>Click the bottom arrow in the coordinate point button, select “List of Points”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1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777</Words>
  <Application>Microsoft Office PowerPoint</Application>
  <PresentationFormat>Widescreen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MATH 1314</vt:lpstr>
      <vt:lpstr>Moving and Rescaling</vt:lpstr>
      <vt:lpstr>View or Options Menus</vt:lpstr>
      <vt:lpstr>Basic Commands</vt:lpstr>
      <vt:lpstr>Inputting Functions:</vt:lpstr>
      <vt:lpstr>Roots (x-intercepts, zeros)</vt:lpstr>
      <vt:lpstr>Relative Minimums and Relative Maximums</vt:lpstr>
      <vt:lpstr>Points of Intersection:</vt:lpstr>
      <vt:lpstr>Curves of Best Fit</vt:lpstr>
      <vt:lpstr>Regression Curves:</vt:lpstr>
      <vt:lpstr>Goodness of Fit</vt:lpstr>
      <vt:lpstr>Limits:</vt:lpstr>
      <vt:lpstr>Derivatives</vt:lpstr>
      <vt:lpstr>Tangent Lines:</vt:lpstr>
      <vt:lpstr>Points of Inflection</vt:lpstr>
      <vt:lpstr>Asymptotes</vt:lpstr>
      <vt:lpstr>Rectangular Sums or Riemann’s Sums</vt:lpstr>
      <vt:lpstr>PowerPoint Presentation</vt:lpstr>
      <vt:lpstr>Integration:</vt:lpstr>
      <vt:lpstr>PowerPoint Presentation</vt:lpstr>
      <vt:lpstr>Area Between Curves: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Matthew Caputo</cp:lastModifiedBy>
  <cp:revision>9</cp:revision>
  <dcterms:created xsi:type="dcterms:W3CDTF">2017-09-11T14:30:03Z</dcterms:created>
  <dcterms:modified xsi:type="dcterms:W3CDTF">2017-11-01T14:20:58Z</dcterms:modified>
</cp:coreProperties>
</file>