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0" timeString="2019-07-09T15:46:56.912"/>
    </inkml:context>
    <inkml:brush xml:id="br0">
      <inkml:brushProperty name="width" value="0.05292" units="cm"/>
      <inkml:brushProperty name="height" value="0.05292" units="cm"/>
      <inkml:brushProperty name="color" value="#FF0000"/>
    </inkml:brush>
  </inkml:definitions>
  <inkml:trace contextRef="#ctx0" brushRef="#br0">21003 12270 0</inkml:trace>
</inkml:ink>
</file>

<file path=ppt/ink/ink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09T15:47:59.321"/>
    </inkml:context>
    <inkml:brush xml:id="br0">
      <inkml:brushProperty name="width" value="0.05292" units="cm"/>
      <inkml:brushProperty name="height" value="0.05292" units="cm"/>
      <inkml:brushProperty name="color" value="#FF0000"/>
    </inkml:brush>
  </inkml:definitions>
  <inkml:trace contextRef="#ctx0" brushRef="#br0">27699 3148 153 0,'94'11'302'16,"-95"-12"174"-16,-2 2-306 15,-6-3 99-15,8 2-276 0,-2 0 7 16,-18 11 28-16,-19 12 7 15,-49 36 6-15,48-32 5 16,8 1 3-16,14-9-18 16,13-1-31-16,12-9-5 15,19 2 22-15,8 1-13 16,20 6 16-16,6 6 29 16,5 2-6-16,-14 6-30 15,-16 14-16-15,-31 1 7 16,-29 8 9-16,-19 0 14 15,-19-8 19-15,1-11 13 0,2-19-22 16,15-14-32-16,11-15-62 16,12 1-47-16,8-6-40 15,14-1-247-15,14-4 56 16</inkml:trace>
  <inkml:trace contextRef="#ctx0" brushRef="#br0" timeOffset="519.0605">28359 2891 504 0,'-1'2'275'15,"-1"10"-54"-15,1-9-27 16,-1 1-244-16,1-1 33 16,-1 4 19-16,1-5 12 0,-1-1 26 15,1 1-7-15,1 2-13 16,0 1-9-16,0 7-7 15,1 13-20-15,2 58 13 16,-9-34 21-16,-4 35 19 16,-6 12 8-16,-2 11 8 15,2-9-4-15,-1-9-4 16,12-45 11-16,3-16 16 16,8-31 35-16,10-22 37 15,14-12-28-15,10-9-7 16,1-4-18-16,7 2-44 15,-7 22-56-15,-8 8-37 16,-12 21-30-16,-8 19-9 16,-13 17-4-16,-8 13 11 15,-5 5 47-15,0 16-78 16,1-20-118-16,5-14-134 16,12-15-89-16</inkml:trace>
  <inkml:trace contextRef="#ctx0" brushRef="#br0" timeOffset="869.2326">28922 3474 1256 0,'-6'8'138'0,"8"9"102"15,-1 1-359-15,4 5 20 16,-5 1 24-16,3 3 48 16,1-7 43-16,3-2-146 15,-2-7-138-15,8-17-7 16</inkml:trace>
  <inkml:trace contextRef="#ctx0" brushRef="#br0" timeOffset="1017.8745">28975 3081 1265 0,'-8'7'327'15,"3"-4"-42"-15,5-9-378 0,0 5-230 16,0 1-181-16,2 0 118 16</inkml:trace>
  <inkml:trace contextRef="#ctx0" brushRef="#br0" timeOffset="1364.4111">30138 2762 185 0,'-4'-3'0'0,"-14"-2"378"16,-7 9-276-16,-23 2 123 16,-2 0-236-16,-6 7 242 15,-2 5-208-15,-4 1 32 16,13 0-10-16,3 10-1 0,12 0 2 16,7 5-9-16,11 5-35 15,1 13-3-15,8-2-4 16,-1 32-6-16,5-1 17 15,0 15-7-15,-1-7-21 16,2 6-67-16,1-31-33 16,-2-6-132-16,-3-30-16 15,-4-3-43-15</inkml:trace>
  <inkml:trace contextRef="#ctx0" brushRef="#br0" timeOffset="1569.0609">29255 3521 1089 0,'32'-6'800'15,"5"2"-398"-15,16-5-250 16,3-2-145-16,0 5-151 16,-11 1-172-16,-2-1 264 15,-15 6-35-15,-1 1-107 16,-4-4-80-16,-2 3-101 15,-6 0-68-15</inkml:trace>
  <inkml:trace contextRef="#ctx0" brushRef="#br0" timeOffset="1837.7083">30286 2951 624 0,'-4'11'452'0,"5"-2"-171"16,-8 2-387-16,5 12 371 0,-2 17-396 15,6 0 85-15,-4 20 31 16,-1 3 15-16,0 14 6 16,-3-1 7-16,2 13 11 15,2-12 0-15,-7-6-14 16,-1-24-26-16,7-7-106 15,0-23-15-15,-13-22-153 16,1-8-43-16</inkml:trace>
  <inkml:trace contextRef="#ctx0" brushRef="#br0" timeOffset="2031.9703">30117 3555 850 0,'-29'-98'413'0,"42"94"-28"15,-8 4-145-15,9 1-195 16,-3 2-13-16,11-3 27 0,5 6-2 16,8-6 2-16,-2-1-30 15,8-4-92-15,-5-2-51 16,8-11-103-16,-5 2-79 16,13-12-137-16,-2 1 18 15</inkml:trace>
  <inkml:trace contextRef="#ctx0" brushRef="#br0" timeOffset="2452.1856">31228 2774 565 0,'-66'65'154'15,"39"-51"58"-15,-4 8-164 16,-3-4 4-16,-6 4 24 16,1 2-27-16,-9 11 15 15,0 2 27-15,-5 29 31 16,5 14-22-16,7 26-7 15,20-1-19-15,14 12-40 16,28-23-35-16,21-19 8 0,10-29 8 16,18-18 8-1,7-29 29-15,6-27 22 0,-13-8 10 16,-7-11 32-16,-23 2 14 16,-22 5-70-16,-36 17-37 15,-43 14 2-15,-17 15-54 16,-9 11-116-16,-14 10-37 15,6 13-263-15,40-15-52 16</inkml:trace>
  <inkml:trace contextRef="#ctx0" brushRef="#br0" timeOffset="8995.6">17989 5989 1110 0,'-5'0'229'0,"-1"0"66"16,-6 3-339-16,-6 12-25 15,0 0-15-15,-19 10 32 16,-7 9 25-16,-14 5 17 0,6-7 17 16,-1-1 11-16,19-5 0 15,14-7-22-15,17-10-23 16,17 4-8-16,11-1-7 16,11 3 0-16,2 1 24 15,5 6 18-15,-12 0 5 16,-7 14 0-16,-6-3 1 15,-24 8 13-15,-17 2 11 16,-22 6 7-16,-10-6 2 16,-19-5-24-16,10-9-37 15,5-6-254-15,25-17 40 0</inkml:trace>
  <inkml:trace contextRef="#ctx0" brushRef="#br0" timeOffset="9550.7848">18349 5955 1175 0,'48'43'202'0,"-48"-43"118"16,-2 2-352-16,5-5 4 16,-3 1 9-16,-1 2 21 15,-1 0-2-15,2 0-19 16,-1 0-28-16,-1 0-11 15,2 3-11-15,-1 28 4 16,-5 64 11-16,0-36 24 0,-4 20 6 16,1-5 11-16,-3 3 8 15,2-21 9-15,2-10-14 16,4-27-6-16,4-16 47 16,7-16 0-16,15-11-4 15,8-10 20-15,8-10 21 16,-1-5-44-16,8 6-5 15,-15 7-5-15,1 14-18 16,-11 15-23-16,10 20-4 16,-11 6 2-16,3 15 11 15,-11 6 15-15,-4 14 18 16,-10-5-7-16,-4 10-7 16,-1-4-108-16,5 0-119 15,3-18-53-15,11-6 2 16,7-12-130-16</inkml:trace>
  <inkml:trace contextRef="#ctx0" brushRef="#br0" timeOffset="9834.5841">18955 6410 997 0,'21'120'183'0,"-21"-105"96"16,1 1-288-16,-2 11-26 15,-1 4 17-15,2 7 7 16,-3-3-6-16,-1-6-95 15,3-2-95-15,-5-12-70 16,0-15-105-16</inkml:trace>
  <inkml:trace contextRef="#ctx0" brushRef="#br0" timeOffset="10005.0501">18939 6160 1394 0,'3'4'209'16,"-2"-1"40"-16,1-1-433 15,-2-2-167-15,0 0-54 16,1 0-4-16</inkml:trace>
  <inkml:trace contextRef="#ctx0" brushRef="#br0" timeOffset="10364.7669">19890 5650 1141 0,'4'7'251'0,"-5"1"42"16,-8-5-312-16,-12-3-55 15,0 1 2-15,-13 1 23 16,0-2 57-16,-6 0 7 16,6 6 0-16,-1-2 2 15,7 1-7-15,2 8-4 16,4-1-13-16,4 11-5 16,8 12-2-16,1 21-1 15,6 2 0-15,3 22 2 16,0 0 6-16,5 11 10 15,2-11 4-15,0-1 2 0,1-15 0 16,-2-11-15-16,-3-20-37 16,-6-10-137-16,-3-2-120 15,-9-14-37-15</inkml:trace>
  <inkml:trace contextRef="#ctx0" brushRef="#br0" timeOffset="10600.1769">19469 6334 1117 0,'-49'-51'265'0,"49"54"64"16,3 2-320-16,5-6-55 16,-8 1 9-16,3 0 11 15,34 1 24-15,59-2 14 16,-47 1 3-16,1 0-13 15,-13 0-28-15,0-3-102 16,-13 2-103-16,0-11-101 16,-5-5-94-16</inkml:trace>
  <inkml:trace contextRef="#ctx0" brushRef="#br0" timeOffset="10902.3892">20127 5869 941 0,'-8'0'113'0,"5"12"97"16,-1 9-270-16,-2 0-34 0,-1 8 31 15,2 5 47-15,-5 6 15 16,5-3 5-16,-3 15 5 15,5 0 2-15,-5 16 5 16,4-1-2-16,-1 10 0 16,2-10 3-16,-6 4-7 15,2-22-27-15,0-3-85 16,-4-20-42-16,4-5-83 16,4-11 2-16,0-13-45 15</inkml:trace>
  <inkml:trace contextRef="#ctx0" brushRef="#br0" timeOffset="11167.6835">19936 6294 822 0,'-8'-38'365'15,"11"41"-81"-15,-1-5-190 16,4 2-88-16,-6 0-98 16,0 0 125-16,1 0 3 15,10-1-2-15,18-1-15 16,62-8-17-16,-47 4-33 0,14-4-99 16,-3-1-123-16,1 0-71 15,-13-1-111-15</inkml:trace>
  <inkml:trace contextRef="#ctx0" brushRef="#br0" timeOffset="11768.3675">21051 5948 764 0,'-25'21'131'0,"-8"4"89"16,-19 7-238-16,-4 1 15 15,-13 4 13-15,14-4 16 16,3-1 21-16,13-5 2 15,1 7 4-15,26-9-6 16,-6 5-20-16,2-5-26 16,16-1-22-16,7-11-4 15,-1 3 13-15,9-8 16 0,16 5 21 16,-9 0 30-16,20 4 9 16,-1-3-12-16,11 9-12 15,-7-4-18-15,4 6-12 16,-17 2-17-16,-4 4-15 15,-16-2-9-15,-9 11-3 16,-10 0 7-16,-16 3 7 16,-11-3 12-16,-16 6 12 15,0-12 5-15,2-1 6 16,8-14 3-16,9-11 16 16,19-10 12-16,8-19 4 15,2-14-38-15,14-21 9 16,15-13-3-16,23-21-1 15,11-6 5-15,29-24 45 16,7 10-8-16,-1-8-12 16,-16 7-38-16,-5 16-53 15,-26 31-19-15,-15 12-22 16,-20 24-19-16,-20 28-256 0,-22 15 108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203343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793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0151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3D97-4DCE-453F-83A0-D87718A7310D}"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92854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D3D97-4DCE-453F-83A0-D87718A7310D}"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9911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D3D97-4DCE-453F-83A0-D87718A7310D}"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65228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3D97-4DCE-453F-83A0-D87718A7310D}"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64493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D3D97-4DCE-453F-83A0-D87718A7310D}"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111979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D3D97-4DCE-453F-83A0-D87718A7310D}"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219116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3D97-4DCE-453F-83A0-D87718A7310D}"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89477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3D97-4DCE-453F-83A0-D87718A7310D}"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60F1-FEAE-431F-9327-7ECA225546A4}" type="slidenum">
              <a:rPr lang="en-US" smtClean="0"/>
              <a:t>‹#›</a:t>
            </a:fld>
            <a:endParaRPr lang="en-US"/>
          </a:p>
        </p:txBody>
      </p:sp>
    </p:spTree>
    <p:extLst>
      <p:ext uri="{BB962C8B-B14F-4D97-AF65-F5344CB8AC3E}">
        <p14:creationId xmlns:p14="http://schemas.microsoft.com/office/powerpoint/2010/main" val="333831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3D97-4DCE-453F-83A0-D87718A7310D}" type="datetimeFigureOut">
              <a:rPr lang="en-US" smtClean="0"/>
              <a:t>7/9/2019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660F1-FEAE-431F-9327-7ECA225546A4}" type="slidenum">
              <a:rPr lang="en-US" smtClean="0"/>
              <a:t>‹#›</a:t>
            </a:fld>
            <a:endParaRPr lang="en-US"/>
          </a:p>
        </p:txBody>
      </p:sp>
    </p:spTree>
    <p:extLst>
      <p:ext uri="{BB962C8B-B14F-4D97-AF65-F5344CB8AC3E}">
        <p14:creationId xmlns:p14="http://schemas.microsoft.com/office/powerpoint/2010/main" val="216872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1314</a:t>
            </a:r>
            <a:endParaRPr lang="en-US"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101202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702" y="303805"/>
            <a:ext cx="10515600" cy="5856532"/>
          </a:xfrm>
        </p:spPr>
        <p:txBody>
          <a:bodyPr>
            <a:normAutofit/>
          </a:bodyPr>
          <a:lstStyle/>
          <a:p>
            <a:pPr marL="0" indent="0">
              <a:buNone/>
            </a:pPr>
            <a:r>
              <a:rPr lang="en-US" i="1" dirty="0"/>
              <a:t>Begin by entering the function in the input line… </a:t>
            </a:r>
            <a:endParaRPr lang="en-US" dirty="0"/>
          </a:p>
          <a:p>
            <a:pPr marL="0" indent="0">
              <a:buNone/>
            </a:pPr>
            <a:r>
              <a:rPr lang="en-US" dirty="0"/>
              <a:t>Command: </a:t>
            </a:r>
            <a:endParaRPr lang="en-US" dirty="0" smtClean="0"/>
          </a:p>
          <a:p>
            <a:pPr marL="0" indent="0">
              <a:buNone/>
            </a:pPr>
            <a:endParaRPr lang="en-US" dirty="0"/>
          </a:p>
          <a:p>
            <a:pPr marL="0" indent="0">
              <a:buNone/>
            </a:pPr>
            <a:r>
              <a:rPr lang="en-US" dirty="0"/>
              <a:t>Command for a: </a:t>
            </a:r>
            <a:r>
              <a:rPr lang="en-US" dirty="0" smtClean="0"/>
              <a:t>	</a:t>
            </a:r>
            <a:r>
              <a:rPr lang="en-US" dirty="0" smtClean="0"/>
              <a:t>h(2)</a:t>
            </a:r>
            <a:r>
              <a:rPr lang="en-US" dirty="0" smtClean="0"/>
              <a:t>			Answer</a:t>
            </a:r>
            <a:r>
              <a:rPr lang="en-US" dirty="0"/>
              <a:t>: </a:t>
            </a:r>
            <a:endParaRPr lang="en-US" dirty="0" smtClean="0"/>
          </a:p>
          <a:p>
            <a:pPr marL="0" indent="0">
              <a:buNone/>
            </a:pPr>
            <a:endParaRPr lang="en-US" dirty="0"/>
          </a:p>
          <a:p>
            <a:pPr marL="0" indent="0">
              <a:buNone/>
            </a:pPr>
            <a:r>
              <a:rPr lang="en-US" dirty="0"/>
              <a:t>Command for b: </a:t>
            </a:r>
            <a:r>
              <a:rPr lang="en-US" dirty="0" smtClean="0"/>
              <a:t>	</a:t>
            </a:r>
            <a:r>
              <a:rPr lang="en-US" dirty="0" smtClean="0"/>
              <a:t>h(4)</a:t>
            </a:r>
            <a:r>
              <a:rPr lang="en-US" dirty="0" smtClean="0"/>
              <a:t>			Answer</a:t>
            </a:r>
            <a:r>
              <a:rPr lang="en-US" dirty="0"/>
              <a:t>: </a:t>
            </a:r>
            <a:endParaRPr lang="en-US" dirty="0" smtClean="0"/>
          </a:p>
          <a:p>
            <a:pPr marL="0" indent="0">
              <a:buNone/>
            </a:pPr>
            <a:endParaRPr lang="en-US" dirty="0"/>
          </a:p>
          <a:p>
            <a:pPr marL="0" indent="0">
              <a:buNone/>
            </a:pPr>
            <a:r>
              <a:rPr lang="en-US" dirty="0"/>
              <a:t>Command for c: </a:t>
            </a:r>
            <a:r>
              <a:rPr lang="en-US" dirty="0" smtClean="0"/>
              <a:t>	</a:t>
            </a:r>
            <a:r>
              <a:rPr lang="en-US" dirty="0" smtClean="0"/>
              <a:t>h(5)</a:t>
            </a:r>
            <a:r>
              <a:rPr lang="en-US" dirty="0" smtClean="0"/>
              <a:t>			Answer</a:t>
            </a:r>
            <a:r>
              <a:rPr lang="en-US" dirty="0"/>
              <a:t>: </a:t>
            </a:r>
            <a:endParaRPr lang="en-US" dirty="0" smtClean="0"/>
          </a:p>
          <a:p>
            <a:pPr marL="0" indent="0">
              <a:buNone/>
            </a:pPr>
            <a:endParaRPr lang="en-US" dirty="0"/>
          </a:p>
          <a:p>
            <a:pPr marL="0" indent="0">
              <a:buNone/>
            </a:pPr>
            <a:r>
              <a:rPr lang="en-US" dirty="0"/>
              <a:t>Command for d: </a:t>
            </a:r>
            <a:r>
              <a:rPr lang="en-US" dirty="0" smtClean="0"/>
              <a:t>	</a:t>
            </a:r>
            <a:r>
              <a:rPr lang="en-US" dirty="0" smtClean="0"/>
              <a:t>h(8)</a:t>
            </a:r>
            <a:r>
              <a:rPr lang="en-US" dirty="0" smtClean="0"/>
              <a:t>			Answer</a:t>
            </a:r>
            <a:r>
              <a:rPr lang="en-US" dirty="0"/>
              <a:t>: </a:t>
            </a:r>
          </a:p>
        </p:txBody>
      </p:sp>
      <p:pic>
        <p:nvPicPr>
          <p:cNvPr id="2" name="Picture 1"/>
          <p:cNvPicPr>
            <a:picLocks noChangeAspect="1"/>
          </p:cNvPicPr>
          <p:nvPr/>
        </p:nvPicPr>
        <p:blipFill>
          <a:blip r:embed="rId2"/>
          <a:stretch>
            <a:fillRect/>
          </a:stretch>
        </p:blipFill>
        <p:spPr>
          <a:xfrm>
            <a:off x="8560031" y="2701810"/>
            <a:ext cx="990600" cy="1238250"/>
          </a:xfrm>
          <a:prstGeom prst="rect">
            <a:avLst/>
          </a:prstGeom>
        </p:spPr>
      </p:pic>
      <p:sp>
        <p:nvSpPr>
          <p:cNvPr id="4" name="Rectangle 3"/>
          <p:cNvSpPr/>
          <p:nvPr/>
        </p:nvSpPr>
        <p:spPr>
          <a:xfrm>
            <a:off x="3078480" y="958334"/>
            <a:ext cx="2146742" cy="369332"/>
          </a:xfrm>
          <a:prstGeom prst="rect">
            <a:avLst/>
          </a:prstGeom>
        </p:spPr>
        <p:txBody>
          <a:bodyPr wrap="none">
            <a:spAutoFit/>
          </a:bodyPr>
          <a:lstStyle/>
          <a:p>
            <a:r>
              <a:rPr lang="en-US" dirty="0"/>
              <a:t>h(t)=-16t^2+128t+12</a:t>
            </a:r>
          </a:p>
        </p:txBody>
      </p:sp>
    </p:spTree>
    <p:extLst>
      <p:ext uri="{BB962C8B-B14F-4D97-AF65-F5344CB8AC3E}">
        <p14:creationId xmlns:p14="http://schemas.microsoft.com/office/powerpoint/2010/main" val="252566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213"/>
          </a:xfrm>
        </p:spPr>
        <p:txBody>
          <a:bodyPr/>
          <a:lstStyle/>
          <a:p>
            <a:r>
              <a:rPr lang="en-US" dirty="0" smtClean="0"/>
              <a:t>Graphing:</a:t>
            </a:r>
            <a:endParaRPr lang="en-US" dirty="0"/>
          </a:p>
        </p:txBody>
      </p:sp>
      <p:pic>
        <p:nvPicPr>
          <p:cNvPr id="4" name="Content Placeholder 3"/>
          <p:cNvPicPr>
            <a:picLocks noGrp="1" noChangeAspect="1"/>
          </p:cNvPicPr>
          <p:nvPr>
            <p:ph idx="1"/>
          </p:nvPr>
        </p:nvPicPr>
        <p:blipFill>
          <a:blip r:embed="rId2"/>
          <a:stretch>
            <a:fillRect/>
          </a:stretch>
        </p:blipFill>
        <p:spPr>
          <a:xfrm>
            <a:off x="305851" y="1172308"/>
            <a:ext cx="11337118" cy="3973755"/>
          </a:xfrm>
          <a:prstGeom prst="rect">
            <a:avLst/>
          </a:prstGeom>
        </p:spPr>
      </p:pic>
      <p:sp>
        <p:nvSpPr>
          <p:cNvPr id="3" name="Rectangle 2"/>
          <p:cNvSpPr/>
          <p:nvPr/>
        </p:nvSpPr>
        <p:spPr>
          <a:xfrm>
            <a:off x="4342015" y="802976"/>
            <a:ext cx="1978427" cy="369332"/>
          </a:xfrm>
          <a:prstGeom prst="rect">
            <a:avLst/>
          </a:prstGeom>
        </p:spPr>
        <p:txBody>
          <a:bodyPr wrap="none">
            <a:spAutoFit/>
          </a:bodyPr>
          <a:lstStyle/>
          <a:p>
            <a:r>
              <a:rPr lang="en-US" dirty="0"/>
              <a:t>f(x)=(x+1)/(x^2+3x)</a:t>
            </a:r>
          </a:p>
        </p:txBody>
      </p:sp>
      <p:sp>
        <p:nvSpPr>
          <p:cNvPr id="6" name="Rectangle 5"/>
          <p:cNvSpPr/>
          <p:nvPr/>
        </p:nvSpPr>
        <p:spPr>
          <a:xfrm>
            <a:off x="6911061" y="725319"/>
            <a:ext cx="1329210" cy="369332"/>
          </a:xfrm>
          <a:prstGeom prst="rect">
            <a:avLst/>
          </a:prstGeom>
        </p:spPr>
        <p:txBody>
          <a:bodyPr wrap="none">
            <a:spAutoFit/>
          </a:bodyPr>
          <a:lstStyle/>
          <a:p>
            <a:r>
              <a:rPr lang="en-US" dirty="0"/>
              <a:t>g(x)=(1/2)*x</a:t>
            </a:r>
          </a:p>
        </p:txBody>
      </p:sp>
    </p:spTree>
    <p:extLst>
      <p:ext uri="{BB962C8B-B14F-4D97-AF65-F5344CB8AC3E}">
        <p14:creationId xmlns:p14="http://schemas.microsoft.com/office/powerpoint/2010/main" val="15086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321"/>
          </a:xfrm>
        </p:spPr>
        <p:txBody>
          <a:bodyPr>
            <a:normAutofit fontScale="90000"/>
          </a:bodyPr>
          <a:lstStyle/>
          <a:p>
            <a:r>
              <a:rPr lang="en-US" dirty="0" smtClean="0"/>
              <a:t>Finding Some Features of Graphed Function</a:t>
            </a:r>
            <a:endParaRPr lang="en-US" dirty="0"/>
          </a:p>
        </p:txBody>
      </p:sp>
      <p:sp>
        <p:nvSpPr>
          <p:cNvPr id="3" name="Content Placeholder 2"/>
          <p:cNvSpPr>
            <a:spLocks noGrp="1"/>
          </p:cNvSpPr>
          <p:nvPr>
            <p:ph idx="1"/>
          </p:nvPr>
        </p:nvSpPr>
        <p:spPr>
          <a:xfrm>
            <a:off x="838200" y="1109785"/>
            <a:ext cx="10515600" cy="5067178"/>
          </a:xfrm>
        </p:spPr>
        <p:txBody>
          <a:bodyPr/>
          <a:lstStyle/>
          <a:p>
            <a:pPr marL="0" indent="0">
              <a:buNone/>
            </a:pPr>
            <a:r>
              <a:rPr lang="en-US" dirty="0"/>
              <a:t>You can find the zeros (also called roots or x intercepts) of a function using GGB. The command will depend on if the function is a polynomial or not. </a:t>
            </a:r>
          </a:p>
        </p:txBody>
      </p:sp>
      <p:pic>
        <p:nvPicPr>
          <p:cNvPr id="4" name="Picture 3"/>
          <p:cNvPicPr>
            <a:picLocks noChangeAspect="1"/>
          </p:cNvPicPr>
          <p:nvPr/>
        </p:nvPicPr>
        <p:blipFill>
          <a:blip r:embed="rId2"/>
          <a:stretch>
            <a:fillRect/>
          </a:stretch>
        </p:blipFill>
        <p:spPr>
          <a:xfrm>
            <a:off x="925757" y="2406772"/>
            <a:ext cx="9496425" cy="1419225"/>
          </a:xfrm>
          <a:prstGeom prst="rect">
            <a:avLst/>
          </a:prstGeom>
        </p:spPr>
      </p:pic>
    </p:spTree>
    <p:extLst>
      <p:ext uri="{BB962C8B-B14F-4D97-AF65-F5344CB8AC3E}">
        <p14:creationId xmlns:p14="http://schemas.microsoft.com/office/powerpoint/2010/main" val="232195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0433" y="399728"/>
            <a:ext cx="11690935" cy="5226717"/>
          </a:xfrm>
          <a:prstGeom prst="rect">
            <a:avLst/>
          </a:prstGeom>
        </p:spPr>
      </p:pic>
    </p:spTree>
    <p:extLst>
      <p:ext uri="{BB962C8B-B14F-4D97-AF65-F5344CB8AC3E}">
        <p14:creationId xmlns:p14="http://schemas.microsoft.com/office/powerpoint/2010/main" val="410690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654" y="182729"/>
            <a:ext cx="10888820" cy="5303861"/>
          </a:xfrm>
          <a:prstGeom prst="rect">
            <a:avLst/>
          </a:prstGeom>
        </p:spPr>
      </p:pic>
    </p:spTree>
    <p:extLst>
      <p:ext uri="{BB962C8B-B14F-4D97-AF65-F5344CB8AC3E}">
        <p14:creationId xmlns:p14="http://schemas.microsoft.com/office/powerpoint/2010/main" val="236564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4231" y="150984"/>
            <a:ext cx="11851294" cy="1966985"/>
          </a:xfrm>
          <a:prstGeom prst="rect">
            <a:avLst/>
          </a:prstGeom>
        </p:spPr>
      </p:pic>
    </p:spTree>
    <p:extLst>
      <p:ext uri="{BB962C8B-B14F-4D97-AF65-F5344CB8AC3E}">
        <p14:creationId xmlns:p14="http://schemas.microsoft.com/office/powerpoint/2010/main" val="310228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261" y="100799"/>
            <a:ext cx="11868153" cy="1642032"/>
          </a:xfrm>
          <a:prstGeom prst="rect">
            <a:avLst/>
          </a:prstGeom>
        </p:spPr>
      </p:pic>
      <p:pic>
        <p:nvPicPr>
          <p:cNvPr id="5" name="Picture 4"/>
          <p:cNvPicPr>
            <a:picLocks noChangeAspect="1"/>
          </p:cNvPicPr>
          <p:nvPr/>
        </p:nvPicPr>
        <p:blipFill>
          <a:blip r:embed="rId3"/>
          <a:stretch>
            <a:fillRect/>
          </a:stretch>
        </p:blipFill>
        <p:spPr>
          <a:xfrm>
            <a:off x="158261" y="1896208"/>
            <a:ext cx="11687175" cy="4191000"/>
          </a:xfrm>
          <a:prstGeom prst="rect">
            <a:avLst/>
          </a:prstGeom>
        </p:spPr>
      </p:pic>
    </p:spTree>
    <p:extLst>
      <p:ext uri="{BB962C8B-B14F-4D97-AF65-F5344CB8AC3E}">
        <p14:creationId xmlns:p14="http://schemas.microsoft.com/office/powerpoint/2010/main" val="377293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19990" y="278177"/>
            <a:ext cx="8027026" cy="5802913"/>
          </a:xfrm>
          <a:prstGeom prst="rect">
            <a:avLst/>
          </a:prstGeom>
        </p:spPr>
      </p:pic>
    </p:spTree>
    <p:extLst>
      <p:ext uri="{BB962C8B-B14F-4D97-AF65-F5344CB8AC3E}">
        <p14:creationId xmlns:p14="http://schemas.microsoft.com/office/powerpoint/2010/main" val="104752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4218" y="176579"/>
            <a:ext cx="6801567" cy="6182070"/>
          </a:xfrm>
          <a:prstGeom prst="rect">
            <a:avLst/>
          </a:prstGeom>
        </p:spPr>
      </p:pic>
    </p:spTree>
    <p:extLst>
      <p:ext uri="{BB962C8B-B14F-4D97-AF65-F5344CB8AC3E}">
        <p14:creationId xmlns:p14="http://schemas.microsoft.com/office/powerpoint/2010/main" val="1967170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4"/>
          </a:xfrm>
        </p:spPr>
        <p:txBody>
          <a:bodyPr/>
          <a:lstStyle/>
          <a:p>
            <a:r>
              <a:rPr lang="en-US" dirty="0" smtClean="0"/>
              <a:t>Intersection of Two Functions</a:t>
            </a:r>
            <a:endParaRPr lang="en-US" dirty="0"/>
          </a:p>
        </p:txBody>
      </p:sp>
      <p:pic>
        <p:nvPicPr>
          <p:cNvPr id="4" name="Content Placeholder 3"/>
          <p:cNvPicPr>
            <a:picLocks noGrp="1" noChangeAspect="1"/>
          </p:cNvPicPr>
          <p:nvPr>
            <p:ph idx="1"/>
          </p:nvPr>
        </p:nvPicPr>
        <p:blipFill>
          <a:blip r:embed="rId2"/>
          <a:stretch>
            <a:fillRect/>
          </a:stretch>
        </p:blipFill>
        <p:spPr>
          <a:xfrm>
            <a:off x="838200" y="1217551"/>
            <a:ext cx="9304440" cy="1283371"/>
          </a:xfrm>
          <a:prstGeom prst="rect">
            <a:avLst/>
          </a:prstGeom>
        </p:spPr>
      </p:pic>
    </p:spTree>
    <p:extLst>
      <p:ext uri="{BB962C8B-B14F-4D97-AF65-F5344CB8AC3E}">
        <p14:creationId xmlns:p14="http://schemas.microsoft.com/office/powerpoint/2010/main" val="70287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2721"/>
          </a:xfrm>
        </p:spPr>
        <p:txBody>
          <a:bodyPr>
            <a:normAutofit fontScale="90000"/>
          </a:bodyPr>
          <a:lstStyle/>
          <a:p>
            <a:r>
              <a:rPr lang="en-US" dirty="0" smtClean="0"/>
              <a:t>An Introduction to </a:t>
            </a:r>
            <a:r>
              <a:rPr lang="en-US" dirty="0" err="1" smtClean="0"/>
              <a:t>Geogebra</a:t>
            </a:r>
            <a:endParaRPr lang="en-US" dirty="0"/>
          </a:p>
        </p:txBody>
      </p:sp>
      <p:sp>
        <p:nvSpPr>
          <p:cNvPr id="3" name="Content Placeholder 2"/>
          <p:cNvSpPr>
            <a:spLocks noGrp="1"/>
          </p:cNvSpPr>
          <p:nvPr>
            <p:ph idx="1"/>
          </p:nvPr>
        </p:nvSpPr>
        <p:spPr>
          <a:xfrm>
            <a:off x="838200" y="937846"/>
            <a:ext cx="10515600" cy="5239117"/>
          </a:xfrm>
        </p:spPr>
        <p:txBody>
          <a:bodyPr/>
          <a:lstStyle/>
          <a:p>
            <a:pPr marL="0" indent="0">
              <a:buNone/>
            </a:pPr>
            <a:r>
              <a:rPr lang="en-US" dirty="0" smtClean="0"/>
              <a:t> </a:t>
            </a:r>
            <a:r>
              <a:rPr lang="en-US" dirty="0"/>
              <a:t>Before we introduce calculus, let’s look at a brief introduction to GGB</a:t>
            </a:r>
            <a:r>
              <a:rPr lang="en-US" dirty="0" smtClean="0"/>
              <a:t>.</a:t>
            </a:r>
          </a:p>
          <a:p>
            <a:pPr marL="0" indent="0">
              <a:buNone/>
            </a:pPr>
            <a:r>
              <a:rPr lang="en-US" dirty="0" smtClean="0"/>
              <a:t> </a:t>
            </a:r>
            <a:endParaRPr lang="en-US" dirty="0"/>
          </a:p>
          <a:p>
            <a:pPr marL="0" indent="0">
              <a:buNone/>
            </a:pPr>
            <a:r>
              <a:rPr lang="en-US" dirty="0" err="1"/>
              <a:t>GeoGebra</a:t>
            </a:r>
            <a:r>
              <a:rPr lang="en-US" dirty="0"/>
              <a:t> (GGB) is a </a:t>
            </a:r>
            <a:r>
              <a:rPr lang="en-US" b="1" i="1" dirty="0"/>
              <a:t>FREE </a:t>
            </a:r>
            <a:r>
              <a:rPr lang="en-US" dirty="0"/>
              <a:t>software package that we will use throughout the semester. The program can be used as a simple calculator, and it can also be used to perform some fairly sophisticated calculus operations. In this lesson, you will learn your way around the GGB display, and you will also learn to do some basic graphing. </a:t>
            </a:r>
            <a:endParaRPr lang="en-US" dirty="0" smtClean="0"/>
          </a:p>
          <a:p>
            <a:pPr marL="0" indent="0">
              <a:buNone/>
            </a:pPr>
            <a:endParaRPr lang="en-US" dirty="0"/>
          </a:p>
          <a:p>
            <a:pPr marL="0" indent="0">
              <a:buNone/>
            </a:pPr>
            <a:r>
              <a:rPr lang="en-US" dirty="0"/>
              <a:t>You will need to download GGB onto your computer. Go to </a:t>
            </a:r>
            <a:r>
              <a:rPr lang="en-US" b="1" dirty="0"/>
              <a:t>www.geogebra.org </a:t>
            </a:r>
            <a:r>
              <a:rPr lang="en-US" dirty="0"/>
              <a:t>and follow the instructions for downloading the program. </a:t>
            </a:r>
          </a:p>
        </p:txBody>
      </p:sp>
    </p:spTree>
    <p:extLst>
      <p:ext uri="{BB962C8B-B14F-4D97-AF65-F5344CB8AC3E}">
        <p14:creationId xmlns:p14="http://schemas.microsoft.com/office/powerpoint/2010/main" val="3482437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9643" y="196788"/>
            <a:ext cx="9184787" cy="4401706"/>
          </a:xfrm>
          <a:prstGeom prst="rect">
            <a:avLst/>
          </a:prstGeom>
        </p:spPr>
      </p:pic>
    </p:spTree>
    <p:extLst>
      <p:ext uri="{BB962C8B-B14F-4D97-AF65-F5344CB8AC3E}">
        <p14:creationId xmlns:p14="http://schemas.microsoft.com/office/powerpoint/2010/main" val="240508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3591" y="170289"/>
            <a:ext cx="10776440" cy="5092975"/>
          </a:xfrm>
          <a:prstGeom prst="rect">
            <a:avLst/>
          </a:prstGeom>
        </p:spPr>
      </p:pic>
    </p:spTree>
    <p:extLst>
      <p:ext uri="{BB962C8B-B14F-4D97-AF65-F5344CB8AC3E}">
        <p14:creationId xmlns:p14="http://schemas.microsoft.com/office/powerpoint/2010/main" val="8344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0783"/>
          </a:xfrm>
        </p:spPr>
        <p:txBody>
          <a:bodyPr>
            <a:normAutofit fontScale="90000"/>
          </a:bodyPr>
          <a:lstStyle/>
          <a:p>
            <a:r>
              <a:rPr lang="en-US" dirty="0" smtClean="0"/>
              <a:t> </a:t>
            </a:r>
            <a:r>
              <a:rPr lang="en-US" dirty="0"/>
              <a:t>This is what you will see when you open GGB. </a:t>
            </a:r>
          </a:p>
        </p:txBody>
      </p:sp>
      <p:pic>
        <p:nvPicPr>
          <p:cNvPr id="4" name="Content Placeholder 3"/>
          <p:cNvPicPr>
            <a:picLocks noGrp="1" noChangeAspect="1"/>
          </p:cNvPicPr>
          <p:nvPr>
            <p:ph idx="1"/>
          </p:nvPr>
        </p:nvPicPr>
        <p:blipFill>
          <a:blip r:embed="rId2"/>
          <a:stretch>
            <a:fillRect/>
          </a:stretch>
        </p:blipFill>
        <p:spPr>
          <a:xfrm>
            <a:off x="1623643" y="1016611"/>
            <a:ext cx="8944713" cy="5324475"/>
          </a:xfrm>
          <a:prstGeom prst="rect">
            <a:avLst/>
          </a:prstGeom>
        </p:spPr>
      </p:pic>
    </p:spTree>
    <p:extLst>
      <p:ext uri="{BB962C8B-B14F-4D97-AF65-F5344CB8AC3E}">
        <p14:creationId xmlns:p14="http://schemas.microsoft.com/office/powerpoint/2010/main" val="21437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690"/>
          </a:xfrm>
        </p:spPr>
        <p:txBody>
          <a:bodyPr>
            <a:normAutofit fontScale="90000"/>
          </a:bodyPr>
          <a:lstStyle/>
          <a:p>
            <a:r>
              <a:rPr lang="en-US" dirty="0" smtClean="0"/>
              <a:t>Basic Commands</a:t>
            </a:r>
            <a:endParaRPr lang="en-US" dirty="0"/>
          </a:p>
        </p:txBody>
      </p:sp>
      <p:sp>
        <p:nvSpPr>
          <p:cNvPr id="3" name="Content Placeholder 2"/>
          <p:cNvSpPr>
            <a:spLocks noGrp="1"/>
          </p:cNvSpPr>
          <p:nvPr>
            <p:ph idx="1"/>
          </p:nvPr>
        </p:nvSpPr>
        <p:spPr>
          <a:xfrm>
            <a:off x="838200" y="1023816"/>
            <a:ext cx="10515600" cy="5153147"/>
          </a:xfrm>
        </p:spPr>
        <p:txBody>
          <a:bodyPr>
            <a:normAutofit fontScale="77500" lnSpcReduction="20000"/>
          </a:bodyPr>
          <a:lstStyle/>
          <a:p>
            <a:pPr marL="0" indent="0">
              <a:buNone/>
            </a:pPr>
            <a:r>
              <a:rPr lang="en-US" dirty="0" smtClean="0"/>
              <a:t>TO </a:t>
            </a:r>
            <a:r>
              <a:rPr lang="en-US" dirty="0"/>
              <a:t>ADJUST FONT: Go to “Options,” then click on “Font” and select the size that you’d like. </a:t>
            </a:r>
            <a:endParaRPr lang="en-US" dirty="0" smtClean="0"/>
          </a:p>
          <a:p>
            <a:pPr marL="0" indent="0">
              <a:buNone/>
            </a:pPr>
            <a:endParaRPr lang="en-US" dirty="0"/>
          </a:p>
          <a:p>
            <a:pPr marL="0" indent="0">
              <a:buNone/>
            </a:pPr>
            <a:r>
              <a:rPr lang="en-US" dirty="0"/>
              <a:t>TO RESIZE ALGEBRA AND GRAPHICS WINDOWS: Put cursor on the vertical line between algebra and graphics windows until you see a double-headed arrow. Then drag the line to the left or the right depending on which part you wish to enlarge</a:t>
            </a:r>
            <a:r>
              <a:rPr lang="en-US" dirty="0" smtClean="0"/>
              <a:t>.</a:t>
            </a:r>
          </a:p>
          <a:p>
            <a:pPr marL="0" indent="0">
              <a:buNone/>
            </a:pPr>
            <a:r>
              <a:rPr lang="en-US" dirty="0" smtClean="0"/>
              <a:t> </a:t>
            </a:r>
            <a:endParaRPr lang="en-US" dirty="0"/>
          </a:p>
          <a:p>
            <a:pPr marL="0" indent="0">
              <a:buNone/>
            </a:pPr>
            <a:r>
              <a:rPr lang="en-US" dirty="0"/>
              <a:t>TO SHOW GRID: Put cursor on graphics window. Right-click and choose “Grid”. To undo follow the same steps. </a:t>
            </a:r>
            <a:endParaRPr lang="en-US" dirty="0" smtClean="0"/>
          </a:p>
          <a:p>
            <a:pPr marL="0" indent="0">
              <a:buNone/>
            </a:pPr>
            <a:endParaRPr lang="en-US" dirty="0"/>
          </a:p>
          <a:p>
            <a:pPr marL="0" indent="0">
              <a:buNone/>
            </a:pPr>
            <a:r>
              <a:rPr lang="en-US" dirty="0"/>
              <a:t>TO ADJUST DECIMAL PLACES: Go to “Options,” then click on “Rounding” and select “4 Decimal Places”. Occasionally, we’ll need to change this setting</a:t>
            </a:r>
            <a:r>
              <a:rPr lang="en-US" dirty="0" smtClean="0"/>
              <a:t>.</a:t>
            </a:r>
          </a:p>
          <a:p>
            <a:pPr marL="0" indent="0">
              <a:buNone/>
            </a:pPr>
            <a:r>
              <a:rPr lang="en-US" dirty="0" smtClean="0"/>
              <a:t> </a:t>
            </a:r>
            <a:endParaRPr lang="en-US" dirty="0"/>
          </a:p>
          <a:p>
            <a:pPr marL="0" indent="0">
              <a:buNone/>
            </a:pPr>
            <a:r>
              <a:rPr lang="en-US" dirty="0"/>
              <a:t>TO SAVE CHANGES TO SETTINGS: Go to “Options,” then click on “Save Settings”. </a:t>
            </a:r>
            <a:endParaRPr lang="en-US" dirty="0" smtClean="0"/>
          </a:p>
          <a:p>
            <a:pPr marL="0" indent="0">
              <a:buNone/>
            </a:pPr>
            <a:endParaRPr lang="en-US" dirty="0"/>
          </a:p>
          <a:p>
            <a:pPr marL="0" indent="0">
              <a:buNone/>
            </a:pPr>
            <a:r>
              <a:rPr lang="en-US" dirty="0" smtClean="0"/>
              <a:t>NEW </a:t>
            </a:r>
            <a:r>
              <a:rPr lang="en-US" dirty="0"/>
              <a:t>WINDOW: Control N or click on the File menu and select new. </a:t>
            </a:r>
            <a:r>
              <a:rPr lang="en-US" i="1" dirty="0"/>
              <a:t>Try not to have too many different GGB windows open as it may make the program crash. </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561080" y="4417200"/>
              <a:ext cx="360" cy="360"/>
            </p14:xfrm>
          </p:contentPart>
        </mc:Choice>
        <mc:Fallback>
          <p:pic>
            <p:nvPicPr>
              <p:cNvPr id="4" name="Ink 3"/>
              <p:cNvPicPr/>
              <p:nvPr/>
            </p:nvPicPr>
            <p:blipFill>
              <a:blip r:embed="rId3"/>
              <a:stretch>
                <a:fillRect/>
              </a:stretch>
            </p:blipFill>
            <p:spPr>
              <a:xfrm>
                <a:off x="7551720" y="4407840"/>
                <a:ext cx="19080" cy="19080"/>
              </a:xfrm>
              <a:prstGeom prst="rect">
                <a:avLst/>
              </a:prstGeom>
            </p:spPr>
          </p:pic>
        </mc:Fallback>
      </mc:AlternateContent>
    </p:spTree>
    <p:extLst>
      <p:ext uri="{BB962C8B-B14F-4D97-AF65-F5344CB8AC3E}">
        <p14:creationId xmlns:p14="http://schemas.microsoft.com/office/powerpoint/2010/main" val="119791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1798"/>
          </a:xfrm>
        </p:spPr>
        <p:txBody>
          <a:bodyPr>
            <a:normAutofit fontScale="90000"/>
          </a:bodyPr>
          <a:lstStyle/>
          <a:p>
            <a:r>
              <a:rPr lang="en-US" dirty="0" smtClean="0"/>
              <a:t>Inputting Functions</a:t>
            </a:r>
            <a:endParaRPr lang="en-US" dirty="0"/>
          </a:p>
        </p:txBody>
      </p:sp>
      <p:sp>
        <p:nvSpPr>
          <p:cNvPr id="3" name="Content Placeholder 2"/>
          <p:cNvSpPr>
            <a:spLocks noGrp="1"/>
          </p:cNvSpPr>
          <p:nvPr>
            <p:ph idx="1"/>
          </p:nvPr>
        </p:nvSpPr>
        <p:spPr>
          <a:xfrm>
            <a:off x="838200" y="1039446"/>
            <a:ext cx="10515600" cy="5137517"/>
          </a:xfrm>
        </p:spPr>
        <p:txBody>
          <a:bodyPr/>
          <a:lstStyle/>
          <a:p>
            <a:pPr marL="0" indent="0">
              <a:buNone/>
            </a:pPr>
            <a:r>
              <a:rPr lang="en-US" dirty="0"/>
              <a:t>You will enter functions or expressions using the input line. Put the cursor in the input line and start typing. </a:t>
            </a:r>
          </a:p>
        </p:txBody>
      </p:sp>
      <p:pic>
        <p:nvPicPr>
          <p:cNvPr id="4" name="Picture 3"/>
          <p:cNvPicPr>
            <a:picLocks noChangeAspect="1"/>
          </p:cNvPicPr>
          <p:nvPr/>
        </p:nvPicPr>
        <p:blipFill>
          <a:blip r:embed="rId2"/>
          <a:stretch>
            <a:fillRect/>
          </a:stretch>
        </p:blipFill>
        <p:spPr>
          <a:xfrm>
            <a:off x="340851" y="2931746"/>
            <a:ext cx="11525927" cy="635000"/>
          </a:xfrm>
          <a:prstGeom prst="rect">
            <a:avLst/>
          </a:prstGeom>
        </p:spPr>
      </p:pic>
    </p:spTree>
    <p:extLst>
      <p:ext uri="{BB962C8B-B14F-4D97-AF65-F5344CB8AC3E}">
        <p14:creationId xmlns:p14="http://schemas.microsoft.com/office/powerpoint/2010/main" val="319933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1460"/>
          </a:xfrm>
        </p:spPr>
        <p:txBody>
          <a:bodyPr>
            <a:normAutofit fontScale="90000"/>
          </a:bodyPr>
          <a:lstStyle/>
          <a:p>
            <a:r>
              <a:rPr lang="en-US" dirty="0" smtClean="0"/>
              <a:t>Inputting Usage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31631"/>
                <a:ext cx="10515600" cy="5145332"/>
              </a:xfrm>
            </p:spPr>
            <p:txBody>
              <a:bodyPr/>
              <a:lstStyle/>
              <a:p>
                <a:pPr marL="0" indent="0">
                  <a:buNone/>
                </a:pPr>
                <a:r>
                  <a:rPr lang="en-US" dirty="0" smtClean="0"/>
                  <a:t>The caret key (“^”) to raise a number or variable to a power. </a:t>
                </a:r>
              </a:p>
              <a:p>
                <a:pPr marL="0" indent="0">
                  <a:buNone/>
                </a:pPr>
                <a:r>
                  <a:rPr lang="en-US" dirty="0" smtClean="0"/>
                  <a:t>The </a:t>
                </a:r>
                <a:r>
                  <a:rPr lang="en-US" dirty="0"/>
                  <a:t>slash (“/”) for division. </a:t>
                </a:r>
                <a:endParaRPr lang="en-US" dirty="0" smtClean="0"/>
              </a:p>
              <a:p>
                <a:pPr marL="0" indent="0">
                  <a:buNone/>
                </a:pPr>
                <a:r>
                  <a:rPr lang="en-US" dirty="0" smtClean="0"/>
                  <a:t>The </a:t>
                </a:r>
                <a:r>
                  <a:rPr lang="en-US" dirty="0"/>
                  <a:t>asterisk (“*”) for multiplication. </a:t>
                </a:r>
                <a:endParaRPr lang="en-US" dirty="0" smtClean="0"/>
              </a:p>
              <a:p>
                <a:pPr marL="0" indent="0">
                  <a:buNone/>
                </a:pPr>
                <a:endParaRPr lang="en-US" dirty="0" smtClean="0"/>
              </a:p>
              <a:p>
                <a:pPr marL="0" indent="0">
                  <a:buNone/>
                </a:pPr>
                <a:endParaRPr lang="en-US" dirty="0"/>
              </a:p>
              <a:p>
                <a:pPr marL="0" indent="0">
                  <a:buNone/>
                </a:pPr>
                <a:r>
                  <a:rPr lang="en-US" dirty="0"/>
                  <a:t>USE SQRT for the square root or USE CBRT for the cube root. </a:t>
                </a:r>
              </a:p>
              <a:p>
                <a:endParaRPr lang="en-US" dirty="0" smtClean="0"/>
              </a:p>
              <a:p>
                <a:pPr marL="0" indent="0">
                  <a:buNone/>
                </a:pPr>
                <a:endParaRPr lang="en-US" dirty="0" smtClean="0"/>
              </a:p>
              <a:p>
                <a:pPr marL="0" indent="0">
                  <a:buNone/>
                </a:pPr>
                <a:r>
                  <a:rPr lang="en-US" dirty="0" smtClean="0"/>
                  <a:t>To </a:t>
                </a:r>
                <a:r>
                  <a:rPr lang="en-US" dirty="0"/>
                  <a:t>enter a sixth root such as,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6</m:t>
                        </m:r>
                      </m:deg>
                      <m:e>
                        <m:r>
                          <a:rPr lang="en-US" b="0" i="1" smtClean="0">
                            <a:latin typeface="Cambria Math" panose="02040503050406030204" pitchFamily="18" charset="0"/>
                          </a:rPr>
                          <m:t>2</m:t>
                        </m:r>
                      </m:e>
                    </m:rad>
                  </m:oMath>
                </a14:m>
                <a:r>
                  <a:rPr lang="en-US" dirty="0" smtClean="0"/>
                  <a:t>, </a:t>
                </a:r>
                <a:r>
                  <a:rPr lang="en-US" dirty="0"/>
                  <a:t>type: 2^(1/6)---Make sure the exponent is parenthesis!!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31631"/>
                <a:ext cx="10515600" cy="5145332"/>
              </a:xfrm>
              <a:blipFill rotWithShape="0">
                <a:blip r:embed="rId2"/>
                <a:stretch>
                  <a:fillRect l="-1217" t="-1896" b="-23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6299280" y="991440"/>
              <a:ext cx="4955040" cy="1484640"/>
            </p14:xfrm>
          </p:contentPart>
        </mc:Choice>
        <mc:Fallback>
          <p:pic>
            <p:nvPicPr>
              <p:cNvPr id="4" name="Ink 3"/>
              <p:cNvPicPr/>
              <p:nvPr/>
            </p:nvPicPr>
            <p:blipFill>
              <a:blip r:embed="rId4"/>
              <a:stretch>
                <a:fillRect/>
              </a:stretch>
            </p:blipFill>
            <p:spPr>
              <a:xfrm>
                <a:off x="6293880" y="987120"/>
                <a:ext cx="4970880" cy="1496520"/>
              </a:xfrm>
              <a:prstGeom prst="rect">
                <a:avLst/>
              </a:prstGeom>
            </p:spPr>
          </p:pic>
        </mc:Fallback>
      </mc:AlternateContent>
    </p:spTree>
    <p:extLst>
      <p:ext uri="{BB962C8B-B14F-4D97-AF65-F5344CB8AC3E}">
        <p14:creationId xmlns:p14="http://schemas.microsoft.com/office/powerpoint/2010/main" val="283650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46813"/>
          </a:xfrm>
        </p:spPr>
        <p:txBody>
          <a:bodyPr>
            <a:normAutofit fontScale="90000"/>
          </a:bodyPr>
          <a:lstStyle/>
          <a:p>
            <a:r>
              <a:rPr lang="en-US" dirty="0"/>
              <a:t>If you make a mistake in entering an expression, look at the end of the input line and click on the up/down arrow icon. Your entry or entries will come up and select the desired one to correct. </a:t>
            </a:r>
          </a:p>
        </p:txBody>
      </p:sp>
      <p:pic>
        <p:nvPicPr>
          <p:cNvPr id="4" name="Content Placeholder 3"/>
          <p:cNvPicPr>
            <a:picLocks noGrp="1" noChangeAspect="1"/>
          </p:cNvPicPr>
          <p:nvPr>
            <p:ph idx="1"/>
          </p:nvPr>
        </p:nvPicPr>
        <p:blipFill>
          <a:blip r:embed="rId2"/>
          <a:stretch>
            <a:fillRect/>
          </a:stretch>
        </p:blipFill>
        <p:spPr>
          <a:xfrm>
            <a:off x="838200" y="4245025"/>
            <a:ext cx="10515600" cy="579337"/>
          </a:xfrm>
          <a:prstGeom prst="rect">
            <a:avLst/>
          </a:prstGeom>
        </p:spPr>
      </p:pic>
      <p:sp>
        <p:nvSpPr>
          <p:cNvPr id="6" name="Down Arrow 5"/>
          <p:cNvSpPr/>
          <p:nvPr/>
        </p:nvSpPr>
        <p:spPr>
          <a:xfrm>
            <a:off x="10855569" y="3204308"/>
            <a:ext cx="734646" cy="1195754"/>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63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767"/>
          </a:xfrm>
        </p:spPr>
        <p:txBody>
          <a:bodyPr/>
          <a:lstStyle/>
          <a:p>
            <a:r>
              <a:rPr lang="en-US" dirty="0" smtClean="0"/>
              <a:t>Example 1: Use GGB to compute:</a:t>
            </a:r>
            <a:endParaRPr lang="en-US" dirty="0"/>
          </a:p>
        </p:txBody>
      </p:sp>
      <p:pic>
        <p:nvPicPr>
          <p:cNvPr id="4" name="Content Placeholder 3"/>
          <p:cNvPicPr>
            <a:picLocks noGrp="1" noChangeAspect="1"/>
          </p:cNvPicPr>
          <p:nvPr>
            <p:ph idx="1"/>
          </p:nvPr>
        </p:nvPicPr>
        <p:blipFill rotWithShape="1">
          <a:blip r:embed="rId2"/>
          <a:srcRect t="1256"/>
          <a:stretch/>
        </p:blipFill>
        <p:spPr>
          <a:xfrm>
            <a:off x="619227" y="1161366"/>
            <a:ext cx="10515600" cy="3439169"/>
          </a:xfrm>
          <a:prstGeom prst="rect">
            <a:avLst/>
          </a:prstGeom>
        </p:spPr>
      </p:pic>
      <p:sp>
        <p:nvSpPr>
          <p:cNvPr id="3" name="Rectangle 2"/>
          <p:cNvSpPr/>
          <p:nvPr/>
        </p:nvSpPr>
        <p:spPr>
          <a:xfrm>
            <a:off x="3193577" y="1964174"/>
            <a:ext cx="2446504" cy="369332"/>
          </a:xfrm>
          <a:prstGeom prst="rect">
            <a:avLst/>
          </a:prstGeom>
        </p:spPr>
        <p:txBody>
          <a:bodyPr wrap="none">
            <a:spAutoFit/>
          </a:bodyPr>
          <a:lstStyle/>
          <a:p>
            <a:r>
              <a:rPr lang="en-US" dirty="0" err="1"/>
              <a:t>sqrt</a:t>
            </a:r>
            <a:r>
              <a:rPr lang="en-US" dirty="0"/>
              <a:t>(5)+</a:t>
            </a:r>
            <a:r>
              <a:rPr lang="en-US" dirty="0" err="1"/>
              <a:t>cbrt</a:t>
            </a:r>
            <a:r>
              <a:rPr lang="en-US" dirty="0"/>
              <a:t>(7)-10^(1/6)</a:t>
            </a:r>
          </a:p>
        </p:txBody>
      </p:sp>
      <p:pic>
        <p:nvPicPr>
          <p:cNvPr id="5" name="Picture 4"/>
          <p:cNvPicPr>
            <a:picLocks noChangeAspect="1"/>
          </p:cNvPicPr>
          <p:nvPr/>
        </p:nvPicPr>
        <p:blipFill>
          <a:blip r:embed="rId3"/>
          <a:stretch>
            <a:fillRect/>
          </a:stretch>
        </p:blipFill>
        <p:spPr>
          <a:xfrm>
            <a:off x="8300431" y="2076331"/>
            <a:ext cx="1543050" cy="514350"/>
          </a:xfrm>
          <a:prstGeom prst="rect">
            <a:avLst/>
          </a:prstGeom>
        </p:spPr>
      </p:pic>
      <p:sp>
        <p:nvSpPr>
          <p:cNvPr id="6" name="Rectangle 5"/>
          <p:cNvSpPr/>
          <p:nvPr/>
        </p:nvSpPr>
        <p:spPr>
          <a:xfrm>
            <a:off x="3292183" y="4386693"/>
            <a:ext cx="2372765" cy="369332"/>
          </a:xfrm>
          <a:prstGeom prst="rect">
            <a:avLst/>
          </a:prstGeom>
        </p:spPr>
        <p:txBody>
          <a:bodyPr wrap="none">
            <a:spAutoFit/>
          </a:bodyPr>
          <a:lstStyle/>
          <a:p>
            <a:r>
              <a:rPr lang="en-US" dirty="0"/>
              <a:t>(1+3e^3)/(452^2-(1/2))</a:t>
            </a:r>
          </a:p>
        </p:txBody>
      </p:sp>
      <p:pic>
        <p:nvPicPr>
          <p:cNvPr id="7" name="Picture 6"/>
          <p:cNvPicPr>
            <a:picLocks noChangeAspect="1"/>
          </p:cNvPicPr>
          <p:nvPr/>
        </p:nvPicPr>
        <p:blipFill>
          <a:blip r:embed="rId4"/>
          <a:stretch>
            <a:fillRect/>
          </a:stretch>
        </p:blipFill>
        <p:spPr>
          <a:xfrm>
            <a:off x="8337904" y="4575050"/>
            <a:ext cx="1514475" cy="361950"/>
          </a:xfrm>
          <a:prstGeom prst="rect">
            <a:avLst/>
          </a:prstGeom>
        </p:spPr>
      </p:pic>
    </p:spTree>
    <p:extLst>
      <p:ext uri="{BB962C8B-B14F-4D97-AF65-F5344CB8AC3E}">
        <p14:creationId xmlns:p14="http://schemas.microsoft.com/office/powerpoint/2010/main" val="319468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9274"/>
          </a:xfrm>
        </p:spPr>
        <p:txBody>
          <a:bodyPr>
            <a:normAutofit fontScale="90000"/>
          </a:bodyPr>
          <a:lstStyle/>
          <a:p>
            <a:r>
              <a:rPr lang="en-US" dirty="0"/>
              <a:t>Example 2: </a:t>
            </a:r>
            <a:r>
              <a:rPr lang="en-US" dirty="0" smtClean="0"/>
              <a:t/>
            </a:r>
            <a:br>
              <a:rPr lang="en-US" dirty="0" smtClean="0"/>
            </a:br>
            <a:r>
              <a:rPr lang="en-US" dirty="0" smtClean="0"/>
              <a:t>The </a:t>
            </a:r>
            <a:r>
              <a:rPr lang="en-US" dirty="0"/>
              <a:t>path of a small rocket is modeled by the </a:t>
            </a:r>
            <a:r>
              <a:rPr lang="en-US" dirty="0" smtClean="0"/>
              <a:t>function h(t) = -16t</a:t>
            </a:r>
            <a:r>
              <a:rPr lang="en-US" baseline="30000" dirty="0" smtClean="0"/>
              <a:t>2</a:t>
            </a:r>
            <a:r>
              <a:rPr lang="en-US" dirty="0" smtClean="0"/>
              <a:t> + 128t + 12</a:t>
            </a:r>
            <a:r>
              <a:rPr lang="en-US" dirty="0"/>
              <a:t/>
            </a:r>
            <a:br>
              <a:rPr lang="en-US" dirty="0"/>
            </a:br>
            <a:r>
              <a:rPr lang="en-US" dirty="0"/>
              <a:t>The model gives the height of the rocket in feet, </a:t>
            </a:r>
            <a:r>
              <a:rPr lang="en-US" i="1" dirty="0"/>
              <a:t>t </a:t>
            </a:r>
            <a:r>
              <a:rPr lang="en-US" dirty="0"/>
              <a:t>seconds after launch. Find the height of the rocket: </a:t>
            </a:r>
          </a:p>
        </p:txBody>
      </p:sp>
      <p:sp>
        <p:nvSpPr>
          <p:cNvPr id="3" name="Content Placeholder 2"/>
          <p:cNvSpPr>
            <a:spLocks noGrp="1"/>
          </p:cNvSpPr>
          <p:nvPr>
            <p:ph idx="1"/>
          </p:nvPr>
        </p:nvSpPr>
        <p:spPr>
          <a:xfrm>
            <a:off x="838200" y="3454399"/>
            <a:ext cx="10515600" cy="2722563"/>
          </a:xfrm>
        </p:spPr>
        <p:txBody>
          <a:bodyPr/>
          <a:lstStyle/>
          <a:p>
            <a:pPr marL="0" indent="0">
              <a:buNone/>
            </a:pPr>
            <a:r>
              <a:rPr lang="en-US" dirty="0"/>
              <a:t>a. 2 seconds after launch. </a:t>
            </a:r>
          </a:p>
          <a:p>
            <a:pPr marL="0" indent="0">
              <a:buNone/>
            </a:pPr>
            <a:r>
              <a:rPr lang="en-US" dirty="0"/>
              <a:t>b. 4 seconds after launch. </a:t>
            </a:r>
          </a:p>
          <a:p>
            <a:pPr marL="0" indent="0">
              <a:buNone/>
            </a:pPr>
            <a:r>
              <a:rPr lang="en-US" dirty="0"/>
              <a:t>c. 5 seconds after launch. </a:t>
            </a:r>
          </a:p>
          <a:p>
            <a:pPr marL="0" indent="0">
              <a:buNone/>
            </a:pPr>
            <a:r>
              <a:rPr lang="en-US" dirty="0"/>
              <a:t>d. 8 seconds after launch. </a:t>
            </a:r>
          </a:p>
        </p:txBody>
      </p:sp>
    </p:spTree>
    <p:extLst>
      <p:ext uri="{BB962C8B-B14F-4D97-AF65-F5344CB8AC3E}">
        <p14:creationId xmlns:p14="http://schemas.microsoft.com/office/powerpoint/2010/main" val="802828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545</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MATH 1314</vt:lpstr>
      <vt:lpstr>An Introduction to Geogebra</vt:lpstr>
      <vt:lpstr> This is what you will see when you open GGB. </vt:lpstr>
      <vt:lpstr>Basic Commands</vt:lpstr>
      <vt:lpstr>Inputting Functions</vt:lpstr>
      <vt:lpstr>Inputting Usage</vt:lpstr>
      <vt:lpstr>If you make a mistake in entering an expression, look at the end of the input line and click on the up/down arrow icon. Your entry or entries will come up and select the desired one to correct. </vt:lpstr>
      <vt:lpstr>Example 1: Use GGB to compute:</vt:lpstr>
      <vt:lpstr>Example 2:  The path of a small rocket is modeled by the function h(t) = -16t2 + 128t + 12 The model gives the height of the rocket in feet, t seconds after launch. Find the height of the rocket: </vt:lpstr>
      <vt:lpstr>PowerPoint Presentation</vt:lpstr>
      <vt:lpstr>Graphing:</vt:lpstr>
      <vt:lpstr>Finding Some Features of Graphed Function</vt:lpstr>
      <vt:lpstr>PowerPoint Presentation</vt:lpstr>
      <vt:lpstr>PowerPoint Presentation</vt:lpstr>
      <vt:lpstr>PowerPoint Presentation</vt:lpstr>
      <vt:lpstr>PowerPoint Presentation</vt:lpstr>
      <vt:lpstr>PowerPoint Presentation</vt:lpstr>
      <vt:lpstr>PowerPoint Presentation</vt:lpstr>
      <vt:lpstr>Intersection of Two Functions</vt:lpstr>
      <vt:lpstr>PowerPoint Presentation</vt:lpstr>
      <vt:lpstr>PowerPoint Presentation</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1314</dc:title>
  <dc:creator>Matthew Caputo</dc:creator>
  <cp:lastModifiedBy>Dr. Caputo</cp:lastModifiedBy>
  <cp:revision>6</cp:revision>
  <dcterms:created xsi:type="dcterms:W3CDTF">2017-08-21T12:09:01Z</dcterms:created>
  <dcterms:modified xsi:type="dcterms:W3CDTF">2019-07-09T16:33:35Z</dcterms:modified>
</cp:coreProperties>
</file>