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2944" units="cm"/>
          <inkml:channel name="Y" type="integer" max="1080" units="cm"/>
          <inkml:channel name="T" type="integer" max="2.14748E9" units="dev"/>
        </inkml:traceFormat>
        <inkml:channelProperties>
          <inkml:channelProperty channel="X" name="resolution" value="95.27508" units="1/cm"/>
          <inkml:channelProperty channel="Y" name="resolution" value="62.06897" units="1/cm"/>
          <inkml:channelProperty channel="T" name="resolution" value="1" units="1/dev"/>
        </inkml:channelProperties>
      </inkml:inkSource>
      <inkml:timestamp xml:id="ts0" timeString="2019-07-10T15:59:18.206"/>
    </inkml:context>
    <inkml:brush xml:id="br0">
      <inkml:brushProperty name="width" value="0.05292" units="cm"/>
      <inkml:brushProperty name="height" value="0.05292" units="cm"/>
      <inkml:brushProperty name="color" value="#FF0000"/>
    </inkml:brush>
  </inkml:definitions>
  <inkml:trace contextRef="#ctx0" brushRef="#br0">1623 15970 0</inkml:trace>
</inkml:ink>
</file>

<file path=ppt/ink/ink2.xml><?xml version="1.0" encoding="utf-8"?>
<inkml:ink xmlns:inkml="http://www.w3.org/2003/InkML">
  <inkml:definitions>
    <inkml:context xml:id="ctx0">
      <inkml:inkSource xml:id="inkSrc0">
        <inkml:traceFormat>
          <inkml:channel name="X" type="integer" max="30937" units="cm"/>
          <inkml:channel name="Y" type="integer" max="17402" units="cm"/>
          <inkml:channel name="F" type="integer" max="4095" units="dev"/>
          <inkml:channel name="T" type="integer" max="2.14748E9" units="dev"/>
        </inkml:traceFormat>
        <inkml:channelProperties>
          <inkml:channelProperty channel="X" name="resolution" value="1000.22632" units="1/cm"/>
          <inkml:channelProperty channel="Y" name="resolution" value="1000.11493" units="1/cm"/>
          <inkml:channelProperty channel="F" name="resolution" value="0" units="1/dev"/>
          <inkml:channelProperty channel="T" name="resolution" value="1" units="1/dev"/>
        </inkml:channelProperties>
      </inkml:inkSource>
      <inkml:timestamp xml:id="ts0" timeString="2019-07-10T16:31:10.735"/>
    </inkml:context>
    <inkml:brush xml:id="br0">
      <inkml:brushProperty name="width" value="0.05292" units="cm"/>
      <inkml:brushProperty name="height" value="0.05292" units="cm"/>
      <inkml:brushProperty name="color" value="#FF0000"/>
    </inkml:brush>
  </inkml:definitions>
  <inkml:trace contextRef="#ctx0" brushRef="#br0">3859 11027 464 0,'67'62'203'0,"-61"-59"-36"16,-6 3-89-16,-2 8-124 15,5 18-24-15,0 11 23 16,-1 13 27-16,-2 22-4 16,1 5 13-16,2 17 18 15,-3-19-5-15,0-5 1 16,2-26 16-16,-2-13 4 16,0-28 17-16,-14-18 14 15,-2-24-206-15,-6-30 84 16</inkml:trace>
  <inkml:trace contextRef="#ctx0" brushRef="#br0" timeOffset="300.6904">3858 11267 684 0,'21'-80'312'0,"8"-9"14"0,5 15-176 16,27-8-35-1,10 11-51-15,18-6-19 16,3 18-23-16,4 8-22 0,-25 20-18 16,-15 15-47-16,-26 17-8 15,-17 22 4-15,-18 11 21 16,-27 29 15-16,-12 8 45 15,-17 12 7-15,-5-13 2 16,6-12-8-16,25-26-5 16,11-17-71-16,29-12-8 15,24-9 14-15,17-4 11 0,25-2 19 16,5 2 77-16,4 4 13 16,-15 12-52-16,-12 20-29 15,-31 20-16-15,-33 36-2 16,-40 17-10-16,-47 33 38 15,-25-9 18-15,-23-9-84 16,16-33-170-16,7-17 29 16</inkml:trace>
  <inkml:trace contextRef="#ctx0" brushRef="#br0" timeOffset="728.9911">4791 11547 1118 0,'1'20'233'0,"28"-20"115"16,2-4-303-16,4-7-86 0,23-8 14 16,0-7-5-1,10-17-69-15,-13-3-153 0,-12-9-82 16,-21 4 83-16,-15 4 162 16,-17 19 78-16,-12 4 206 15,-8 20 92-15,-16 14-67 16,-7 14-112-16,-9 17-31 15,2 8-44-15,12 13-9 16,16-4-14-16,24 9-20 16,18-15-7-16,21 0-2 15,5-15 3-15,18-6 3 16,0-22-75-16,14-12-200 16,-13-24 41-16</inkml:trace>
  <inkml:trace contextRef="#ctx0" brushRef="#br0" timeOffset="974.5463">5779 10717 1293 0,'12'-2'323'16,"-8"10"-10"-16,-1 11-362 0,2 14-70 15,-2 14-76-15,-5 18 120 16,1 3 43-16,-13 15 4 16,1-4 9-16,-9 16-6 15,0-12-16-15,-11 7-199 16,3-20-40-16,-2-24-74 16</inkml:trace>
  <inkml:trace contextRef="#ctx0" brushRef="#br0" timeOffset="1165.5231">5603 11218 522 0,'9'-9'0'0,"2"-5"625"15,12 10-524-15,17-5 285 0,1-1-447 16,14-2 294-16,-8 6-496 15,-2 3-151 1,-14 1-72-16</inkml:trace>
  <inkml:trace contextRef="#ctx0" brushRef="#br0" timeOffset="1389.0696">6432 10738 1145 0,'3'9'255'0,"-1"-5"64"0,-2 12-307 16,0 9-111-16,-3 20 2 15,-2 10 71-15,-4 16 43 16,-7 1-25-16,-8 20-27 16,-1-6-16-16,-15 5-119 15,3-16-109-15,-6-7-19 16,2-29-61-16</inkml:trace>
  <inkml:trace contextRef="#ctx0" brushRef="#br0" timeOffset="1558.1069">6140 11363 1412 0,'89'-156'362'0,"6"127"-345"0,-25 5-55 16,60 14-176-16,-54-1-145 16,-14 13-58-16</inkml:trace>
  <inkml:trace contextRef="#ctx0" brushRef="#br0" timeOffset="1904.562">6717 11280 905 0,'32'10'667'16,"-17"-8"-328"-16,25 5-124 16,12-4-284-16,10 2-315 15,6-5 347-15,-4-8-37 16,-18-4-39-16,-12-11 24 15,-15-3 31-15,-10 0-2 16,-9-1 22-16,-10 0 21 16,-7 10-10-16,-6 2 36 15,-3 6 14-15,-8 18 12 16,-1 12 14-16,-10 19 0 16,11 8-31-16,-3 13 1 0,12-5-8 15,15 7-66 1,19-16-71-16,17-2-152 0,16-23-3 15,20-22-105-15</inkml:trace>
  <inkml:trace contextRef="#ctx0" brushRef="#br0" timeOffset="2079.9676">7367 11317 811 0,'13'7'468'0,"0"-10"-37"16,-7-11-120-16,40-18-228 15,19-5-33-15,27-6-10 16,9 5-42-16,6 13-132 16,-33 16-82-16,-14 12-225 15,-36 4-77-15</inkml:trace>
  <inkml:trace contextRef="#ctx0" brushRef="#br0" timeOffset="2902.1018">8691 10972 470 0,'9'26'483'0,"0"-9"-190"16,-15-14-19-16,-2 6-294 16,5 7-67-16,2 8 8 15,-2 4 31-15,0 25 13 16,2 5 18-16,-1 25 2 16,-1 4 8-16,-3 14 3 15,3-21 17-15,0-13 13 0,0-33-1 16,11-30 32-16,4-42-155 15,11-38-45-15,7-17-9 16,10-23 85-16,-2 4 20 16,5 9 200-16,-3 28 34 15,2 8-1-15,-8 27-81 16,-6 9-65-16,-3 21-60 16,-6 20-15-16,-1 17 1 0,-1 17 2 15,2 5 17-15,3 6 14 16,-1-12 19-16,4-8 3 15,0-17 0-15,15-18 24 16,-1-18 9-16,8-10 1 16,-5-6 11-16,-3-1 0 15,-15 11-25-15,-9 5-42 16,-9 16-40-16,-6 17-25 16,0 12-1-16,1 20 3 15,1 16 35-15,-4 22 35 16,1 2 15-16,5 24-314 15,5-15 104-15</inkml:trace>
  <inkml:trace contextRef="#ctx0" brushRef="#br0" timeOffset="3260.3002">9932 11232 706 0,'-9'113'909'0,"-5"-95"-508"16,-7 0-28-16,-12 17-370 16,-5 5-372-16,-1 11 345 15,8-8 15-15,12-8-4 16,11-16-6-16,10-4-7 15,7-18-4-15,7 0 2 16,11-10 2-16,13-18-36 16,0-5-15-16,-3-4 20 15,-9 2 20-15,-9 5 20 16,-17 15 86-16,-4 4 19 16,-2 2-17-16,-2 3-70 15,-2 4-80-15,-2 4-310 16,3-2 14-16</inkml:trace>
  <inkml:trace contextRef="#ctx0" brushRef="#br0" timeOffset="3640.9984">10230 11381 555 0,'-89'99'367'15,"62"-55"-42"-15,4-4-61 16,5 15-175-16,3-9-45 16,8-6-26-16,11-16-23 0,11-12-23 15,9-24 29-15,25-31-2 16,22-16-14-16,26-38-14 16,3-12 15-16,6-13 27 15,-21 26 16-15,-13-5 27 16,-30 24-4-16,-13 6-64 15,-14 21-53-15,-6 5-16 16,-9 24-10-16,-10 18 28 16,-4 20 67-16,-9 23 26 15,-5 7 27-15,-5 20 16 16,9 10 4-16,5 21-41 16,10-11-44-16,5 12-93 15,7-13-81-15,9-7-80 16,7-32-69-16,24-19-40 15</inkml:trace>
  <inkml:trace contextRef="#ctx0" brushRef="#br0" timeOffset="4086.0149">10999 11335 565 0,'-54'109'119'0,"56"-107"68"16,2-2-144-16,4-2 12 15,-8 1 47-15,1-1-12 16,13-1-13-16,33-11-8 15,45-20-36-15,-37 10-31 16,-8-1 13-16,3-5-15 16,-17 8-6-16,-6 1 9 15,-13 6 8-15,-8 5 13 16,-10 4 16-16,-11 3 0 16,-9 7-14-16,-25 17-19 15,-5 7-13-15,-9 15 14 16,3 8 10-16,8 8 1 15,25-9-1-15,11 4-22 16,16-13-40-16,24-2-31 16,8-16 15-16,27-21 23 15,17-27-244-15,22-30 13 0,-2-19-48 16</inkml:trace>
  <inkml:trace contextRef="#ctx0" brushRef="#br0" timeOffset="4190.1283">11741 10675 430 0,'-33'54'0'0</inkml:trace>
  <inkml:trace contextRef="#ctx0" brushRef="#br0" timeOffset="4218.7711">11668 10896 526 0</inkml:trace>
  <inkml:trace contextRef="#ctx0" brushRef="#br0" timeOffset="4242.0561">11639 11148 606 0,'-2'148'0'16,"2"-20"149"-16,16-4-149 15</inkml:trace>
  <inkml:trace contextRef="#ctx0" brushRef="#br0" timeOffset="5058.9636">4634 12526 838 0,'24'-39'511'16,"-27"19"-66"-16,-3 8-139 15,-3 4-312-15,-30 20-66 16,-15 21-28-16,-34 44-1 16,-13 21 54-16,-5 39 22 15,20-3 80-15,19 8 21 16,33-25-14-16,37-1-22 15,30-32-45-15,33-5-92 16,23-28-29-16,30-25-280 16,-5-35 28-16</inkml:trace>
  <inkml:trace contextRef="#ctx0" brushRef="#br0" timeOffset="5304.9655">5389 12507 1460 0,'18'13'229'0,"-9"22"153"16,-3 3-440-16,1 12-17 15,-5 25 18-15,-2 8 33 0,-5 18 8 16,4-9 7-16,-5 3-52 15,2-14-59-15,-2-1-144 16,1-23-102-16,-10-17-76 16</inkml:trace>
  <inkml:trace contextRef="#ctx0" brushRef="#br0" timeOffset="5499.8193">5413 12675 63 0,'10'-8'850'16,"5"0"-400"-16,16-1-25 15,17-4 41-15,23-2-461 16,4 3-49-16,17 2-96 16,-21 3-63-16,-5 4-174 15,-25 4-57-15,-4 3-45 16</inkml:trace>
  <inkml:trace contextRef="#ctx0" brushRef="#br0" timeOffset="5762.262">5459 13111 1246 0,'-7'22'528'15,"23"-11"91"-15,-7-7-643 16,9 1-103-16,2-1-77 16,7-1-66-16,4-2-67 15,-3-4 304-15,9 2 35 16,0-6 8-16,9-1-2 16,0 2-3-16,15-3-15 15,-6 0-101-15,10 4-173 16,3-7 7-16</inkml:trace>
  <inkml:trace contextRef="#ctx0" brushRef="#br0" timeOffset="5944.5019">6477 13013 1306 0,'1'55'284'15,"-1"-12"117"-15,0-24-369 16,0 18-179-16,0 5-72 16,3 2-183-16,1-8-78 15</inkml:trace>
  <inkml:trace contextRef="#ctx0" brushRef="#br0" timeOffset="6107.3934">6508 12507 1508 0,'17'-17'587'15,"-12"38"-108"-15,2-22-521 16,10 6-259-16,14 9-392 16,6 4 91-16</inkml:trace>
  <inkml:trace contextRef="#ctx0" brushRef="#br0" timeOffset="6293.0689">7241 12344 351 0,'9'16'183'0,"-5"0"-30"0,1 9-42 15,4 29-114-15,-9 5 5 16,0 31 20-16,-9 19 3 15,-12 27-179-15,-4-16-10 16,-6 0-63-16</inkml:trace>
  <inkml:trace contextRef="#ctx0" brushRef="#br0" timeOffset="6677.1762">7020 12778 1178 0,'5'9'464'16,"4"-8"-300"-16,16-1-103 15,12 2-141-15,19 2-138 16,8-4 204-16,4 3 208 16,-12-2-180-16,-1 1-2 15,-18 1-10-15,-9 3-9 16,-12 0-35-16,-5 7-18 15,-10 8 3-15,-11 13 11 16,-2 10 8-16,-12 4 39 16,5-1 17-16,4-4-3 15,2-16-19-15,7-9-19 16,13-8-9-16,16-1 7 0,8-3 11 16,18 3 21-16,2 4 14 15,1 9 2-15,-21 3-37 16,-36 24-37-16,-35 9 13 15,-15 4 2-15,-9-8 4 16,-10-14-246-16,28-24 123 16</inkml:trace>
  <inkml:trace contextRef="#ctx0" brushRef="#br0" timeOffset="7037.9578">8420 12570 1567 0,'56'-10'359'15,"-54"40"102"-15,2-25-487 0,2 7-112 16,4 14 1-16,-4 5 32 16,3 16 13-16,-4 8 67 15,-7 20 12-15,-5 2 10 16,-5 15-125-16,-6-6-125 15,-8-1-116-15,0-23-130 16</inkml:trace>
  <inkml:trace contextRef="#ctx0" brushRef="#br0" timeOffset="7206.9644">8398 13157 1164 0,'29'-92'332'0,"-1"86"82"16,7-4-324-16,12-5-39 15,3 3-28-15,8-12-16 16,-9 4-16-16,0-14-93 16,-6-2-40-16,6-20-177 15,-3-2-92-15,1-13-70 16</inkml:trace>
  <inkml:trace contextRef="#ctx0" brushRef="#br0" timeOffset="7515.0802">9069 12459 363 0,'20'-43'296'0,"6"9"5"16,-10 10-94-16,0 7-52 15,-5 6-55-15,-1 8-51 16,-6 3-58-16,1 6 6 16,-7 11 4-16,-2 12 21 0,-11 11 9 15,-10 30 19-15,-8 5 8 16,-4 19-9-16,8-13-32 16,6-10-129-16,18-26 80 15,13-16 10-15,16-23 10 16,15-7 29-16,10-7 124 15,10 1-90-15,-3 3-13 16,-3 8-13-16,-11 6-39 16,-7 14-16-16,-17 9-5 15,-3 5 5-15,-6-4 3 0,4 0 21 16,-5-10 10-16,8-5 11 16,-4-11 8-16,4-2-6 15,-3-6-50-15,4-2-297 16,0-16 68-16</inkml:trace>
  <inkml:trace contextRef="#ctx0" brushRef="#br0" timeOffset="8086.7339">10144 12824 819 0,'30'68'460'0,"-38"-46"-71"16,10-12-139-16,-2 5-273 16,-2-6-50-16,13 0-6 15,5-3 11-15,25-9 39 16,13-9 63-16,33-12 24 15,2-10 12-15,15-12-3 16,-23 2-61-16,-11-1-109 16,-32 13 4-16,-24-1 11 15,-37 10-84-15,-37-4-31 16,-11 11 173-16,-35 7 51 16,-3 15-17-16,-7 17 57 15,26 10 78-15,-5 5-41 16,33 2-59-16,13 5-8 15,24-5 17-15,22 9-14 0,24 3-42 16,16 3 19-16,10-8 16 16,30 2-76-16,9-12-237 15,13-15-46-15,-11-34-170 16</inkml:trace>
  <inkml:trace contextRef="#ctx0" brushRef="#br0" timeOffset="8467.5453">11187 12800 645 0,'-3'18'579'0,"3"13"-199"0,3 1-9 15,3 25-374-15,3 2-47 16,4 22 24-16,-3-9 29 16,-4 11-10-16,-4-11-55 15,-10 21-206-15,-9-11-113 16,-7-4-88-16</inkml:trace>
  <inkml:trace contextRef="#ctx0" brushRef="#br0" timeOffset="8699.0088">11298 12797 865 0,'34'-33'714'15,"-3"11"-160"-15,3-2-19 16,8-1-462-16,2 6-70 16,-1 13-55-16,-2 19-40 15,-11 20-12-15,-12 28-12 16,-20 19 35-16,-23 15 5 15,-25-7 50-15,-27 3 10 16,-8-24 9-16,-11-17-37 16,7-19-123-16,8-15-268 15,36-17-20-15</inkml:trace>
  <inkml:trace contextRef="#ctx0" brushRef="#br0" timeOffset="13208.0374">11612 10561 340 0,'-10'-14'235'15,"2"3"21"-15,5 7-50 16,0 2-10-16,5 1-31 16,-2 1-22-16,0 0-60 0,0 0-29 15,0 0-53-15,0 0-27 16,1 1 10 0,10 20 5-16,8 17 4 0,13 68 20 15,-30-35 23-15,-7 27 9 16,-6 5 11-16,-9 28 14 15,3-13 7-15,-1 11-3 16,7-21-23-16,3-7-35 16,5-31-75-16,4-13-233 15,2-28-130-15,-10-47-93 16</inkml:trace>
  <inkml:trace contextRef="#ctx0" brushRef="#br0" timeOffset="13881.6204">12222 12643 440 0,'101'44'372'0,"-103"-44"-111"15,-5 0-78-15,-12 9-171 16,-6 6-71-16,-17 15 8 15,-10 5 27-15,-4 25 53 16,6 3 42-16,-2 8 16 16,15-7-5-16,12 1-17 15,14-22-44-15,17-7-41 0,10-13-38 16,23-12-24-16,10-13 47 16,14-12 54-16,15-34-55 15,0-8 80 1,-11 0-39-16,-20 1-36 15,-14 16 72-15,-23 27 49 16,-6 14-68-16,-6 14-24 16,-4 20 9-16,-2-1-9 15,1 14-33-15,-7-3 45 0,1 4 19 16,1-13-22-16,2 3-48 16,4-13 3-16,7-6-55 15,8-20-205-15,15-18 34 16</inkml:trace>
  <inkml:trace contextRef="#ctx0" brushRef="#br0" timeOffset="14136.0555">12858 12249 1206 0,'4'22'181'0,"-4"8"135"16,0-4-350-16,0 16-29 16,2 8 33-16,2 18 21 15,-1-5 6-15,0 20 2 0,-6-8 4 16,0 8-1-16,-3-9-8 16,0-4-33-16,-3-15-43 15,-11-9-172-15,-9-18-60 16,-11-24-72-16</inkml:trace>
  <inkml:trace contextRef="#ctx0" brushRef="#br0" timeOffset="14317.5687">12635 12944 619 0,'-38'-101'418'0,"50"92"-81"16,3 3-112-16,19-7-136 15,9 1-61-15,10-4 8 16,2 1 6-16,7-3 1 15,-9 3-16-15,5-7-67 16,-8 6-64-16,10-10-163 16,-9-2-114-16,1-10-55 15</inkml:trace>
  <inkml:trace contextRef="#ctx0" brushRef="#br0" timeOffset="14520.106">13420 12387 193 0,'21'-15'415'0,"-9"3"-4"16,-3 10 75-16,-9 4-279 15,0 1-115-15,0-3-110 0,-3 0-102 16,1 1-102-16,-3 17 251 16,-12 28 34-16,-17 53 7 15,11-22-6-15,0 6-7 16,-5 21-23-16,3-3-54 16,-3 1-78-16,3-18-40 15,-2-9-68-15,6-31-64 16,-2-16-56-16,8-15 9 15</inkml:trace>
  <inkml:trace contextRef="#ctx0" brushRef="#br0" timeOffset="14746.0455">13195 12807 34 0,'3'8'853'0,"0"-4"-446"15,0-4-32-15,-3 0 10 16,2 0-434-16,7 0-4 16,28 6 29-16,62 5 15 15,-46-11 12-15,11-2 4 16,-8-4-1-16,-5-3-91 16,-14 2-105-16,16-11-199 15,-15-4-58-15</inkml:trace>
  <inkml:trace contextRef="#ctx0" brushRef="#br0" timeOffset="15104.1437">13603 12984 754 0,'7'29'370'16,"8"-9"-43"-16,1-19-126 0,18-1-199 15,11-1-11-15,12-14 15 16,0-6 10-16,3-13 15 16,-11 0 3-16,-7-5 6 15,-18 10-7-15,-8 5-10 16,-13 9-23-16,-15 0-32 16,-13 6-16-16,-24 6-4 15,-9 8 7-15,-17 20 17 16,9 11 30-16,4 20 11 15,15 0 10-15,13 8 6 16,14-20-3-16,4 5-20 16,9-18-27-16,13-2-41 15,7-10-26-15,14-4-76 16,10-17-52-16,22-20-99 16,6-17-15-16</inkml:trace>
  <inkml:trace contextRef="#ctx0" brushRef="#br0" timeOffset="15379.0701">14192 12865 575 0,'12'33'221'15,"-6"13"40"-15,-8-5-118 16,-2 11-66-16,0-9-8 16,-1 1-9-16,-2-23-35 15,2-5 12-15,4-8 24 16,-1-5 63-16,2-9 17 0,0 4 11 15,0 1-28-15,0-2-38 16,8-15-66-16,7-13-6 16,23-39-3-16,-14 50 2 15,-11 2 2-15,0 11-15 16,4 11-26-16,8 5-111 16,-6 4-73-16,8 8-212 15,1-3-14-15,3-9-116 16</inkml:trace>
  <inkml:trace contextRef="#ctx0" brushRef="#br0" timeOffset="15659.0425">14762 12904 942 0,'6'6'205'16,"-6"0"51"-16,-3 5-274 15,0 7-25-15,-2 12 16 16,-3 4 10-16,-2-2 38 0,4-5 11 15,-2-6 7-15,7-9-2 16,2-9 13-16,7-8-7 16,14-10-5-16,12-7-9 15,13-10-11-15,5-7-15 16,8 4 10-16,-19 9 13 16,1 16 2-16,-13 13-3 15,7 19-11-15,-5 12-24 0,1 12-106 16,-8-1-95-16,-5 2-136 15,-8-11-68-15</inkml:trace>
  <inkml:trace contextRef="#ctx0" brushRef="#br0" timeOffset="15898.9699">15373 11849 679 0,'83'84'501'0,"-32"18"-96"15,4 17-399-15,6 59 423 16,-18 19-380-16,-21 32-1 16,-20-15-22-16,-30 41-40 15,-24-54-35-15,-58-7-76 0,-16-44-92 16,-49-21-215-16,1-77 4 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D6AAD-C8D7-48A9-AA60-ECD27AC5BF9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29571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6AAD-C8D7-48A9-AA60-ECD27AC5BF9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373350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6AAD-C8D7-48A9-AA60-ECD27AC5BF9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8883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D6AAD-C8D7-48A9-AA60-ECD27AC5BF9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15457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D6AAD-C8D7-48A9-AA60-ECD27AC5BF9D}"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1099584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D6AAD-C8D7-48A9-AA60-ECD27AC5BF9D}"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12444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D6AAD-C8D7-48A9-AA60-ECD27AC5BF9D}" type="datetimeFigureOut">
              <a:rPr lang="en-US" smtClean="0"/>
              <a:t>7/10/2019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75170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D6AAD-C8D7-48A9-AA60-ECD27AC5BF9D}"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385784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D6AAD-C8D7-48A9-AA60-ECD27AC5BF9D}"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416543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D6AAD-C8D7-48A9-AA60-ECD27AC5BF9D}"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166799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D6AAD-C8D7-48A9-AA60-ECD27AC5BF9D}"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1C9BC9-222C-4209-8A13-38B95CFECEBD}" type="slidenum">
              <a:rPr lang="en-US" smtClean="0"/>
              <a:t>‹#›</a:t>
            </a:fld>
            <a:endParaRPr lang="en-US"/>
          </a:p>
        </p:txBody>
      </p:sp>
    </p:spTree>
    <p:extLst>
      <p:ext uri="{BB962C8B-B14F-4D97-AF65-F5344CB8AC3E}">
        <p14:creationId xmlns:p14="http://schemas.microsoft.com/office/powerpoint/2010/main" val="3445482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D6AAD-C8D7-48A9-AA60-ECD27AC5BF9D}" type="datetimeFigureOut">
              <a:rPr lang="en-US" smtClean="0"/>
              <a:t>7/10/2019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C9BC9-222C-4209-8A13-38B95CFECEBD}" type="slidenum">
              <a:rPr lang="en-US" smtClean="0"/>
              <a:t>‹#›</a:t>
            </a:fld>
            <a:endParaRPr lang="en-US"/>
          </a:p>
        </p:txBody>
      </p:sp>
    </p:spTree>
    <p:extLst>
      <p:ext uri="{BB962C8B-B14F-4D97-AF65-F5344CB8AC3E}">
        <p14:creationId xmlns:p14="http://schemas.microsoft.com/office/powerpoint/2010/main" val="75166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1314</a:t>
            </a:r>
            <a:endParaRPr lang="en-US" dirty="0"/>
          </a:p>
        </p:txBody>
      </p:sp>
      <p:sp>
        <p:nvSpPr>
          <p:cNvPr id="3" name="Subtitle 2"/>
          <p:cNvSpPr>
            <a:spLocks noGrp="1"/>
          </p:cNvSpPr>
          <p:nvPr>
            <p:ph type="subTitle" idx="1"/>
          </p:nvPr>
        </p:nvSpPr>
        <p:spPr/>
        <p:txBody>
          <a:bodyPr/>
          <a:lstStyle/>
          <a:p>
            <a:r>
              <a:rPr lang="en-US" dirty="0" smtClean="0"/>
              <a:t>Lesson 3</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584280" y="5749200"/>
              <a:ext cx="360" cy="360"/>
            </p14:xfrm>
          </p:contentPart>
        </mc:Choice>
        <mc:Fallback>
          <p:pic>
            <p:nvPicPr>
              <p:cNvPr id="4" name="Ink 3"/>
              <p:cNvPicPr/>
              <p:nvPr/>
            </p:nvPicPr>
            <p:blipFill>
              <a:blip r:embed="rId3"/>
              <a:stretch>
                <a:fillRect/>
              </a:stretch>
            </p:blipFill>
            <p:spPr>
              <a:xfrm>
                <a:off x="574920" y="5739840"/>
                <a:ext cx="19080" cy="19080"/>
              </a:xfrm>
              <a:prstGeom prst="rect">
                <a:avLst/>
              </a:prstGeom>
            </p:spPr>
          </p:pic>
        </mc:Fallback>
      </mc:AlternateContent>
    </p:spTree>
    <p:extLst>
      <p:ext uri="{BB962C8B-B14F-4D97-AF65-F5344CB8AC3E}">
        <p14:creationId xmlns:p14="http://schemas.microsoft.com/office/powerpoint/2010/main" val="122165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642"/>
          </a:xfrm>
        </p:spPr>
        <p:txBody>
          <a:bodyPr>
            <a:normAutofit fontScale="90000"/>
          </a:bodyPr>
          <a:lstStyle/>
          <a:p>
            <a:r>
              <a:rPr lang="en-US" dirty="0" smtClean="0"/>
              <a:t>Goodness of Fit</a:t>
            </a:r>
            <a:endParaRPr lang="en-US" dirty="0"/>
          </a:p>
        </p:txBody>
      </p:sp>
      <p:sp>
        <p:nvSpPr>
          <p:cNvPr id="3" name="Content Placeholder 2"/>
          <p:cNvSpPr>
            <a:spLocks noGrp="1"/>
          </p:cNvSpPr>
          <p:nvPr>
            <p:ph idx="1"/>
          </p:nvPr>
        </p:nvSpPr>
        <p:spPr>
          <a:xfrm>
            <a:off x="838200" y="1097280"/>
            <a:ext cx="10515600" cy="5079683"/>
          </a:xfrm>
        </p:spPr>
        <p:txBody>
          <a:bodyPr/>
          <a:lstStyle/>
          <a:p>
            <a:pPr marL="0" indent="0">
              <a:buNone/>
            </a:pPr>
            <a:r>
              <a:rPr lang="en-US" dirty="0"/>
              <a:t>You will also be asked to find a value for regression models called </a:t>
            </a:r>
            <a:r>
              <a:rPr lang="en-US" dirty="0" smtClean="0"/>
              <a:t>r</a:t>
            </a:r>
            <a:r>
              <a:rPr lang="en-US" baseline="30000" dirty="0" smtClean="0"/>
              <a:t>2</a:t>
            </a:r>
            <a:r>
              <a:rPr lang="en-US" dirty="0" smtClean="0"/>
              <a:t>. </a:t>
            </a:r>
            <a:r>
              <a:rPr lang="en-US" dirty="0"/>
              <a:t>This value measures the “goodness of fit” for a regression model, and will be between 0 and 1. The closer the value is to 1, the better the </a:t>
            </a:r>
            <a:r>
              <a:rPr lang="en-US" b="1" i="1" dirty="0"/>
              <a:t>linear regression model </a:t>
            </a:r>
            <a:r>
              <a:rPr lang="en-US" dirty="0"/>
              <a:t>predicts the trend of the given data. The closer it is to 0, the less useful it will be in predicting future values. For our purposes in this class, they will give us a piece of information for determining how well a regression equation fits the underlying data</a:t>
            </a:r>
            <a:r>
              <a:rPr lang="en-US" dirty="0" smtClean="0"/>
              <a:t>.</a:t>
            </a:r>
          </a:p>
          <a:p>
            <a:pPr marL="0" indent="0">
              <a:buNone/>
            </a:pPr>
            <a:endParaRPr lang="en-US" dirty="0"/>
          </a:p>
          <a:p>
            <a:pPr marL="0" indent="0">
              <a:buNone/>
            </a:pPr>
            <a:r>
              <a:rPr lang="en-US" dirty="0"/>
              <a:t>The command is “</a:t>
            </a:r>
            <a:r>
              <a:rPr lang="en-US" dirty="0" err="1"/>
              <a:t>RSquare</a:t>
            </a:r>
            <a:r>
              <a:rPr lang="en-US" dirty="0"/>
              <a:t>[&lt;List of points&gt;, &lt;Function&gt;]. </a:t>
            </a:r>
          </a:p>
        </p:txBody>
      </p:sp>
    </p:spTree>
    <p:extLst>
      <p:ext uri="{BB962C8B-B14F-4D97-AF65-F5344CB8AC3E}">
        <p14:creationId xmlns:p14="http://schemas.microsoft.com/office/powerpoint/2010/main" val="598364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1419"/>
            <a:ext cx="10515600" cy="5755544"/>
          </a:xfrm>
        </p:spPr>
        <p:txBody>
          <a:bodyPr/>
          <a:lstStyle/>
          <a:p>
            <a:pPr marL="0" indent="0">
              <a:buNone/>
            </a:pPr>
            <a:r>
              <a:rPr lang="en-US" dirty="0"/>
              <a:t>Example 2: Use the data and the quadratic regression model that you found in Example 1 to find </a:t>
            </a:r>
            <a:r>
              <a:rPr lang="en-US" dirty="0" smtClean="0"/>
              <a:t>value r</a:t>
            </a:r>
            <a:r>
              <a:rPr lang="en-US" baseline="30000" dirty="0" smtClean="0"/>
              <a:t>2</a:t>
            </a:r>
            <a:r>
              <a:rPr lang="en-US" dirty="0" smtClean="0"/>
              <a:t>.</a:t>
            </a:r>
            <a:endParaRPr lang="en-US" dirty="0"/>
          </a:p>
          <a:p>
            <a:pPr marL="0" indent="0">
              <a:buNone/>
            </a:pPr>
            <a:r>
              <a:rPr lang="en-US" dirty="0"/>
              <a:t>Command: </a:t>
            </a:r>
            <a:r>
              <a:rPr lang="en-US" dirty="0" smtClean="0"/>
              <a:t>					Answer</a:t>
            </a:r>
            <a:r>
              <a:rPr lang="en-US" dirty="0"/>
              <a:t>: </a:t>
            </a:r>
          </a:p>
        </p:txBody>
      </p:sp>
      <p:sp>
        <p:nvSpPr>
          <p:cNvPr id="2" name="TextBox 1"/>
          <p:cNvSpPr txBox="1"/>
          <p:nvPr/>
        </p:nvSpPr>
        <p:spPr>
          <a:xfrm>
            <a:off x="838200" y="2452255"/>
            <a:ext cx="3384665" cy="2862322"/>
          </a:xfrm>
          <a:prstGeom prst="rect">
            <a:avLst/>
          </a:prstGeom>
          <a:noFill/>
        </p:spPr>
        <p:txBody>
          <a:bodyPr wrap="square" rtlCol="0">
            <a:spAutoFit/>
          </a:bodyPr>
          <a:lstStyle/>
          <a:p>
            <a:r>
              <a:rPr lang="en-US" dirty="0" err="1" smtClean="0"/>
              <a:t>Rsquare</a:t>
            </a:r>
            <a:r>
              <a:rPr lang="en-US" dirty="0" smtClean="0"/>
              <a:t>(</a:t>
            </a:r>
            <a:r>
              <a:rPr lang="en-US" dirty="0" err="1" smtClean="0"/>
              <a:t>L,f</a:t>
            </a:r>
            <a:r>
              <a:rPr lang="en-US" dirty="0" smtClean="0"/>
              <a:t>(x))</a:t>
            </a:r>
          </a:p>
          <a:p>
            <a:r>
              <a:rPr lang="en-US" dirty="0" err="1" smtClean="0"/>
              <a:t>Rsquare</a:t>
            </a:r>
            <a:r>
              <a:rPr lang="en-US" dirty="0" smtClean="0"/>
              <a:t>(</a:t>
            </a:r>
            <a:r>
              <a:rPr lang="en-US" dirty="0" err="1" smtClean="0"/>
              <a:t>L,g</a:t>
            </a:r>
            <a:r>
              <a:rPr lang="en-US" dirty="0" smtClean="0"/>
              <a:t>(x))</a:t>
            </a:r>
          </a:p>
          <a:p>
            <a:r>
              <a:rPr lang="en-US" dirty="0" err="1" smtClean="0"/>
              <a:t>Rsquare</a:t>
            </a:r>
            <a:r>
              <a:rPr lang="en-US" dirty="0" smtClean="0"/>
              <a:t>(</a:t>
            </a:r>
            <a:r>
              <a:rPr lang="en-US" dirty="0" err="1" smtClean="0"/>
              <a:t>L,h</a:t>
            </a:r>
            <a:r>
              <a:rPr lang="en-US" dirty="0" smtClean="0"/>
              <a:t>(x))</a:t>
            </a:r>
          </a:p>
          <a:p>
            <a:r>
              <a:rPr lang="en-US" dirty="0" err="1" smtClean="0"/>
              <a:t>Rsquare</a:t>
            </a:r>
            <a:r>
              <a:rPr lang="en-US" dirty="0" smtClean="0"/>
              <a:t>(</a:t>
            </a:r>
            <a:r>
              <a:rPr lang="en-US" dirty="0" err="1" smtClean="0"/>
              <a:t>L,p</a:t>
            </a:r>
            <a:r>
              <a:rPr lang="en-US" dirty="0" smtClean="0"/>
              <a:t>(x))</a:t>
            </a:r>
          </a:p>
          <a:p>
            <a:endParaRPr lang="en-US" dirty="0"/>
          </a:p>
          <a:p>
            <a:endParaRPr lang="en-US" dirty="0" smtClean="0"/>
          </a:p>
          <a:p>
            <a:endParaRPr lang="en-US" dirty="0"/>
          </a:p>
          <a:p>
            <a:endParaRPr lang="en-US" dirty="0" smtClean="0"/>
          </a:p>
          <a:p>
            <a:r>
              <a:rPr lang="en-US" dirty="0" smtClean="0"/>
              <a:t>The quadratic model was the best model for this data</a:t>
            </a:r>
            <a:endParaRPr lang="en-US" dirty="0"/>
          </a:p>
        </p:txBody>
      </p:sp>
      <p:pic>
        <p:nvPicPr>
          <p:cNvPr id="4" name="Picture 3"/>
          <p:cNvPicPr>
            <a:picLocks noChangeAspect="1"/>
          </p:cNvPicPr>
          <p:nvPr/>
        </p:nvPicPr>
        <p:blipFill>
          <a:blip r:embed="rId2"/>
          <a:stretch>
            <a:fillRect/>
          </a:stretch>
        </p:blipFill>
        <p:spPr>
          <a:xfrm>
            <a:off x="6197657" y="1937116"/>
            <a:ext cx="1590675" cy="1362075"/>
          </a:xfrm>
          <a:prstGeom prst="rect">
            <a:avLst/>
          </a:prstGeom>
        </p:spPr>
      </p:pic>
    </p:spTree>
    <p:extLst>
      <p:ext uri="{BB962C8B-B14F-4D97-AF65-F5344CB8AC3E}">
        <p14:creationId xmlns:p14="http://schemas.microsoft.com/office/powerpoint/2010/main" val="126873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950" y="147183"/>
            <a:ext cx="10515600" cy="3080561"/>
          </a:xfrm>
          <a:prstGeom prst="rect">
            <a:avLst/>
          </a:prstGeom>
        </p:spPr>
      </p:pic>
    </p:spTree>
    <p:extLst>
      <p:ext uri="{BB962C8B-B14F-4D97-AF65-F5344CB8AC3E}">
        <p14:creationId xmlns:p14="http://schemas.microsoft.com/office/powerpoint/2010/main" val="602432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4204"/>
          </a:xfrm>
        </p:spPr>
        <p:txBody>
          <a:bodyPr/>
          <a:lstStyle/>
          <a:p>
            <a:r>
              <a:rPr lang="en-US" dirty="0" smtClean="0"/>
              <a:t>Cubic Model:</a:t>
            </a:r>
            <a:endParaRPr lang="en-US" dirty="0"/>
          </a:p>
        </p:txBody>
      </p:sp>
      <p:pic>
        <p:nvPicPr>
          <p:cNvPr id="4" name="Content Placeholder 3"/>
          <p:cNvPicPr>
            <a:picLocks noGrp="1" noChangeAspect="1"/>
          </p:cNvPicPr>
          <p:nvPr>
            <p:ph idx="1"/>
          </p:nvPr>
        </p:nvPicPr>
        <p:blipFill>
          <a:blip r:embed="rId2"/>
          <a:stretch>
            <a:fillRect/>
          </a:stretch>
        </p:blipFill>
        <p:spPr>
          <a:xfrm>
            <a:off x="576868" y="1149763"/>
            <a:ext cx="7748148" cy="4952111"/>
          </a:xfrm>
          <a:prstGeom prst="rect">
            <a:avLst/>
          </a:prstGeom>
        </p:spPr>
      </p:pic>
      <p:pic>
        <p:nvPicPr>
          <p:cNvPr id="3" name="Picture 2"/>
          <p:cNvPicPr>
            <a:picLocks noChangeAspect="1"/>
          </p:cNvPicPr>
          <p:nvPr/>
        </p:nvPicPr>
        <p:blipFill>
          <a:blip r:embed="rId3"/>
          <a:stretch>
            <a:fillRect/>
          </a:stretch>
        </p:blipFill>
        <p:spPr>
          <a:xfrm>
            <a:off x="2335270" y="2186247"/>
            <a:ext cx="6257925" cy="457200"/>
          </a:xfrm>
          <a:prstGeom prst="rect">
            <a:avLst/>
          </a:prstGeom>
        </p:spPr>
      </p:pic>
      <p:sp>
        <p:nvSpPr>
          <p:cNvPr id="5" name="TextBox 4"/>
          <p:cNvSpPr txBox="1"/>
          <p:nvPr/>
        </p:nvSpPr>
        <p:spPr>
          <a:xfrm>
            <a:off x="2261062" y="1263535"/>
            <a:ext cx="5544589" cy="369332"/>
          </a:xfrm>
          <a:prstGeom prst="rect">
            <a:avLst/>
          </a:prstGeom>
          <a:noFill/>
        </p:spPr>
        <p:txBody>
          <a:bodyPr wrap="square" rtlCol="0">
            <a:spAutoFit/>
          </a:bodyPr>
          <a:lstStyle/>
          <a:p>
            <a:r>
              <a:rPr lang="en-US" dirty="0" err="1" smtClean="0"/>
              <a:t>Fitpoly</a:t>
            </a:r>
            <a:r>
              <a:rPr lang="en-US" dirty="0" smtClean="0"/>
              <a:t>(L,3)</a:t>
            </a:r>
            <a:endParaRPr lang="en-US" dirty="0"/>
          </a:p>
        </p:txBody>
      </p:sp>
    </p:spTree>
    <p:extLst>
      <p:ext uri="{BB962C8B-B14F-4D97-AF65-F5344CB8AC3E}">
        <p14:creationId xmlns:p14="http://schemas.microsoft.com/office/powerpoint/2010/main" val="11848590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4691"/>
          </a:xfrm>
        </p:spPr>
        <p:txBody>
          <a:bodyPr>
            <a:normAutofit fontScale="90000"/>
          </a:bodyPr>
          <a:lstStyle/>
          <a:p>
            <a:r>
              <a:rPr lang="en-US" dirty="0" smtClean="0"/>
              <a:t>Quartic Model:</a:t>
            </a:r>
            <a:endParaRPr lang="en-US" dirty="0"/>
          </a:p>
        </p:txBody>
      </p:sp>
      <p:pic>
        <p:nvPicPr>
          <p:cNvPr id="4" name="Content Placeholder 3"/>
          <p:cNvPicPr>
            <a:picLocks noGrp="1" noChangeAspect="1"/>
          </p:cNvPicPr>
          <p:nvPr>
            <p:ph idx="1"/>
          </p:nvPr>
        </p:nvPicPr>
        <p:blipFill>
          <a:blip r:embed="rId2"/>
          <a:stretch>
            <a:fillRect/>
          </a:stretch>
        </p:blipFill>
        <p:spPr>
          <a:xfrm>
            <a:off x="586037" y="874478"/>
            <a:ext cx="6599001" cy="5167313"/>
          </a:xfrm>
          <a:prstGeom prst="rect">
            <a:avLst/>
          </a:prstGeom>
        </p:spPr>
      </p:pic>
      <p:sp>
        <p:nvSpPr>
          <p:cNvPr id="3" name="Rectangle 2"/>
          <p:cNvSpPr/>
          <p:nvPr/>
        </p:nvSpPr>
        <p:spPr>
          <a:xfrm>
            <a:off x="2267111" y="1989112"/>
            <a:ext cx="5646097" cy="369332"/>
          </a:xfrm>
          <a:prstGeom prst="rect">
            <a:avLst/>
          </a:prstGeom>
        </p:spPr>
        <p:txBody>
          <a:bodyPr wrap="none">
            <a:spAutoFit/>
          </a:bodyPr>
          <a:lstStyle/>
          <a:p>
            <a:pPr>
              <a:buFont typeface="Arial" panose="020B0604020202020204" pitchFamily="34" charset="0"/>
              <a:buChar char="•"/>
            </a:pPr>
            <a:r>
              <a:rPr lang="nn-NO" dirty="0"/>
              <a:t>g(x) = -0.0583x⁴ + 0.6296x³ - 1.7139x² + 1.9474x + 2.0825 </a:t>
            </a:r>
          </a:p>
        </p:txBody>
      </p:sp>
      <p:sp>
        <p:nvSpPr>
          <p:cNvPr id="5" name="Rectangle 4"/>
          <p:cNvSpPr/>
          <p:nvPr/>
        </p:nvSpPr>
        <p:spPr>
          <a:xfrm>
            <a:off x="2345838" y="1249279"/>
            <a:ext cx="1236557" cy="369332"/>
          </a:xfrm>
          <a:prstGeom prst="rect">
            <a:avLst/>
          </a:prstGeom>
        </p:spPr>
        <p:txBody>
          <a:bodyPr wrap="none">
            <a:spAutoFit/>
          </a:bodyPr>
          <a:lstStyle/>
          <a:p>
            <a:r>
              <a:rPr lang="en-US" dirty="0" err="1" smtClean="0"/>
              <a:t>Fitpoly</a:t>
            </a:r>
            <a:r>
              <a:rPr lang="en-US" dirty="0" smtClean="0"/>
              <a:t>(L,4)</a:t>
            </a:r>
            <a:endParaRPr lang="en-US" dirty="0"/>
          </a:p>
        </p:txBody>
      </p:sp>
    </p:spTree>
    <p:extLst>
      <p:ext uri="{BB962C8B-B14F-4D97-AF65-F5344CB8AC3E}">
        <p14:creationId xmlns:p14="http://schemas.microsoft.com/office/powerpoint/2010/main" val="36916321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61963" y="259217"/>
            <a:ext cx="9783901" cy="6417713"/>
          </a:xfrm>
          <a:prstGeom prst="rect">
            <a:avLst/>
          </a:prstGeom>
        </p:spPr>
      </p:pic>
      <p:sp>
        <p:nvSpPr>
          <p:cNvPr id="2" name="TextBox 1"/>
          <p:cNvSpPr txBox="1"/>
          <p:nvPr/>
        </p:nvSpPr>
        <p:spPr>
          <a:xfrm>
            <a:off x="1828800" y="6259484"/>
            <a:ext cx="3507971" cy="369332"/>
          </a:xfrm>
          <a:prstGeom prst="rect">
            <a:avLst/>
          </a:prstGeom>
          <a:noFill/>
        </p:spPr>
        <p:txBody>
          <a:bodyPr wrap="square" rtlCol="0">
            <a:spAutoFit/>
          </a:bodyPr>
          <a:lstStyle/>
          <a:p>
            <a:r>
              <a:rPr lang="en-US" dirty="0" smtClean="0"/>
              <a:t>f(2022-2014)</a:t>
            </a:r>
            <a:endParaRPr lang="en-US" dirty="0"/>
          </a:p>
        </p:txBody>
      </p:sp>
      <p:pic>
        <p:nvPicPr>
          <p:cNvPr id="3" name="Picture 2"/>
          <p:cNvPicPr>
            <a:picLocks noChangeAspect="1"/>
          </p:cNvPicPr>
          <p:nvPr/>
        </p:nvPicPr>
        <p:blipFill>
          <a:blip r:embed="rId3"/>
          <a:stretch>
            <a:fillRect/>
          </a:stretch>
        </p:blipFill>
        <p:spPr>
          <a:xfrm>
            <a:off x="8057197" y="6059459"/>
            <a:ext cx="1381125" cy="40005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1388880" y="3790440"/>
              <a:ext cx="4259880" cy="1233000"/>
            </p14:xfrm>
          </p:contentPart>
        </mc:Choice>
        <mc:Fallback>
          <p:pic>
            <p:nvPicPr>
              <p:cNvPr id="5" name="Ink 4"/>
              <p:cNvPicPr/>
              <p:nvPr/>
            </p:nvPicPr>
            <p:blipFill>
              <a:blip r:embed="rId5"/>
              <a:stretch>
                <a:fillRect/>
              </a:stretch>
            </p:blipFill>
            <p:spPr>
              <a:xfrm>
                <a:off x="1384200" y="3782160"/>
                <a:ext cx="4274280" cy="1246680"/>
              </a:xfrm>
              <a:prstGeom prst="rect">
                <a:avLst/>
              </a:prstGeom>
            </p:spPr>
          </p:pic>
        </mc:Fallback>
      </mc:AlternateContent>
    </p:spTree>
    <p:extLst>
      <p:ext uri="{BB962C8B-B14F-4D97-AF65-F5344CB8AC3E}">
        <p14:creationId xmlns:p14="http://schemas.microsoft.com/office/powerpoint/2010/main" val="4129354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6496"/>
          </a:xfrm>
        </p:spPr>
        <p:txBody>
          <a:bodyPr>
            <a:normAutofit fontScale="90000"/>
          </a:bodyPr>
          <a:lstStyle/>
          <a:p>
            <a:r>
              <a:rPr lang="en-US" dirty="0" smtClean="0"/>
              <a:t>Regression Curves</a:t>
            </a:r>
            <a:endParaRPr lang="en-US" dirty="0"/>
          </a:p>
        </p:txBody>
      </p:sp>
      <p:sp>
        <p:nvSpPr>
          <p:cNvPr id="3" name="Content Placeholder 2"/>
          <p:cNvSpPr>
            <a:spLocks noGrp="1"/>
          </p:cNvSpPr>
          <p:nvPr>
            <p:ph idx="1"/>
          </p:nvPr>
        </p:nvSpPr>
        <p:spPr>
          <a:xfrm>
            <a:off x="838200" y="1137037"/>
            <a:ext cx="10515600" cy="5039926"/>
          </a:xfrm>
        </p:spPr>
        <p:txBody>
          <a:bodyPr/>
          <a:lstStyle/>
          <a:p>
            <a:pPr marL="0" indent="0">
              <a:buNone/>
            </a:pPr>
            <a:r>
              <a:rPr lang="en-US" dirty="0" smtClean="0"/>
              <a:t>When </a:t>
            </a:r>
            <a:r>
              <a:rPr lang="en-US" dirty="0"/>
              <a:t>you are given raw data about a quantity, rather than a function, you will need to have a method for finding a function that “fits” the data that is given – that is, a function that passes through or passes close to many or most of the points of data that are given. These equations are called </a:t>
            </a:r>
            <a:r>
              <a:rPr lang="en-US" b="1" dirty="0"/>
              <a:t>regression equations</a:t>
            </a:r>
            <a:r>
              <a:rPr lang="en-US" dirty="0"/>
              <a:t>. You’ll be able to use GGB to find these. </a:t>
            </a:r>
          </a:p>
        </p:txBody>
      </p:sp>
    </p:spTree>
    <p:extLst>
      <p:ext uri="{BB962C8B-B14F-4D97-AF65-F5344CB8AC3E}">
        <p14:creationId xmlns:p14="http://schemas.microsoft.com/office/powerpoint/2010/main" val="362673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8545"/>
          </a:xfrm>
        </p:spPr>
        <p:txBody>
          <a:bodyPr>
            <a:normAutofit fontScale="90000"/>
          </a:bodyPr>
          <a:lstStyle/>
          <a:p>
            <a:r>
              <a:rPr lang="en-US" dirty="0" smtClean="0"/>
              <a:t>Regression Syntax</a:t>
            </a:r>
            <a:endParaRPr lang="en-US" dirty="0"/>
          </a:p>
        </p:txBody>
      </p:sp>
      <p:pic>
        <p:nvPicPr>
          <p:cNvPr id="4" name="Content Placeholder 3"/>
          <p:cNvPicPr>
            <a:picLocks noGrp="1" noChangeAspect="1"/>
          </p:cNvPicPr>
          <p:nvPr>
            <p:ph idx="1"/>
          </p:nvPr>
        </p:nvPicPr>
        <p:blipFill>
          <a:blip r:embed="rId2"/>
          <a:stretch>
            <a:fillRect/>
          </a:stretch>
        </p:blipFill>
        <p:spPr>
          <a:xfrm>
            <a:off x="901718" y="1096963"/>
            <a:ext cx="10388563" cy="5080000"/>
          </a:xfrm>
          <a:prstGeom prst="rect">
            <a:avLst/>
          </a:prstGeom>
        </p:spPr>
      </p:pic>
    </p:spTree>
    <p:extLst>
      <p:ext uri="{BB962C8B-B14F-4D97-AF65-F5344CB8AC3E}">
        <p14:creationId xmlns:p14="http://schemas.microsoft.com/office/powerpoint/2010/main" val="2543724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Spreadsheet View</a:t>
            </a:r>
            <a:endParaRPr lang="en-US" dirty="0"/>
          </a:p>
        </p:txBody>
      </p:sp>
      <p:pic>
        <p:nvPicPr>
          <p:cNvPr id="4" name="Content Placeholder 3"/>
          <p:cNvPicPr>
            <a:picLocks noGrp="1" noChangeAspect="1"/>
          </p:cNvPicPr>
          <p:nvPr>
            <p:ph idx="1"/>
          </p:nvPr>
        </p:nvPicPr>
        <p:blipFill>
          <a:blip r:embed="rId2"/>
          <a:stretch>
            <a:fillRect/>
          </a:stretch>
        </p:blipFill>
        <p:spPr>
          <a:xfrm>
            <a:off x="1556564" y="1825625"/>
            <a:ext cx="9078872" cy="4351338"/>
          </a:xfrm>
          <a:prstGeom prst="rect">
            <a:avLst/>
          </a:prstGeom>
        </p:spPr>
      </p:pic>
    </p:spTree>
    <p:extLst>
      <p:ext uri="{BB962C8B-B14F-4D97-AF65-F5344CB8AC3E}">
        <p14:creationId xmlns:p14="http://schemas.microsoft.com/office/powerpoint/2010/main" val="292005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6193" y="239857"/>
            <a:ext cx="10515600" cy="1988765"/>
          </a:xfrm>
          <a:prstGeom prst="rect">
            <a:avLst/>
          </a:prstGeom>
        </p:spPr>
      </p:pic>
      <p:sp>
        <p:nvSpPr>
          <p:cNvPr id="2" name="TextBox 1"/>
          <p:cNvSpPr txBox="1"/>
          <p:nvPr/>
        </p:nvSpPr>
        <p:spPr>
          <a:xfrm>
            <a:off x="706582" y="2660073"/>
            <a:ext cx="1695796" cy="2031325"/>
          </a:xfrm>
          <a:prstGeom prst="rect">
            <a:avLst/>
          </a:prstGeom>
          <a:noFill/>
        </p:spPr>
        <p:txBody>
          <a:bodyPr wrap="square" rtlCol="0">
            <a:spAutoFit/>
          </a:bodyPr>
          <a:lstStyle/>
          <a:p>
            <a:r>
              <a:rPr lang="en-US" dirty="0" err="1" smtClean="0"/>
              <a:t>Fitpoly</a:t>
            </a:r>
            <a:r>
              <a:rPr lang="en-US" dirty="0" smtClean="0"/>
              <a:t>(L,1)</a:t>
            </a:r>
          </a:p>
          <a:p>
            <a:endParaRPr lang="en-US" dirty="0"/>
          </a:p>
          <a:p>
            <a:r>
              <a:rPr lang="en-US" dirty="0" err="1" smtClean="0"/>
              <a:t>Fitpoly</a:t>
            </a:r>
            <a:r>
              <a:rPr lang="en-US" dirty="0" smtClean="0"/>
              <a:t>(L,2)</a:t>
            </a:r>
          </a:p>
          <a:p>
            <a:endParaRPr lang="en-US" dirty="0"/>
          </a:p>
          <a:p>
            <a:r>
              <a:rPr lang="en-US" dirty="0" err="1" smtClean="0"/>
              <a:t>Fitexp</a:t>
            </a:r>
            <a:r>
              <a:rPr lang="en-US" dirty="0" smtClean="0"/>
              <a:t>(L)</a:t>
            </a:r>
          </a:p>
          <a:p>
            <a:endParaRPr lang="en-US" dirty="0"/>
          </a:p>
          <a:p>
            <a:r>
              <a:rPr lang="en-US" dirty="0" err="1" smtClean="0"/>
              <a:t>Fitpow</a:t>
            </a:r>
            <a:r>
              <a:rPr lang="en-US" dirty="0" smtClean="0"/>
              <a:t>(L)</a:t>
            </a:r>
            <a:endParaRPr lang="en-US" dirty="0"/>
          </a:p>
        </p:txBody>
      </p:sp>
      <p:pic>
        <p:nvPicPr>
          <p:cNvPr id="3" name="Picture 2"/>
          <p:cNvPicPr>
            <a:picLocks noChangeAspect="1"/>
          </p:cNvPicPr>
          <p:nvPr/>
        </p:nvPicPr>
        <p:blipFill>
          <a:blip r:embed="rId3"/>
          <a:stretch>
            <a:fillRect/>
          </a:stretch>
        </p:blipFill>
        <p:spPr>
          <a:xfrm>
            <a:off x="4662660" y="3010159"/>
            <a:ext cx="4562475" cy="1552575"/>
          </a:xfrm>
          <a:prstGeom prst="rect">
            <a:avLst/>
          </a:prstGeom>
        </p:spPr>
      </p:pic>
    </p:spTree>
    <p:extLst>
      <p:ext uri="{BB962C8B-B14F-4D97-AF65-F5344CB8AC3E}">
        <p14:creationId xmlns:p14="http://schemas.microsoft.com/office/powerpoint/2010/main" val="400677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8113" y="298975"/>
            <a:ext cx="10907567" cy="5951738"/>
          </a:xfrm>
          <a:prstGeom prst="rect">
            <a:avLst/>
          </a:prstGeom>
        </p:spPr>
      </p:pic>
    </p:spTree>
    <p:extLst>
      <p:ext uri="{BB962C8B-B14F-4D97-AF65-F5344CB8AC3E}">
        <p14:creationId xmlns:p14="http://schemas.microsoft.com/office/powerpoint/2010/main" val="1497777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026" y="0"/>
            <a:ext cx="10163279" cy="6424568"/>
          </a:xfrm>
          <a:prstGeom prst="rect">
            <a:avLst/>
          </a:prstGeom>
        </p:spPr>
      </p:pic>
    </p:spTree>
    <p:extLst>
      <p:ext uri="{BB962C8B-B14F-4D97-AF65-F5344CB8AC3E}">
        <p14:creationId xmlns:p14="http://schemas.microsoft.com/office/powerpoint/2010/main" val="938090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6824" y="251267"/>
            <a:ext cx="10385388" cy="5731640"/>
          </a:xfrm>
          <a:prstGeom prst="rect">
            <a:avLst/>
          </a:prstGeom>
        </p:spPr>
      </p:pic>
    </p:spTree>
    <p:extLst>
      <p:ext uri="{BB962C8B-B14F-4D97-AF65-F5344CB8AC3E}">
        <p14:creationId xmlns:p14="http://schemas.microsoft.com/office/powerpoint/2010/main" val="4078859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2150"/>
            <a:ext cx="10515600" cy="5874813"/>
          </a:xfrm>
        </p:spPr>
        <p:txBody>
          <a:bodyPr/>
          <a:lstStyle/>
          <a:p>
            <a:pPr marL="0" indent="0">
              <a:buNone/>
            </a:pPr>
            <a:r>
              <a:rPr lang="en-US" dirty="0"/>
              <a:t>Linear regression model: </a:t>
            </a:r>
          </a:p>
          <a:p>
            <a:pPr marL="0" indent="0">
              <a:buNone/>
            </a:pPr>
            <a:r>
              <a:rPr lang="en-US" dirty="0"/>
              <a:t>Command: </a:t>
            </a:r>
            <a:r>
              <a:rPr lang="en-US" dirty="0" smtClean="0"/>
              <a:t>				Answer</a:t>
            </a:r>
            <a:r>
              <a:rPr lang="en-US" dirty="0"/>
              <a:t>: </a:t>
            </a:r>
            <a:endParaRPr lang="en-US" dirty="0" smtClean="0"/>
          </a:p>
          <a:p>
            <a:pPr marL="0" indent="0">
              <a:buNone/>
            </a:pPr>
            <a:endParaRPr lang="en-US" dirty="0"/>
          </a:p>
          <a:p>
            <a:pPr marL="0" indent="0">
              <a:buNone/>
            </a:pPr>
            <a:r>
              <a:rPr lang="en-US" dirty="0"/>
              <a:t>Quadratic regression model: </a:t>
            </a:r>
          </a:p>
          <a:p>
            <a:pPr marL="0" indent="0">
              <a:buNone/>
            </a:pPr>
            <a:r>
              <a:rPr lang="en-US" dirty="0"/>
              <a:t>Command: </a:t>
            </a:r>
            <a:r>
              <a:rPr lang="en-US" dirty="0" smtClean="0"/>
              <a:t>				Answer</a:t>
            </a:r>
            <a:r>
              <a:rPr lang="en-US" dirty="0"/>
              <a:t>: </a:t>
            </a:r>
            <a:endParaRPr lang="en-US" dirty="0" smtClean="0"/>
          </a:p>
          <a:p>
            <a:pPr marL="0" indent="0">
              <a:buNone/>
            </a:pPr>
            <a:endParaRPr lang="en-US" dirty="0"/>
          </a:p>
          <a:p>
            <a:pPr marL="0" indent="0">
              <a:buNone/>
            </a:pPr>
            <a:r>
              <a:rPr lang="en-US" dirty="0"/>
              <a:t>Exponential regression model: </a:t>
            </a:r>
          </a:p>
          <a:p>
            <a:pPr marL="0" indent="0">
              <a:buNone/>
            </a:pPr>
            <a:r>
              <a:rPr lang="en-US" dirty="0"/>
              <a:t>Command: </a:t>
            </a:r>
            <a:r>
              <a:rPr lang="en-US" dirty="0" smtClean="0"/>
              <a:t>				Answer</a:t>
            </a:r>
            <a:r>
              <a:rPr lang="en-US" dirty="0"/>
              <a:t>: </a:t>
            </a:r>
            <a:endParaRPr lang="en-US" dirty="0" smtClean="0"/>
          </a:p>
          <a:p>
            <a:pPr marL="0" indent="0">
              <a:buNone/>
            </a:pPr>
            <a:endParaRPr lang="en-US" dirty="0"/>
          </a:p>
          <a:p>
            <a:pPr marL="0" indent="0">
              <a:buNone/>
            </a:pPr>
            <a:r>
              <a:rPr lang="en-US" dirty="0"/>
              <a:t>Power regression model: </a:t>
            </a:r>
            <a:endParaRPr lang="en-US" dirty="0" smtClean="0"/>
          </a:p>
          <a:p>
            <a:pPr marL="0" indent="0">
              <a:buNone/>
            </a:pPr>
            <a:r>
              <a:rPr lang="en-US" dirty="0" smtClean="0"/>
              <a:t>Command</a:t>
            </a:r>
            <a:r>
              <a:rPr lang="en-US" dirty="0"/>
              <a:t>: </a:t>
            </a:r>
            <a:r>
              <a:rPr lang="en-US" dirty="0" smtClean="0"/>
              <a:t>				Answer</a:t>
            </a:r>
            <a:r>
              <a:rPr lang="en-US" dirty="0"/>
              <a:t>: </a:t>
            </a:r>
          </a:p>
        </p:txBody>
      </p:sp>
    </p:spTree>
    <p:extLst>
      <p:ext uri="{BB962C8B-B14F-4D97-AF65-F5344CB8AC3E}">
        <p14:creationId xmlns:p14="http://schemas.microsoft.com/office/powerpoint/2010/main" val="3038431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290</Words>
  <Application>Microsoft Office PowerPoint</Application>
  <PresentationFormat>Widescreen</PresentationFormat>
  <Paragraphs>45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MATH 1314</vt:lpstr>
      <vt:lpstr>Regression Curves</vt:lpstr>
      <vt:lpstr>Regression Syntax</vt:lpstr>
      <vt:lpstr>Using Spreadsheet View</vt:lpstr>
      <vt:lpstr>PowerPoint Presentation</vt:lpstr>
      <vt:lpstr>PowerPoint Presentation</vt:lpstr>
      <vt:lpstr>PowerPoint Presentation</vt:lpstr>
      <vt:lpstr>PowerPoint Presentation</vt:lpstr>
      <vt:lpstr>PowerPoint Presentation</vt:lpstr>
      <vt:lpstr>Goodness of Fit</vt:lpstr>
      <vt:lpstr>PowerPoint Presentation</vt:lpstr>
      <vt:lpstr>PowerPoint Presentation</vt:lpstr>
      <vt:lpstr>Cubic Model:</vt:lpstr>
      <vt:lpstr>Quartic Model:</vt:lpstr>
      <vt:lpstr>PowerPoint Presentation</vt:lpstr>
    </vt:vector>
  </TitlesOfParts>
  <Company>UH Math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1314</dc:title>
  <dc:creator>Matthew Caputo</dc:creator>
  <cp:lastModifiedBy>Dr. Caputo</cp:lastModifiedBy>
  <cp:revision>4</cp:revision>
  <dcterms:created xsi:type="dcterms:W3CDTF">2017-08-21T17:33:02Z</dcterms:created>
  <dcterms:modified xsi:type="dcterms:W3CDTF">2019-07-10T16:36:47Z</dcterms:modified>
</cp:coreProperties>
</file>