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56" r:id="rId2"/>
    <p:sldId id="260" r:id="rId3"/>
    <p:sldId id="261" r:id="rId4"/>
    <p:sldId id="267" r:id="rId5"/>
    <p:sldId id="258" r:id="rId6"/>
    <p:sldId id="278" r:id="rId7"/>
    <p:sldId id="257" r:id="rId8"/>
    <p:sldId id="264" r:id="rId9"/>
    <p:sldId id="262" r:id="rId10"/>
    <p:sldId id="270" r:id="rId11"/>
    <p:sldId id="259" r:id="rId12"/>
    <p:sldId id="271" r:id="rId13"/>
    <p:sldId id="273" r:id="rId14"/>
    <p:sldId id="268" r:id="rId15"/>
    <p:sldId id="265" r:id="rId16"/>
    <p:sldId id="277" r:id="rId17"/>
    <p:sldId id="274" r:id="rId18"/>
    <p:sldId id="276" r:id="rId19"/>
    <p:sldId id="266" r:id="rId20"/>
    <p:sldId id="275" r:id="rId21"/>
    <p:sldId id="279" r:id="rId22"/>
    <p:sldId id="263" r:id="rId23"/>
    <p:sldId id="269" r:id="rId24"/>
    <p:sldId id="272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9" d="100"/>
        <a:sy n="49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C969E-2D86-496E-B6F1-0E406D3FE08E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92FC6-E4CC-454B-B06A-7CFD1BC59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56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2B86-9976-41AF-8F9F-74E64EBEA3AF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CE4E-5143-49FB-93F5-7BC67445B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56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2B86-9976-41AF-8F9F-74E64EBEA3AF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CE4E-5143-49FB-93F5-7BC67445B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4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2B86-9976-41AF-8F9F-74E64EBEA3AF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CE4E-5143-49FB-93F5-7BC67445B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27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2B86-9976-41AF-8F9F-74E64EBEA3AF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CE4E-5143-49FB-93F5-7BC67445B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302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2B86-9976-41AF-8F9F-74E64EBEA3AF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CE4E-5143-49FB-93F5-7BC67445B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5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2B86-9976-41AF-8F9F-74E64EBEA3AF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CE4E-5143-49FB-93F5-7BC67445B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636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2B86-9976-41AF-8F9F-74E64EBEA3AF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CE4E-5143-49FB-93F5-7BC67445B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81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2B86-9976-41AF-8F9F-74E64EBEA3AF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CE4E-5143-49FB-93F5-7BC67445B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773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2B86-9976-41AF-8F9F-74E64EBEA3AF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CE4E-5143-49FB-93F5-7BC67445B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37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2B86-9976-41AF-8F9F-74E64EBEA3AF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CE4E-5143-49FB-93F5-7BC67445B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88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2B86-9976-41AF-8F9F-74E64EBEA3AF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FCE4E-5143-49FB-93F5-7BC67445B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398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02B86-9976-41AF-8F9F-74E64EBEA3AF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FCE4E-5143-49FB-93F5-7BC67445B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308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1330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Final Exam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922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9</a:t>
                </a:r>
                <a:r>
                  <a:rPr lang="en-US" dirty="0" smtClean="0"/>
                  <a:t>. </a:t>
                </a:r>
                <a:r>
                  <a:rPr lang="en-US" dirty="0"/>
                  <a:t>Given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∆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𝐴𝐵𝐶</m:t>
                    </m:r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=120</m:t>
                    </m:r>
                  </m:oMath>
                </a14:m>
                <a:r>
                  <a:rPr lang="en-US" i="1" dirty="0">
                    <a:sym typeface="Symbol" panose="05050102010706020507" pitchFamily="18" charset="2"/>
                  </a:rPr>
                  <a:t></a:t>
                </a:r>
                <a:r>
                  <a:rPr lang="en-US" dirty="0"/>
                  <a:t> 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=30</m:t>
                    </m:r>
                  </m:oMath>
                </a14:m>
                <a:r>
                  <a:rPr lang="en-US" i="1" dirty="0">
                    <a:sym typeface="Symbol" panose="05050102010706020507" pitchFamily="18" charset="2"/>
                  </a:rPr>
                  <a:t></a:t>
                </a:r>
                <a:r>
                  <a:rPr lang="en-US" dirty="0"/>
                  <a:t> , and BC = </a:t>
                </a:r>
                <a:r>
                  <a:rPr lang="en-US" dirty="0" smtClean="0"/>
                  <a:t>8 </a:t>
                </a:r>
                <a:r>
                  <a:rPr lang="en-US" dirty="0"/>
                  <a:t>cm. Find AC. (All answers are in cm</a:t>
                </a:r>
                <a:r>
                  <a:rPr lang="en-US" dirty="0" smtClean="0"/>
                  <a:t>.)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087" t="-9217" r="-1275" b="-147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85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10</a:t>
                </a:r>
                <a:r>
                  <a:rPr lang="en-US" dirty="0" smtClean="0"/>
                  <a:t>. </a:t>
                </a:r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ln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/>
                  <a:t>.  Find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d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 t="-12903" r="-290" b="-21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370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6869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11</a:t>
            </a:r>
            <a:r>
              <a:rPr lang="en-US" dirty="0" smtClean="0"/>
              <a:t>. </a:t>
            </a:r>
            <a:r>
              <a:rPr lang="en-US" dirty="0"/>
              <a:t>A string running from the ground to the top of a fence has an angle of elevation of </a:t>
            </a:r>
            <a:r>
              <a:rPr lang="en-US" dirty="0" smtClean="0"/>
              <a:t>60°. The fence is 6 feet tall. What is the length of the string?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63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12</a:t>
                </a:r>
                <a:r>
                  <a:rPr lang="en-US" dirty="0" smtClean="0"/>
                  <a:t>. </a:t>
                </a:r>
                <a:r>
                  <a:rPr lang="en-US" dirty="0"/>
                  <a:t>State the coordinates of the </a:t>
                </a:r>
                <a:r>
                  <a:rPr lang="en-US" dirty="0" smtClean="0"/>
                  <a:t>focus </a:t>
                </a:r>
                <a:r>
                  <a:rPr lang="en-US" dirty="0"/>
                  <a:t>for the given parabola.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13=0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 t="-13364" r="-638" b="-21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8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13. </a:t>
                </a:r>
                <a:r>
                  <a:rPr lang="en-US" dirty="0"/>
                  <a:t>Solve the following equation over the interval [0,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/>
                  <a:t>]: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4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2=4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087" t="-16590" b="-156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745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14. </a:t>
                </a:r>
                <a:r>
                  <a:rPr lang="en-US" dirty="0"/>
                  <a:t>Evaluate the following expression</a:t>
                </a:r>
                <a:r>
                  <a:rPr lang="en-US" dirty="0" smtClean="0"/>
                  <a:t>:</a:t>
                </a:r>
                <a:br>
                  <a:rPr lang="en-US" dirty="0" smtClean="0"/>
                </a:b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+ 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+ </m:t>
                        </m:r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tan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(−</m:t>
                            </m:r>
                            <m:rad>
                              <m:radPr>
                                <m:deg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)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dirty="0"/>
                  <a:t>  </a:t>
                </a: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087" t="-17972" b="-36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953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</a:t>
            </a:r>
            <a:r>
              <a:rPr lang="en-US" dirty="0" smtClean="0"/>
              <a:t>. </a:t>
            </a:r>
            <a:r>
              <a:rPr lang="en-US" dirty="0"/>
              <a:t>Find the magnitude:  </a:t>
            </a:r>
            <a:r>
              <a:rPr lang="en-US" b="1" dirty="0"/>
              <a:t>v</a:t>
            </a:r>
            <a:r>
              <a:rPr lang="en-US" dirty="0"/>
              <a:t> = </a:t>
            </a:r>
            <a:r>
              <a:rPr lang="en-US" dirty="0" smtClean="0"/>
              <a:t>2 </a:t>
            </a:r>
            <a:r>
              <a:rPr lang="en-US" b="1" dirty="0" err="1"/>
              <a:t>i</a:t>
            </a:r>
            <a:r>
              <a:rPr lang="en-US" dirty="0"/>
              <a:t>  </a:t>
            </a:r>
            <a:r>
              <a:rPr lang="en-US" dirty="0">
                <a:sym typeface="Symbol" panose="05050102010706020507" pitchFamily="18" charset="2"/>
              </a:rPr>
              <a:t></a:t>
            </a:r>
            <a:r>
              <a:rPr lang="en-US" dirty="0"/>
              <a:t> </a:t>
            </a:r>
            <a:r>
              <a:rPr lang="en-US" dirty="0" smtClean="0"/>
              <a:t>5 </a:t>
            </a:r>
            <a:r>
              <a:rPr lang="en-US" b="1" dirty="0"/>
              <a:t>j</a:t>
            </a:r>
            <a:r>
              <a:rPr lang="en-US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9528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18</a:t>
                </a:r>
                <a:r>
                  <a:rPr lang="en-US" dirty="0" smtClean="0"/>
                  <a:t>. </a:t>
                </a:r>
                <a:r>
                  <a:rPr lang="en-US" dirty="0"/>
                  <a:t>State the coordinates of the </a:t>
                </a:r>
                <a:r>
                  <a:rPr lang="en-US" dirty="0" smtClean="0"/>
                  <a:t>vertices </a:t>
                </a:r>
                <a:r>
                  <a:rPr lang="en-US" dirty="0"/>
                  <a:t>for the given ellipse.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49 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087" t="-19355" b="-18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67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19. </a:t>
                </a:r>
                <a:r>
                  <a:rPr lang="en-US" dirty="0"/>
                  <a:t>Write the equation 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2  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−6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72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to </a:t>
                </a:r>
                <a:r>
                  <a:rPr lang="en-US" dirty="0"/>
                  <a:t>polar coordinates</a:t>
                </a:r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 t="-13364" r="-2319" b="-21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858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20</a:t>
                </a:r>
                <a:r>
                  <a:rPr lang="en-US" dirty="0" smtClean="0"/>
                  <a:t>. </a:t>
                </a:r>
                <a:r>
                  <a:rPr lang="en-US" dirty="0"/>
                  <a:t>Give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func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/>
                  <a:t>: find the value for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 t="-13364" b="-21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591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1735524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1. </a:t>
                </a:r>
                <a:r>
                  <a:rPr lang="en-US" dirty="0"/>
                  <a:t>Evaluate the </a:t>
                </a:r>
                <a:r>
                  <a:rPr lang="en-US" dirty="0" smtClean="0"/>
                  <a:t>following </a:t>
                </a:r>
                <a:r>
                  <a:rPr lang="en-US" dirty="0"/>
                  <a:t>expression: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  <m:r>
                          <a:rPr lang="en-US" i="1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𝑐𝑜𝑠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𝑡𝑎𝑛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</m:d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1735524"/>
              </a:xfrm>
              <a:blipFill rotWithShape="0">
                <a:blip r:embed="rId2"/>
                <a:stretch>
                  <a:fillRect l="-2087" t="-9474" b="-56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6420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</a:t>
            </a:r>
            <a:r>
              <a:rPr lang="en-US" dirty="0" smtClean="0"/>
              <a:t>1</a:t>
            </a:r>
            <a:r>
              <a:rPr lang="en-US" dirty="0" smtClean="0"/>
              <a:t>. Given </a:t>
            </a:r>
            <a:r>
              <a:rPr lang="en-US" dirty="0"/>
              <a:t>vectors: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 </a:t>
            </a:r>
            <a:r>
              <a:rPr lang="en-US" dirty="0"/>
              <a:t>= &lt; </a:t>
            </a:r>
            <a:r>
              <a:rPr lang="en-US" dirty="0" smtClean="0"/>
              <a:t>6</a:t>
            </a:r>
            <a:r>
              <a:rPr lang="en-US" dirty="0"/>
              <a:t>, </a:t>
            </a:r>
            <a:r>
              <a:rPr lang="en-US" dirty="0">
                <a:sym typeface="Symbol" panose="05050102010706020507" pitchFamily="18" charset="2"/>
              </a:rPr>
              <a:t></a:t>
            </a:r>
            <a:r>
              <a:rPr lang="en-US" dirty="0"/>
              <a:t> </a:t>
            </a:r>
            <a:r>
              <a:rPr lang="en-US" dirty="0" smtClean="0"/>
              <a:t>8&gt;,   </a:t>
            </a:r>
            <a:r>
              <a:rPr lang="en-US" dirty="0"/>
              <a:t>v = &lt; </a:t>
            </a:r>
            <a:r>
              <a:rPr lang="en-US" dirty="0" smtClean="0">
                <a:sym typeface="Symbol" panose="05050102010706020507" pitchFamily="18" charset="2"/>
              </a:rPr>
              <a:t>4</a:t>
            </a:r>
            <a:r>
              <a:rPr lang="en-US" dirty="0" smtClean="0"/>
              <a:t>, 5 </a:t>
            </a:r>
            <a:r>
              <a:rPr lang="en-US" dirty="0"/>
              <a:t>&gt; </a:t>
            </a:r>
            <a:r>
              <a:rPr lang="en-US" dirty="0" smtClean="0"/>
              <a:t>, find </a:t>
            </a:r>
            <a:r>
              <a:rPr lang="en-US" dirty="0" err="1" smtClean="0"/>
              <a:t>u·v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6533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22</a:t>
            </a:r>
            <a:r>
              <a:rPr lang="en-US" dirty="0" smtClean="0"/>
              <a:t>. </a:t>
            </a:r>
            <a:r>
              <a:rPr lang="en-US" dirty="0" smtClean="0"/>
              <a:t>Given </a:t>
            </a:r>
            <a:r>
              <a:rPr lang="en-US" dirty="0"/>
              <a:t>vectors: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 </a:t>
            </a:r>
            <a:r>
              <a:rPr lang="en-US" dirty="0"/>
              <a:t>= &lt; </a:t>
            </a:r>
            <a:r>
              <a:rPr lang="en-US" dirty="0">
                <a:sym typeface="Symbol" panose="05050102010706020507" pitchFamily="18" charset="2"/>
              </a:rPr>
              <a:t>2</a:t>
            </a:r>
            <a:r>
              <a:rPr lang="en-US" dirty="0" smtClean="0"/>
              <a:t>, </a:t>
            </a:r>
            <a:r>
              <a:rPr lang="en-US" dirty="0">
                <a:sym typeface="Symbol" panose="05050102010706020507" pitchFamily="18" charset="2"/>
              </a:rPr>
              <a:t></a:t>
            </a:r>
            <a:r>
              <a:rPr lang="en-US" dirty="0"/>
              <a:t> 3&gt;,   v = &lt; </a:t>
            </a:r>
            <a:r>
              <a:rPr lang="en-US" dirty="0" smtClean="0">
                <a:sym typeface="Symbol" panose="05050102010706020507" pitchFamily="18" charset="2"/>
              </a:rPr>
              <a:t>7</a:t>
            </a:r>
            <a:r>
              <a:rPr lang="en-US" dirty="0" smtClean="0"/>
              <a:t>, </a:t>
            </a:r>
            <a:r>
              <a:rPr lang="en-US" dirty="0"/>
              <a:t>5 &gt; </a:t>
            </a:r>
            <a:r>
              <a:rPr lang="en-US" dirty="0" smtClean="0"/>
              <a:t>, </a:t>
            </a:r>
            <a:r>
              <a:rPr lang="en-US" dirty="0" smtClean="0"/>
              <a:t>3u – 2v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9943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2534594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23</a:t>
                </a:r>
                <a:r>
                  <a:rPr lang="en-US" dirty="0" smtClean="0"/>
                  <a:t>. </a:t>
                </a:r>
                <a:r>
                  <a:rPr lang="en-US" dirty="0"/>
                  <a:t>Find a sine function with positive vertical displacement satisfying : The amplitude is </a:t>
                </a:r>
                <a:r>
                  <a:rPr lang="en-US" dirty="0" smtClean="0"/>
                  <a:t>½ , </a:t>
                </a:r>
                <a:r>
                  <a:rPr lang="en-US" dirty="0"/>
                  <a:t>the horizontal shift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/>
                  <a:t> units to the </a:t>
                </a:r>
                <a:r>
                  <a:rPr lang="en-US" dirty="0" smtClean="0"/>
                  <a:t>left, </a:t>
                </a:r>
                <a:r>
                  <a:rPr lang="en-US" dirty="0"/>
                  <a:t>the vertical shift is 3 units up and the period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2534594"/>
              </a:xfrm>
              <a:blipFill rotWithShape="0">
                <a:blip r:embed="rId2"/>
                <a:stretch>
                  <a:fillRect l="-2087" t="-9135" b="-84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77796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 lvl="0"/>
                <a:r>
                  <a:rPr lang="en-US" dirty="0" smtClean="0"/>
                  <a:t>24</a:t>
                </a:r>
                <a:r>
                  <a:rPr lang="en-US" dirty="0" smtClean="0"/>
                  <a:t>. </a:t>
                </a:r>
                <a:r>
                  <a:rPr lang="en-US" dirty="0"/>
                  <a:t>Solve the following equation on the interval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[0, 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  <a:br>
                  <a:rPr lang="en-US" dirty="0"/>
                </a:br>
                <a:r>
                  <a:rPr lang="en-US" dirty="0"/>
                  <a:t> </a:t>
                </a:r>
                <a:r>
                  <a:rPr lang="en-US" dirty="0" smtClean="0"/>
                  <a:t>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=0 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087" t="-28571" b="-9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317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25. Triangle ABC has sides measuring 3 in, 7in, and 9 in.  Determine the value of cos A, where A is the largest angle.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76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2. </a:t>
                </a:r>
                <a:r>
                  <a:rPr lang="en-US" dirty="0"/>
                  <a:t>Let P(</a:t>
                </a:r>
                <a:r>
                  <a:rPr lang="en-US" dirty="0" err="1"/>
                  <a:t>x,y</a:t>
                </a:r>
                <a:r>
                  <a:rPr lang="en-US" dirty="0"/>
                  <a:t>) denote the point where the terminal side of an angle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dirty="0"/>
                  <a:t> meets the unit circle. If P is in Quadrant </a:t>
                </a:r>
                <a:r>
                  <a:rPr lang="en-US" dirty="0" smtClean="0"/>
                  <a:t>IV </a:t>
                </a:r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dirty="0"/>
                  <a:t> find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in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087" t="-37327" b="-364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74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2831156"/>
              </a:xfrm>
            </p:spPr>
            <p:txBody>
              <a:bodyPr>
                <a:normAutofit fontScale="90000"/>
              </a:bodyPr>
              <a:lstStyle/>
              <a:p>
                <a:pPr lvl="0"/>
                <a:r>
                  <a:rPr lang="en-US" dirty="0" smtClean="0"/>
                  <a:t>3</a:t>
                </a:r>
                <a:r>
                  <a:rPr lang="en-US" dirty="0" smtClean="0"/>
                  <a:t>. </a:t>
                </a:r>
                <a:r>
                  <a:rPr lang="en-US" dirty="0"/>
                  <a:t>Given the following: </a:t>
                </a:r>
                <a:br>
                  <a:rPr lang="en-US" dirty="0"/>
                </a:br>
                <a:r>
                  <a:rPr lang="en-US" dirty="0"/>
                  <a:t>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&lt;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,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&lt;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/>
                  <a:t>    ,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/>
                  <a:t>  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/>
                  <a:t> </a:t>
                </a: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2831156"/>
              </a:xfrm>
              <a:blipFill rotWithShape="0">
                <a:blip r:embed="rId2"/>
                <a:stretch>
                  <a:fillRect l="-2087" t="-4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3056237"/>
                <a:ext cx="10515600" cy="312072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Evaluate</a:t>
                </a:r>
                <a:r>
                  <a:rPr lang="en-US" dirty="0"/>
                  <a:t>:</a:t>
                </a:r>
                <a:br>
                  <a:rPr lang="en-US" dirty="0"/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/>
                  <a:t>  </a:t>
                </a:r>
                <a:br>
                  <a:rPr lang="en-US" dirty="0"/>
                </a:br>
                <a:r>
                  <a:rPr lang="en-US" dirty="0"/>
                  <a:t/>
                </a:r>
                <a:br>
                  <a:rPr lang="en-US" dirty="0"/>
                </a:b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056237"/>
                <a:ext cx="10515600" cy="3120725"/>
              </a:xfrm>
              <a:blipFill rotWithShape="0">
                <a:blip r:embed="rId3"/>
                <a:stretch>
                  <a:fillRect l="-1217" t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4384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4</a:t>
                </a:r>
                <a:r>
                  <a:rPr lang="en-US" dirty="0" smtClean="0"/>
                  <a:t>. </a:t>
                </a:r>
                <a:r>
                  <a:rPr lang="en-US" dirty="0"/>
                  <a:t>Evaluate: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30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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− </m:t>
                        </m:r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120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</m:t>
                                </m:r>
                              </m:e>
                            </m:d>
                          </m:e>
                        </m:func>
                      </m:e>
                    </m:func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690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1162843"/>
                <a:ext cx="10515600" cy="1325563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5</a:t>
                </a:r>
                <a:r>
                  <a:rPr lang="en-US" dirty="0" smtClean="0"/>
                  <a:t>. </a:t>
                </a:r>
                <a:r>
                  <a:rPr lang="en-US" dirty="0"/>
                  <a:t>Give all possible polar coordinates for the point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, 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d>
                  </m:oMath>
                </a14:m>
                <a:r>
                  <a:rPr lang="en-US" dirty="0"/>
                  <a:t>   given in rectangular coordinates. (In the choices below, </a:t>
                </a:r>
                <a:r>
                  <a:rPr lang="en-US" i="1" dirty="0"/>
                  <a:t>n</a:t>
                </a:r>
                <a:r>
                  <a:rPr lang="en-US" dirty="0"/>
                  <a:t> represents </a:t>
                </a:r>
                <a:r>
                  <a:rPr lang="en-US" dirty="0" smtClean="0"/>
                  <a:t>any </a:t>
                </a:r>
                <a:r>
                  <a:rPr lang="en-US" dirty="0"/>
                  <a:t>integer</a:t>
                </a:r>
                <a:r>
                  <a:rPr lang="en-US" dirty="0" smtClean="0"/>
                  <a:t>.)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1162843"/>
                <a:ext cx="10515600" cy="1325563"/>
              </a:xfrm>
              <a:blipFill rotWithShape="0">
                <a:blip r:embed="rId2"/>
                <a:stretch>
                  <a:fillRect l="-2087" t="-28571" r="-1971" b="-354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4140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6. Simplify: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4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7. Given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=2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csc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US" dirty="0"/>
                  <a:t>. Find the vertical asymptotes for f(x</a:t>
                </a:r>
                <a:r>
                  <a:rPr lang="en-US" dirty="0" smtClean="0"/>
                  <a:t>).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 t="-13364" b="-21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559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8</a:t>
                </a:r>
                <a:r>
                  <a:rPr lang="en-US" dirty="0" smtClean="0"/>
                  <a:t>. </a:t>
                </a:r>
                <a:r>
                  <a:rPr lang="en-US" dirty="0"/>
                  <a:t>Find the exact value of the expression: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fName>
                              <m:e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−4</m:t>
                                        </m:r>
                                      </m:num>
                                      <m:den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</m:func>
                          </m:e>
                        </m:d>
                      </m:e>
                    </m:func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087" t="-17972" b="-36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774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301</Words>
  <Application>Microsoft Office PowerPoint</Application>
  <PresentationFormat>Widescreen</PresentationFormat>
  <Paragraphs>28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Symbol</vt:lpstr>
      <vt:lpstr>Office Theme</vt:lpstr>
      <vt:lpstr>MATH 1330</vt:lpstr>
      <vt:lpstr>1. Evaluate the following expression:  ( sin⁡(37π/6)    cos(-31π/3))/( tan(5π) )</vt:lpstr>
      <vt:lpstr>2. Let P(x,y) denote the point where the terminal side of an angle θ meets the unit circle. If P is in Quadrant IV and x=  2/7 find sin⁡θ and tan⁡θ.</vt:lpstr>
      <vt:lpstr>3. Given the following:     0&lt;x&lt;  π/2 ,     0&lt;y&lt; π    ,  sin⁡(x)=  2/5  ,   cos⁡y=  5/8  </vt:lpstr>
      <vt:lpstr>4. Evaluate:sin⁡〖(330)- cos⁡(120) 〗</vt:lpstr>
      <vt:lpstr>5. Give all possible polar coordinates for the point  (-5 , -5)   given in rectangular coordinates. (In the choices below, n represents any integer.)</vt:lpstr>
      <vt:lpstr>6. Simplify: (sin⁡(x))/(1-cos⁡(x))+(1-cos⁡(x))/(sin⁡(x))</vt:lpstr>
      <vt:lpstr>7. Given f(x)=2 csc⁡(5x). Find the vertical asymptotes for f(x).</vt:lpstr>
      <vt:lpstr>8. Find the exact value of the expression: tan⁡(sin^(-1)⁡((-4)/5) )</vt:lpstr>
      <vt:lpstr>9. Given ∆ABC with ∠A=120 , ∠B=30 , and BC = 8 cm. Find AC. (All answers are in cm.)</vt:lpstr>
      <vt:lpstr>10. Let f(x)= ln√x and g(x)= e^2x.  Find (f∘g)(7).</vt:lpstr>
      <vt:lpstr>11. A string running from the ground to the top of a fence has an angle of elevation of 60°. The fence is 6 feet tall. What is the length of the string?</vt:lpstr>
      <vt:lpstr>12. State the coordinates of the focus for the given parabola.     y^2-2x+2y-13=0</vt:lpstr>
      <vt:lpstr>13. Solve the following equation over the interval [0, 2π/5]:  4 sin⁡(5x)+2=4</vt:lpstr>
      <vt:lpstr>14. Evaluate the following expression:  sin^(-1)⁡(1/2)+  cos^(-1)⁡〖(-1)+ tan^(-1)⁡〖(-√3  )〗 〗  </vt:lpstr>
      <vt:lpstr>15. Find the magnitude:  v = 2 i   5 j  </vt:lpstr>
      <vt:lpstr>18. State the coordinates of the vertices for the given ellipse.  x^2/36+  y^2/(49 )=1</vt:lpstr>
      <vt:lpstr>19. Write the equation  〖2x〗^(2  )+ 〖2(y-6)〗^2=72 to polar coordinates.</vt:lpstr>
      <vt:lpstr>20. Give tan⁡〖(x)=-3〗 and 0&lt;x&lt;π: find the value for sin⁡(2x).</vt:lpstr>
      <vt:lpstr>21. Given vectors:   u = &lt; 6,  8&gt;,   v = &lt; 4, 5 &gt; , find u·v.</vt:lpstr>
      <vt:lpstr>22. Given vectors:   u = &lt; 2,  3&gt;,   v = &lt; 7, 5 &gt; , 3u – 2v</vt:lpstr>
      <vt:lpstr>23. Find a sine function with positive vertical displacement satisfying : The amplitude is ½ , the horizontal shift is π/3 units to the left, the vertical shift is 3 units up and the period π/9.</vt:lpstr>
      <vt:lpstr>24. Solve the following equation on the interval [0, 2π).        4〖sin〗^2 (x)-3=0 </vt:lpstr>
      <vt:lpstr>25. Triangle ABC has sides measuring 3 in, 7in, and 9 in.  Determine the value of cos A, where A is the largest angle.</vt:lpstr>
    </vt:vector>
  </TitlesOfParts>
  <Company>UH Math Dept.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1330</dc:title>
  <dc:creator>Matthew Caputo</dc:creator>
  <cp:lastModifiedBy>Matthew Caputo</cp:lastModifiedBy>
  <cp:revision>5</cp:revision>
  <dcterms:created xsi:type="dcterms:W3CDTF">2017-05-02T11:55:36Z</dcterms:created>
  <dcterms:modified xsi:type="dcterms:W3CDTF">2017-05-02T13:18:02Z</dcterms:modified>
</cp:coreProperties>
</file>