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6F796-7154-44B3-BB53-0B7DFD23AA72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5328-0489-43CC-B4EA-DDC4274AD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56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6F796-7154-44B3-BB53-0B7DFD23AA72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5328-0489-43CC-B4EA-DDC4274AD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30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6F796-7154-44B3-BB53-0B7DFD23AA72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5328-0489-43CC-B4EA-DDC4274AD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5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6F796-7154-44B3-BB53-0B7DFD23AA72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5328-0489-43CC-B4EA-DDC4274AD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68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6F796-7154-44B3-BB53-0B7DFD23AA72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5328-0489-43CC-B4EA-DDC4274AD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06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6F796-7154-44B3-BB53-0B7DFD23AA72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5328-0489-43CC-B4EA-DDC4274AD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5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6F796-7154-44B3-BB53-0B7DFD23AA72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5328-0489-43CC-B4EA-DDC4274AD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93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6F796-7154-44B3-BB53-0B7DFD23AA72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5328-0489-43CC-B4EA-DDC4274AD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74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6F796-7154-44B3-BB53-0B7DFD23AA72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5328-0489-43CC-B4EA-DDC4274AD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3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6F796-7154-44B3-BB53-0B7DFD23AA72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5328-0489-43CC-B4EA-DDC4274AD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74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6F796-7154-44B3-BB53-0B7DFD23AA72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5328-0489-43CC-B4EA-DDC4274AD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927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6F796-7154-44B3-BB53-0B7DFD23AA72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B5328-0489-43CC-B4EA-DDC4274AD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5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1330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 for Test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511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</a:t>
            </a:r>
            <a:r>
              <a:rPr lang="en-US" dirty="0" smtClean="0"/>
              <a:t>. If f(x) = log</a:t>
            </a:r>
            <a:r>
              <a:rPr lang="en-US" baseline="-25000" dirty="0" smtClean="0"/>
              <a:t>2</a:t>
            </a:r>
            <a:r>
              <a:rPr lang="en-US" dirty="0" smtClean="0"/>
              <a:t>(x + 1), find f</a:t>
            </a:r>
            <a:r>
              <a:rPr lang="en-US" baseline="30000" dirty="0" smtClean="0"/>
              <a:t>-1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152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10. Determine the value of:</a:t>
                </a:r>
                <a:br>
                  <a:rPr lang="en-US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num>
                                        <m:den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+7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087" t="-35945" b="-2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31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11. Convert the following into radian measure:</a:t>
            </a:r>
            <a:br>
              <a:rPr lang="en-US" dirty="0" smtClean="0"/>
            </a:br>
            <a:r>
              <a:rPr lang="en-US" dirty="0" smtClean="0"/>
              <a:t>110</a:t>
            </a:r>
            <a:r>
              <a:rPr lang="en-US" baseline="30000" dirty="0" smtClean="0"/>
              <a:t>o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691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12. A sector has an area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and a radius of 3 cm.  Determine the angle measure (in radians).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087" t="-6912" b="-235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43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 Determine the angular velocity (in radians per second) of the second hand of a clock.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282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403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14. Determine the linear velocity (in inches per second) of the second hand of the same clock, considering the second hand has a length of 9 inches.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84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1842616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15. Evaluate:</a:t>
                </a:r>
                <a:br>
                  <a:rPr lang="en-US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1842616"/>
              </a:xfrm>
              <a:blipFill rotWithShape="0">
                <a:blip r:embed="rId2"/>
                <a:stretch>
                  <a:fillRect l="-2087" t="-102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064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16. Evaluate: </a:t>
                </a:r>
                <a:br>
                  <a:rPr lang="en-US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0" smtClean="0">
                              <a:latin typeface="Cambria Math" panose="02040503050406030204" pitchFamily="18" charset="0"/>
                            </a:rPr>
                            <m:t>csc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300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sec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⁡(405°)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 t="-13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3350140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17. The coordinate point </a:t>
                </a:r>
                <a:r>
                  <a:rPr lang="en-US" b="1" dirty="0"/>
                  <a:t>P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/>
                  <a:t> lies on the unit circle in the second quadrant.  Determine the sin</a:t>
                </a:r>
                <a:r>
                  <a:rPr lang="el-GR" dirty="0" smtClean="0"/>
                  <a:t>θ</a:t>
                </a:r>
                <a:r>
                  <a:rPr lang="en-US" dirty="0" smtClean="0"/>
                  <a:t> and cos</a:t>
                </a:r>
                <a:r>
                  <a:rPr lang="el-GR" dirty="0" smtClean="0"/>
                  <a:t>θ</a:t>
                </a:r>
                <a:r>
                  <a:rPr lang="en-US" dirty="0" smtClean="0"/>
                  <a:t>, where</a:t>
                </a:r>
                <a:r>
                  <a:rPr lang="el-GR" dirty="0" smtClean="0"/>
                  <a:t> θ</a:t>
                </a:r>
                <a:r>
                  <a:rPr lang="en-US" dirty="0" smtClean="0"/>
                  <a:t> represents the angle between the positive x-axis and the segment connecting (0,0) to P.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3350140"/>
              </a:xfrm>
              <a:blipFill rotWithShape="0">
                <a:blip r:embed="rId2"/>
                <a:stretch>
                  <a:fillRect l="-2087" r="-464" b="-43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845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18. Determine the value of </a:t>
            </a:r>
            <a:r>
              <a:rPr lang="en-US" dirty="0" err="1" smtClean="0"/>
              <a:t>csc</a:t>
            </a:r>
            <a:r>
              <a:rPr lang="en-US" dirty="0" smtClean="0"/>
              <a:t> </a:t>
            </a:r>
            <a:r>
              <a:rPr lang="el-GR" dirty="0" smtClean="0"/>
              <a:t>θ</a:t>
            </a:r>
            <a:r>
              <a:rPr lang="en-US" dirty="0" smtClean="0"/>
              <a:t> given that cos</a:t>
            </a:r>
            <a:r>
              <a:rPr lang="el-GR" dirty="0" smtClean="0"/>
              <a:t> θ</a:t>
            </a:r>
            <a:r>
              <a:rPr lang="en-US" dirty="0" smtClean="0"/>
              <a:t> = 3/5 and sin</a:t>
            </a:r>
            <a:r>
              <a:rPr lang="el-GR" dirty="0" smtClean="0"/>
              <a:t> θ</a:t>
            </a:r>
            <a:r>
              <a:rPr lang="en-US" dirty="0" smtClean="0"/>
              <a:t> &lt; 0.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2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Determine the difference quotient for:</a:t>
            </a:r>
            <a:br>
              <a:rPr lang="en-US" dirty="0" smtClean="0"/>
            </a:br>
            <a:r>
              <a:rPr lang="en-US" dirty="0" smtClean="0"/>
              <a:t>f(x) = 2x</a:t>
            </a:r>
            <a:r>
              <a:rPr lang="en-US" baseline="30000" dirty="0" smtClean="0"/>
              <a:t>2</a:t>
            </a:r>
            <a:r>
              <a:rPr lang="en-US" dirty="0" smtClean="0"/>
              <a:t> – 5x + 1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42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19. Simplify the trigonometric expression:</a:t>
                </a:r>
                <a:br>
                  <a:rPr lang="en-US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</m:func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</m:func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087" t="-29032" b="-156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47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20. Simplify the Trigonometric Expression:</a:t>
                </a:r>
                <a:br>
                  <a:rPr lang="en-US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cot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cot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087" t="-32258" b="-18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91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2. Determine the difference quotient for:</a:t>
                </a:r>
                <a:br>
                  <a:rPr lang="en-US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+7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087" t="-26267" b="-124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378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1603718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3. Determine the vertical asymptotes, horizontal asymptotes, slant asymptotes, and holes of the function: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−30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−18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1603718"/>
              </a:xfrm>
              <a:blipFill rotWithShape="0">
                <a:blip r:embed="rId2"/>
                <a:stretch>
                  <a:fillRect l="-2087" t="-24335" b="-239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86399"/>
            <a:ext cx="10515600" cy="690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Note: Horizontal Asymptotes are also called Limits at Infinity!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616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1603718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4. Determine the vertical asymptotes, horizontal asymptotes, slant asymptotes, and holes of the function: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+12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1603718"/>
              </a:xfrm>
              <a:blipFill rotWithShape="0">
                <a:blip r:embed="rId2"/>
                <a:stretch>
                  <a:fillRect l="-2087" t="-24335" b="-239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88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5. Expand the logarithm: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+5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ad>
                                  <m:radPr>
                                    <m:degHide m:val="on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</m:rad>
                              </m:num>
                              <m:den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d>
                                  <m:d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e>
                                </m:d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 b="-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2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6. Determine all six trigonometric functions of the acute angle </a:t>
                </a:r>
                <a:r>
                  <a:rPr lang="el-GR" dirty="0" smtClean="0"/>
                  <a:t>θ</a:t>
                </a:r>
                <a:r>
                  <a:rPr lang="en-US" dirty="0" smtClean="0"/>
                  <a:t> if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 panose="02040503050406030204" pitchFamily="18" charset="0"/>
                          </a:rPr>
                          <m:t>csc</m:t>
                        </m:r>
                      </m:fName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fun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087" t="-16590" r="-1333" b="-161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649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In ABC, altitude AD is drawn. &lt;C is 30</a:t>
            </a:r>
            <a:r>
              <a:rPr lang="en-US" baseline="30000" dirty="0" smtClean="0"/>
              <a:t>o</a:t>
            </a:r>
            <a:r>
              <a:rPr lang="en-US" dirty="0" smtClean="0"/>
              <a:t> and &lt;B is 45</a:t>
            </a:r>
            <a:r>
              <a:rPr lang="en-US" baseline="30000" dirty="0"/>
              <a:t>o</a:t>
            </a:r>
            <a:r>
              <a:rPr lang="en-US" dirty="0" smtClean="0"/>
              <a:t>. If AC = 14.  Find the measure of AB.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1315616" y="3023286"/>
            <a:ext cx="4006027" cy="1351006"/>
          </a:xfrm>
          <a:prstGeom prst="triangle">
            <a:avLst>
              <a:gd name="adj" fmla="val 28933"/>
            </a:avLst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0"/>
            <a:endCxn id="4" idx="3"/>
          </p:cNvCxnSpPr>
          <p:nvPr/>
        </p:nvCxnSpPr>
        <p:spPr>
          <a:xfrm>
            <a:off x="2474680" y="3023286"/>
            <a:ext cx="0" cy="1351006"/>
          </a:xfrm>
          <a:prstGeom prst="lin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" name="TextBox 6"/>
          <p:cNvSpPr txBox="1"/>
          <p:nvPr/>
        </p:nvSpPr>
        <p:spPr>
          <a:xfrm>
            <a:off x="2315822" y="270368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7900" y="418962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21643" y="418962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22084" y="4365558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395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If f(x) = log</a:t>
            </a:r>
            <a:r>
              <a:rPr lang="en-US" baseline="-25000" dirty="0" smtClean="0"/>
              <a:t>2</a:t>
            </a:r>
            <a:r>
              <a:rPr lang="en-US" dirty="0" smtClean="0"/>
              <a:t>(x + 1) and g(x) = 3</a:t>
            </a:r>
            <a:r>
              <a:rPr lang="en-US" baseline="30000" dirty="0" smtClean="0"/>
              <a:t>x</a:t>
            </a:r>
            <a:r>
              <a:rPr lang="en-US" dirty="0" smtClean="0"/>
              <a:t> find (</a:t>
            </a:r>
            <a:r>
              <a:rPr lang="en-US" dirty="0" err="1" smtClean="0"/>
              <a:t>g</a:t>
            </a:r>
            <a:r>
              <a:rPr lang="en-US" baseline="20000" dirty="0" err="1" smtClean="0"/>
              <a:t>o</a:t>
            </a:r>
            <a:r>
              <a:rPr lang="en-US" dirty="0" err="1" smtClean="0"/>
              <a:t>f</a:t>
            </a:r>
            <a:r>
              <a:rPr lang="en-US" dirty="0" smtClean="0"/>
              <a:t>)(7)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38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285</Words>
  <Application>Microsoft Office PowerPoint</Application>
  <PresentationFormat>Widescreen</PresentationFormat>
  <Paragraphs>27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Office Theme</vt:lpstr>
      <vt:lpstr>MATH 1330</vt:lpstr>
      <vt:lpstr>1. Determine the difference quotient for: f(x) = 2x2 – 5x + 1</vt:lpstr>
      <vt:lpstr>2. Determine the difference quotient for: g(x)=(x+3)/(x+7)</vt:lpstr>
      <vt:lpstr>3. Determine the vertical asymptotes, horizontal asymptotes, slant asymptotes, and holes of the function: h(x)=  (2x^2-4x-30)/(x^2-3x-18)</vt:lpstr>
      <vt:lpstr>4. Determine the vertical asymptotes, horizontal asymptotes, slant asymptotes, and holes of the function: i(x)=  (x^3-4x^2-3x+12)/(x^2-3x-4)</vt:lpstr>
      <vt:lpstr>5. Expand the logarithm: ln⁡(((x+5)^2 √(x-3))/(x^4 (x+1) ))</vt:lpstr>
      <vt:lpstr>6. Determine all six trigonometric functions of the acute angle θ if csc⁡〖θ=5/2〗</vt:lpstr>
      <vt:lpstr>7. In ABC, altitude AD is drawn. &lt;C is 30o and &lt;B is 45o. If AC = 14.  Find the measure of AB.</vt:lpstr>
      <vt:lpstr>8. If f(x) = log2(x + 1) and g(x) = 3x find (gof)(7)</vt:lpstr>
      <vt:lpstr>9. If f(x) = log2(x + 1), find f-1(4)</vt:lpstr>
      <vt:lpstr>10. Determine the value of: lim_(x→∞)⁡(4∙(2/3)^x+7)</vt:lpstr>
      <vt:lpstr>11. Convert the following into radian measure: 110o</vt:lpstr>
      <vt:lpstr>12. A sector has an area of 9π/5 〖cm〗^2and a radius of 3 cm.  Determine the angle measure (in radians).</vt:lpstr>
      <vt:lpstr>13. Determine the angular velocity (in radians per second) of the second hand of a clock.</vt:lpstr>
      <vt:lpstr>14. Determine the linear velocity (in inches per second) of the second hand of the same clock, considering the second hand has a length of 9 inches.</vt:lpstr>
      <vt:lpstr>15. Evaluate: sin⁡〖(5π/6)-cos⁡((-π)/4) 〗</vt:lpstr>
      <vt:lpstr>16. Evaluate:  csc⁡〖(300°)+sec⁡(405°)〗</vt:lpstr>
      <vt:lpstr>17. The coordinate point P(p,2/3) lies on the unit circle in the second quadrant.  Determine the sinθ and cosθ, where θ represents the angle between the positive x-axis and the segment connecting (0,0) to P.</vt:lpstr>
      <vt:lpstr>18. Determine the value of csc θ given that cos θ = 3/5 and sin θ &lt; 0.</vt:lpstr>
      <vt:lpstr>19. Simplify the trigonometric expression: sin⁡μ/(1+cos⁡μ )+(1+cos⁡μ)/sin⁡μ </vt:lpstr>
      <vt:lpstr>20. Simplify the Trigonometric Expression: (1-cot^2 (α))/(1+cot^2 (α))+2cos^2 (α)</vt:lpstr>
    </vt:vector>
  </TitlesOfParts>
  <Company>UH Math Dept.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1330</dc:title>
  <dc:creator>Matthew Caputo</dc:creator>
  <cp:lastModifiedBy>Matthew Caputo</cp:lastModifiedBy>
  <cp:revision>7</cp:revision>
  <dcterms:created xsi:type="dcterms:W3CDTF">2017-02-03T14:49:34Z</dcterms:created>
  <dcterms:modified xsi:type="dcterms:W3CDTF">2017-02-03T15:37:04Z</dcterms:modified>
</cp:coreProperties>
</file>