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0FB6-64F9-4318-9872-241B2A50298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37B-8384-4F99-BCC1-394AFC46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0FB6-64F9-4318-9872-241B2A50298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37B-8384-4F99-BCC1-394AFC46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5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0FB6-64F9-4318-9872-241B2A50298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37B-8384-4F99-BCC1-394AFC46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0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0FB6-64F9-4318-9872-241B2A50298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37B-8384-4F99-BCC1-394AFC46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3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0FB6-64F9-4318-9872-241B2A50298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37B-8384-4F99-BCC1-394AFC46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3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0FB6-64F9-4318-9872-241B2A50298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37B-8384-4F99-BCC1-394AFC46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5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0FB6-64F9-4318-9872-241B2A50298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37B-8384-4F99-BCC1-394AFC46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8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0FB6-64F9-4318-9872-241B2A50298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37B-8384-4F99-BCC1-394AFC46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2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0FB6-64F9-4318-9872-241B2A50298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37B-8384-4F99-BCC1-394AFC46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5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0FB6-64F9-4318-9872-241B2A50298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37B-8384-4F99-BCC1-394AFC46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6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0FB6-64F9-4318-9872-241B2A50298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37B-8384-4F99-BCC1-394AFC46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6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B0FB6-64F9-4318-9872-241B2A50298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2F37B-8384-4F99-BCC1-394AFC46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4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5.1a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90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161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smtClean="0"/>
              <a:t>4:Evaluate.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28112"/>
            <a:ext cx="1679786" cy="7913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729230"/>
            <a:ext cx="1679786" cy="108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498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097" y="1219586"/>
            <a:ext cx="2632207" cy="17505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75" y="4365582"/>
            <a:ext cx="2849650" cy="159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02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Trigonometric Functions of Real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this section there is </a:t>
            </a:r>
            <a:r>
              <a:rPr lang="en-US" dirty="0" smtClean="0"/>
              <a:t>nothing </a:t>
            </a:r>
            <a:r>
              <a:rPr lang="en-US" dirty="0"/>
              <a:t>new as far as evaluating </a:t>
            </a:r>
            <a:r>
              <a:rPr lang="en-US" dirty="0" smtClean="0"/>
              <a:t>trigonometric </a:t>
            </a:r>
            <a:r>
              <a:rPr lang="en-US" dirty="0"/>
              <a:t>functions. The difference is that the </a:t>
            </a:r>
            <a:r>
              <a:rPr lang="en-US" dirty="0" smtClean="0"/>
              <a:t>inputs </a:t>
            </a:r>
            <a:r>
              <a:rPr lang="en-US" dirty="0"/>
              <a:t>are real numbers rather than angles.</a:t>
            </a:r>
          </a:p>
          <a:p>
            <a:pPr marL="0" indent="0">
              <a:buNone/>
            </a:pPr>
            <a:r>
              <a:rPr lang="en-US" dirty="0"/>
              <a:t>Identities: </a:t>
            </a:r>
            <a:r>
              <a:rPr lang="en-US" dirty="0" smtClean="0"/>
              <a:t>Recall</a:t>
            </a:r>
            <a:r>
              <a:rPr lang="en-US" dirty="0"/>
              <a:t>: An </a:t>
            </a:r>
            <a:r>
              <a:rPr lang="en-US" dirty="0" smtClean="0"/>
              <a:t>identity is </a:t>
            </a:r>
            <a:r>
              <a:rPr lang="en-US" dirty="0"/>
              <a:t>an equation that is true </a:t>
            </a:r>
            <a:r>
              <a:rPr lang="en-US" dirty="0" smtClean="0"/>
              <a:t>for all </a:t>
            </a:r>
            <a:r>
              <a:rPr lang="en-US" dirty="0"/>
              <a:t>value(s) of the variable. </a:t>
            </a:r>
            <a:r>
              <a:rPr lang="en-US" dirty="0" smtClean="0"/>
              <a:t>Sometimes</a:t>
            </a:r>
            <a:r>
              <a:rPr lang="en-US" dirty="0"/>
              <a:t>, you can use trig </a:t>
            </a:r>
            <a:r>
              <a:rPr lang="en-US" dirty="0" smtClean="0"/>
              <a:t>identities </a:t>
            </a:r>
            <a:r>
              <a:rPr lang="en-US" dirty="0"/>
              <a:t>to help you simplify </a:t>
            </a:r>
            <a:r>
              <a:rPr lang="en-US" dirty="0" smtClean="0"/>
              <a:t>trig </a:t>
            </a:r>
            <a:r>
              <a:rPr lang="en-US" dirty="0"/>
              <a:t>expressions. </a:t>
            </a:r>
          </a:p>
        </p:txBody>
      </p:sp>
    </p:spTree>
    <p:extLst>
      <p:ext uri="{BB962C8B-B14F-4D97-AF65-F5344CB8AC3E}">
        <p14:creationId xmlns:p14="http://schemas.microsoft.com/office/powerpoint/2010/main" val="42272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Trigonometric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250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Quotient Identities: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Reciprocal Identities: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Pythagorean Identities: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425" y="1697896"/>
            <a:ext cx="4924425" cy="809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0" y="3274412"/>
            <a:ext cx="7239000" cy="885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1383" y="5295515"/>
            <a:ext cx="61150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77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Trigonometric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3828"/>
            <a:ext cx="10515600" cy="52131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Opposite Angle Identities: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843" y="1640745"/>
            <a:ext cx="6391275" cy="21431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19843" y="3080951"/>
            <a:ext cx="337108" cy="362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47222" y="3080951"/>
            <a:ext cx="337108" cy="362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158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1:</a:t>
            </a:r>
            <a:br>
              <a:rPr lang="en-US" dirty="0"/>
            </a:br>
            <a:r>
              <a:rPr lang="en-US" dirty="0"/>
              <a:t>Use the opposite-angle </a:t>
            </a:r>
            <a:r>
              <a:rPr lang="en-US" dirty="0" smtClean="0"/>
              <a:t>identities </a:t>
            </a:r>
            <a:r>
              <a:rPr lang="en-US" dirty="0"/>
              <a:t>to evaluate </a:t>
            </a:r>
            <a:r>
              <a:rPr lang="en-US" dirty="0" smtClean="0"/>
              <a:t>the following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176" y="1920275"/>
            <a:ext cx="1823344" cy="822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6709" y="1920275"/>
            <a:ext cx="2058126" cy="8589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988" y="4014400"/>
            <a:ext cx="3323141" cy="104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24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91" y="636243"/>
            <a:ext cx="8134466" cy="7889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04887" y="455010"/>
            <a:ext cx="1117686" cy="362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39849" y="455010"/>
            <a:ext cx="1117686" cy="362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9347643">
            <a:off x="6623224" y="486637"/>
            <a:ext cx="304800" cy="467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53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Example 3: 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and</a:t>
                </a:r>
                <a:br>
                  <a:rPr lang="en-US" dirty="0" smtClean="0"/>
                </a:b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/>
                  <a:t>, find sec(t)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11521" b="-28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1515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7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Periodicity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0876"/>
            <a:ext cx="10515600" cy="5246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circumference of the unit circle is </a:t>
            </a:r>
            <a:r>
              <a:rPr lang="en-US" dirty="0" smtClean="0"/>
              <a:t>2</a:t>
            </a:r>
            <a:r>
              <a:rPr lang="el-GR" dirty="0" smtClean="0"/>
              <a:t>π</a:t>
            </a:r>
            <a:r>
              <a:rPr lang="en-US" dirty="0" smtClean="0"/>
              <a:t>. </a:t>
            </a:r>
            <a:r>
              <a:rPr lang="en-US" dirty="0"/>
              <a:t>Thus, if we start with a </a:t>
            </a:r>
            <a:r>
              <a:rPr lang="en-US" dirty="0" smtClean="0"/>
              <a:t>point P </a:t>
            </a:r>
            <a:r>
              <a:rPr lang="en-US" dirty="0"/>
              <a:t>on the unit circle and </a:t>
            </a:r>
            <a:r>
              <a:rPr lang="en-US" dirty="0" smtClean="0"/>
              <a:t>travel </a:t>
            </a:r>
            <a:r>
              <a:rPr lang="en-US" dirty="0"/>
              <a:t>a </a:t>
            </a:r>
            <a:r>
              <a:rPr lang="en-US" dirty="0" smtClean="0"/>
              <a:t>distance </a:t>
            </a:r>
            <a:r>
              <a:rPr lang="en-US" dirty="0"/>
              <a:t>of </a:t>
            </a:r>
            <a:r>
              <a:rPr lang="en-US" dirty="0" smtClean="0"/>
              <a:t>2</a:t>
            </a:r>
            <a:r>
              <a:rPr lang="el-GR" dirty="0" smtClean="0"/>
              <a:t>π</a:t>
            </a:r>
            <a:r>
              <a:rPr lang="en-US" dirty="0" smtClean="0"/>
              <a:t> </a:t>
            </a:r>
            <a:r>
              <a:rPr lang="en-US" dirty="0" smtClean="0"/>
              <a:t>units</a:t>
            </a:r>
            <a:r>
              <a:rPr lang="en-US" dirty="0"/>
              <a:t>, we arrive back at the </a:t>
            </a:r>
            <a:r>
              <a:rPr lang="en-US" dirty="0" smtClean="0"/>
              <a:t>same </a:t>
            </a:r>
            <a:r>
              <a:rPr lang="en-US" dirty="0"/>
              <a:t>point P. That means that </a:t>
            </a:r>
            <a:r>
              <a:rPr lang="en-US" dirty="0" smtClean="0"/>
              <a:t>the </a:t>
            </a:r>
            <a:r>
              <a:rPr lang="en-US" dirty="0"/>
              <a:t>arc lengths of t and t + </a:t>
            </a:r>
            <a:r>
              <a:rPr lang="en-US" dirty="0" smtClean="0"/>
              <a:t>2</a:t>
            </a:r>
            <a:r>
              <a:rPr lang="el-GR" dirty="0" smtClean="0"/>
              <a:t>π</a:t>
            </a:r>
            <a:r>
              <a:rPr lang="en-US" dirty="0" smtClean="0"/>
              <a:t> </a:t>
            </a:r>
            <a:r>
              <a:rPr lang="en-US" dirty="0" smtClean="0"/>
              <a:t>as measured </a:t>
            </a:r>
            <a:r>
              <a:rPr lang="en-US" dirty="0"/>
              <a:t>form the point (1, 0) give the same terminal point </a:t>
            </a:r>
            <a:r>
              <a:rPr lang="en-US" dirty="0" smtClean="0"/>
              <a:t>on the </a:t>
            </a:r>
            <a:r>
              <a:rPr lang="en-US" dirty="0"/>
              <a:t>unit circle. Thus, we have the following </a:t>
            </a:r>
            <a:r>
              <a:rPr lang="en-US" dirty="0" smtClean="0"/>
              <a:t>identities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752" y="3351770"/>
            <a:ext cx="51530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270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Periodicity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9730"/>
            <a:ext cx="10515600" cy="5147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Like the sine and cosine </a:t>
            </a:r>
            <a:r>
              <a:rPr lang="en-US" dirty="0" smtClean="0"/>
              <a:t>functions</a:t>
            </a:r>
            <a:r>
              <a:rPr lang="en-US" dirty="0"/>
              <a:t>, the tangent and cotangent </a:t>
            </a:r>
            <a:r>
              <a:rPr lang="en-US" dirty="0" smtClean="0"/>
              <a:t>functions </a:t>
            </a:r>
            <a:r>
              <a:rPr lang="en-US" dirty="0"/>
              <a:t>also repeat </a:t>
            </a:r>
            <a:r>
              <a:rPr lang="en-US" dirty="0" smtClean="0"/>
              <a:t>themselves </a:t>
            </a:r>
            <a:r>
              <a:rPr lang="en-US" dirty="0"/>
              <a:t>at intervals of </a:t>
            </a:r>
            <a:r>
              <a:rPr lang="en-US" dirty="0" smtClean="0"/>
              <a:t>lengths 2</a:t>
            </a:r>
            <a:r>
              <a:rPr lang="el-GR" dirty="0" smtClean="0"/>
              <a:t>π</a:t>
            </a:r>
            <a:r>
              <a:rPr lang="en-US" dirty="0" smtClean="0"/>
              <a:t>. </a:t>
            </a:r>
            <a:r>
              <a:rPr lang="en-US" dirty="0"/>
              <a:t>In addition, the tangent and </a:t>
            </a:r>
            <a:r>
              <a:rPr lang="en-US" dirty="0" smtClean="0"/>
              <a:t>cotangent </a:t>
            </a:r>
            <a:r>
              <a:rPr lang="en-US" dirty="0"/>
              <a:t>functions also </a:t>
            </a:r>
            <a:r>
              <a:rPr lang="en-US" dirty="0" smtClean="0"/>
              <a:t>repeat themselves </a:t>
            </a:r>
            <a:r>
              <a:rPr lang="en-US" dirty="0"/>
              <a:t>at </a:t>
            </a:r>
            <a:r>
              <a:rPr lang="en-US" dirty="0" smtClean="0"/>
              <a:t>intervals </a:t>
            </a:r>
            <a:r>
              <a:rPr lang="en-US" dirty="0"/>
              <a:t>of shorter </a:t>
            </a:r>
            <a:r>
              <a:rPr lang="en-US" dirty="0" smtClean="0"/>
              <a:t>length</a:t>
            </a:r>
            <a:r>
              <a:rPr lang="en-US" dirty="0"/>
              <a:t>, namely </a:t>
            </a:r>
            <a:r>
              <a:rPr lang="el-GR" dirty="0" smtClean="0"/>
              <a:t>π</a:t>
            </a:r>
            <a:r>
              <a:rPr lang="en-US" dirty="0" smtClean="0"/>
              <a:t>. </a:t>
            </a:r>
            <a:r>
              <a:rPr lang="en-US" dirty="0"/>
              <a:t>This, we have the following identities.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779" y="2930353"/>
            <a:ext cx="48577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8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232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MATH 1330</vt:lpstr>
      <vt:lpstr>Trigonometric Functions of Real Numbers</vt:lpstr>
      <vt:lpstr>Trigonometric Identities</vt:lpstr>
      <vt:lpstr>Trigonometric Identities</vt:lpstr>
      <vt:lpstr>Example 1: Use the opposite-angle identities to evaluate the following.  </vt:lpstr>
      <vt:lpstr>PowerPoint Presentation</vt:lpstr>
      <vt:lpstr>Example 3: Given that tan⁡t=-(2√10)/3 and  3π/2&lt;t&lt;2π, find sec(t)</vt:lpstr>
      <vt:lpstr>Periodicity </vt:lpstr>
      <vt:lpstr>Periodicity</vt:lpstr>
      <vt:lpstr>Example 4:Evaluate. </vt:lpstr>
      <vt:lpstr>PowerPoint Presentation</vt:lpstr>
    </vt:vector>
  </TitlesOfParts>
  <Company>UH Math Dept.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1330</dc:title>
  <dc:creator>Matthew Caputo</dc:creator>
  <cp:lastModifiedBy>Matthew Caputo</cp:lastModifiedBy>
  <cp:revision>3</cp:revision>
  <dcterms:created xsi:type="dcterms:W3CDTF">2016-03-04T13:08:12Z</dcterms:created>
  <dcterms:modified xsi:type="dcterms:W3CDTF">2016-03-04T13:20:03Z</dcterms:modified>
</cp:coreProperties>
</file>