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338" r:id="rId37"/>
    <p:sldId id="339" r:id="rId38"/>
    <p:sldId id="341" r:id="rId39"/>
    <p:sldId id="340" r:id="rId40"/>
    <p:sldId id="297" r:id="rId41"/>
    <p:sldId id="298" r:id="rId42"/>
    <p:sldId id="299" r:id="rId43"/>
    <p:sldId id="300" r:id="rId44"/>
    <p:sldId id="301" r:id="rId45"/>
    <p:sldId id="302" r:id="rId46"/>
    <p:sldId id="344" r:id="rId47"/>
    <p:sldId id="335" r:id="rId48"/>
    <p:sldId id="336" r:id="rId49"/>
    <p:sldId id="337" r:id="rId50"/>
    <p:sldId id="342" r:id="rId51"/>
    <p:sldId id="343" r:id="rId52"/>
    <p:sldId id="345" r:id="rId53"/>
    <p:sldId id="346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8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0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8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4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8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8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9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3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9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C1CE-1C34-44F8-B770-88B5AA0D4143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6E8BE-EF32-4453-BFCA-1A7A0A289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a4i6rodk73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vxzfq85g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Polar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69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Conversion between Rectangular and Polar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524" y="1934198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x = r cos θ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r sin θ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θ = </a:t>
            </a:r>
            <a:r>
              <a:rPr lang="en-US" dirty="0" err="1" smtClean="0"/>
              <a:t>arctan</a:t>
            </a:r>
            <a:r>
              <a:rPr lang="en-US" dirty="0" smtClean="0"/>
              <a:t> </a:t>
            </a:r>
            <a:r>
              <a:rPr lang="en-US" baseline="30000" dirty="0" smtClean="0"/>
              <a:t>y</a:t>
            </a:r>
            <a:r>
              <a:rPr lang="en-US" dirty="0" smtClean="0"/>
              <a:t>/</a:t>
            </a:r>
            <a:r>
              <a:rPr lang="en-US" baseline="-25000" dirty="0" smtClean="0"/>
              <a:t>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x</a:t>
            </a:r>
            <a:r>
              <a:rPr lang="en-US" baseline="30000" dirty="0" smtClean="0"/>
              <a:t>2 </a:t>
            </a:r>
            <a:r>
              <a:rPr lang="en-US" dirty="0" smtClean="0"/>
              <a:t>+</a:t>
            </a:r>
            <a:r>
              <a:rPr lang="en-US" baseline="30000" dirty="0" smtClean="0"/>
              <a:t> </a:t>
            </a:r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Convert from Rectangular into Polar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(5, 2)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(-6, 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Convert from Polar into Rectangular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(3, </a:t>
            </a:r>
            <a:r>
              <a:rPr lang="el-GR" dirty="0" smtClean="0"/>
              <a:t>π</a:t>
            </a:r>
            <a:r>
              <a:rPr lang="en-US" dirty="0" smtClean="0"/>
              <a:t>/6)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(-2, </a:t>
            </a:r>
            <a:r>
              <a:rPr lang="el-GR" dirty="0" smtClean="0"/>
              <a:t>π</a:t>
            </a:r>
            <a:r>
              <a:rPr lang="en-US" dirty="0" smtClean="0"/>
              <a:t>/4)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Polar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Convert the following graphs into polar coordinates: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/>
              <a:t>2</a:t>
            </a:r>
            <a:r>
              <a:rPr lang="en-US" dirty="0" smtClean="0"/>
              <a:t> = 16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(x-2)</a:t>
            </a:r>
            <a:r>
              <a:rPr lang="en-US" baseline="30000" dirty="0"/>
              <a:t>2</a:t>
            </a:r>
            <a:r>
              <a:rPr lang="en-US" dirty="0" smtClean="0"/>
              <a:t> + y</a:t>
            </a:r>
            <a:r>
              <a:rPr lang="en-US" baseline="30000" dirty="0"/>
              <a:t>2</a:t>
            </a:r>
            <a:r>
              <a:rPr lang="en-US" dirty="0" smtClean="0"/>
              <a:t> = 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/>
              <a:t>2</a:t>
            </a:r>
            <a:r>
              <a:rPr lang="en-US" dirty="0" smtClean="0"/>
              <a:t> + (y-3)</a:t>
            </a:r>
            <a:r>
              <a:rPr lang="en-US" baseline="30000" dirty="0"/>
              <a:t>2</a:t>
            </a:r>
            <a:r>
              <a:rPr lang="en-US" dirty="0" smtClean="0"/>
              <a:t> =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Polar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Convert the following graphs into polar coordinates: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/>
              <a:t>2</a:t>
            </a:r>
            <a:r>
              <a:rPr lang="en-US" dirty="0" smtClean="0"/>
              <a:t> = 16		r</a:t>
            </a:r>
            <a:r>
              <a:rPr lang="en-US" baseline="30000" dirty="0"/>
              <a:t>2</a:t>
            </a:r>
            <a:r>
              <a:rPr lang="en-US" dirty="0" smtClean="0"/>
              <a:t> = 16	r =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(x-2)</a:t>
            </a:r>
            <a:r>
              <a:rPr lang="en-US" baseline="30000" dirty="0"/>
              <a:t>2</a:t>
            </a:r>
            <a:r>
              <a:rPr lang="en-US" dirty="0" smtClean="0"/>
              <a:t> + y</a:t>
            </a:r>
            <a:r>
              <a:rPr lang="en-US" baseline="30000" dirty="0"/>
              <a:t>2</a:t>
            </a:r>
            <a:r>
              <a:rPr lang="en-US" dirty="0" smtClean="0"/>
              <a:t> = 4	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(y-3)</a:t>
            </a:r>
            <a:r>
              <a:rPr lang="en-US" baseline="30000" dirty="0"/>
              <a:t>2</a:t>
            </a:r>
            <a:r>
              <a:rPr lang="en-US" dirty="0" smtClean="0"/>
              <a:t> = 9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Polar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Convert the following graphs into polar coordinates: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/>
              <a:t>2</a:t>
            </a:r>
            <a:r>
              <a:rPr lang="en-US" dirty="0" smtClean="0"/>
              <a:t> = 16		r</a:t>
            </a:r>
            <a:r>
              <a:rPr lang="en-US" baseline="30000" dirty="0"/>
              <a:t>2</a:t>
            </a:r>
            <a:r>
              <a:rPr lang="en-US" dirty="0" smtClean="0"/>
              <a:t> = 16	r =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(x-2)</a:t>
            </a:r>
            <a:r>
              <a:rPr lang="en-US" baseline="30000" dirty="0"/>
              <a:t>2</a:t>
            </a:r>
            <a:r>
              <a:rPr lang="en-US" dirty="0" smtClean="0"/>
              <a:t> + y</a:t>
            </a:r>
            <a:r>
              <a:rPr lang="en-US" baseline="30000" dirty="0"/>
              <a:t>2</a:t>
            </a:r>
            <a:r>
              <a:rPr lang="en-US" dirty="0" smtClean="0"/>
              <a:t> = 4	(</a:t>
            </a:r>
            <a:r>
              <a:rPr lang="en-US" dirty="0" err="1" smtClean="0"/>
              <a:t>rcos</a:t>
            </a:r>
            <a:r>
              <a:rPr lang="el-GR" dirty="0" smtClean="0"/>
              <a:t>θ</a:t>
            </a:r>
            <a:r>
              <a:rPr lang="en-US" dirty="0" smtClean="0"/>
              <a:t> – 2)</a:t>
            </a:r>
            <a:r>
              <a:rPr lang="en-US" baseline="30000" dirty="0"/>
              <a:t>2</a:t>
            </a:r>
            <a:r>
              <a:rPr lang="en-US" dirty="0" smtClean="0"/>
              <a:t> + (</a:t>
            </a:r>
            <a:r>
              <a:rPr lang="en-US" dirty="0" err="1" smtClean="0"/>
              <a:t>rsin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  <a:r>
              <a:rPr lang="en-US" baseline="30000" dirty="0"/>
              <a:t>2</a:t>
            </a:r>
            <a:r>
              <a:rPr lang="en-US" dirty="0" smtClean="0"/>
              <a:t> = 4</a:t>
            </a:r>
          </a:p>
          <a:p>
            <a:pPr marL="0" indent="0">
              <a:buNone/>
            </a:pPr>
            <a:r>
              <a:rPr lang="en-US" dirty="0" smtClean="0"/>
              <a:t>			r</a:t>
            </a:r>
            <a:r>
              <a:rPr lang="en-US" baseline="30000" dirty="0"/>
              <a:t>2</a:t>
            </a:r>
            <a:r>
              <a:rPr lang="en-US" dirty="0" smtClean="0"/>
              <a:t>cos</a:t>
            </a:r>
            <a:r>
              <a:rPr lang="en-US" baseline="30000" dirty="0"/>
              <a:t>2</a:t>
            </a:r>
            <a:r>
              <a:rPr lang="el-GR" dirty="0" smtClean="0"/>
              <a:t>θ</a:t>
            </a:r>
            <a:r>
              <a:rPr lang="en-US" dirty="0" smtClean="0"/>
              <a:t> – 4rcos</a:t>
            </a:r>
            <a:r>
              <a:rPr lang="el-GR" dirty="0" smtClean="0"/>
              <a:t>θ</a:t>
            </a:r>
            <a:r>
              <a:rPr lang="en-US" dirty="0" smtClean="0"/>
              <a:t> + 4 + r</a:t>
            </a:r>
            <a:r>
              <a:rPr lang="en-US" baseline="30000" dirty="0"/>
              <a:t>2</a:t>
            </a:r>
            <a:r>
              <a:rPr lang="en-US" dirty="0" smtClean="0"/>
              <a:t>sin</a:t>
            </a:r>
            <a:r>
              <a:rPr lang="en-US" baseline="30000" dirty="0"/>
              <a:t>2</a:t>
            </a:r>
            <a:r>
              <a:rPr lang="el-GR" dirty="0" smtClean="0"/>
              <a:t>θ</a:t>
            </a:r>
            <a:r>
              <a:rPr lang="en-US" dirty="0" smtClean="0"/>
              <a:t>=4</a:t>
            </a:r>
          </a:p>
          <a:p>
            <a:pPr marL="0" indent="0">
              <a:buNone/>
            </a:pPr>
            <a:r>
              <a:rPr lang="en-US" dirty="0" smtClean="0"/>
              <a:t>			r</a:t>
            </a:r>
            <a:r>
              <a:rPr lang="en-US" baseline="30000" dirty="0"/>
              <a:t>2</a:t>
            </a:r>
            <a:r>
              <a:rPr lang="en-US" dirty="0" smtClean="0"/>
              <a:t> = 4rcos</a:t>
            </a:r>
            <a:r>
              <a:rPr lang="el-GR" dirty="0" smtClean="0"/>
              <a:t>θ</a:t>
            </a:r>
            <a:r>
              <a:rPr lang="en-US" dirty="0" smtClean="0"/>
              <a:t>		r = 4cos</a:t>
            </a:r>
            <a:r>
              <a:rPr lang="el-GR" dirty="0" smtClean="0"/>
              <a:t> θ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/>
              <a:t>2</a:t>
            </a:r>
            <a:r>
              <a:rPr lang="en-US" dirty="0" smtClean="0"/>
              <a:t> + (y-3)</a:t>
            </a:r>
            <a:r>
              <a:rPr lang="en-US" baseline="30000" dirty="0"/>
              <a:t>2</a:t>
            </a:r>
            <a:r>
              <a:rPr lang="en-US" dirty="0" smtClean="0"/>
              <a:t> = 9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Polar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Convert the following graphs into polar coordinates: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/>
              <a:t>2</a:t>
            </a:r>
            <a:r>
              <a:rPr lang="en-US" dirty="0" smtClean="0"/>
              <a:t> = 16		r</a:t>
            </a:r>
            <a:r>
              <a:rPr lang="en-US" baseline="30000" dirty="0"/>
              <a:t>2</a:t>
            </a:r>
            <a:r>
              <a:rPr lang="en-US" dirty="0" smtClean="0"/>
              <a:t> = 16	r =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(x-2)</a:t>
            </a:r>
            <a:r>
              <a:rPr lang="en-US" baseline="30000" dirty="0"/>
              <a:t>2</a:t>
            </a:r>
            <a:r>
              <a:rPr lang="en-US" dirty="0" smtClean="0"/>
              <a:t> + y</a:t>
            </a:r>
            <a:r>
              <a:rPr lang="en-US" baseline="30000" dirty="0"/>
              <a:t>2</a:t>
            </a:r>
            <a:r>
              <a:rPr lang="en-US" dirty="0" smtClean="0"/>
              <a:t> = 4		r = 4cos</a:t>
            </a:r>
            <a:r>
              <a:rPr lang="el-GR" dirty="0" smtClean="0"/>
              <a:t> 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/>
              <a:t>2</a:t>
            </a:r>
            <a:r>
              <a:rPr lang="en-US" dirty="0" smtClean="0"/>
              <a:t> + (y-3)</a:t>
            </a:r>
            <a:r>
              <a:rPr lang="en-US" baseline="30000" dirty="0"/>
              <a:t>2</a:t>
            </a:r>
            <a:r>
              <a:rPr lang="en-US" dirty="0" smtClean="0"/>
              <a:t> = 9		r = 6sin</a:t>
            </a:r>
            <a:r>
              <a:rPr lang="el-GR" dirty="0" smtClean="0"/>
              <a:t> 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= 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1600200"/>
            <a:ext cx="426133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0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= 8 sin </a:t>
            </a:r>
            <a:r>
              <a:rPr lang="el-GR" dirty="0" smtClean="0"/>
              <a:t>θ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1371601"/>
            <a:ext cx="443865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3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= 6 cos </a:t>
            </a:r>
            <a:r>
              <a:rPr lang="el-GR" dirty="0" smtClean="0"/>
              <a:t>θ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4" y="1762125"/>
            <a:ext cx="4071937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3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Polar Coordinates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Polar coordinates define every point as a distance (</a:t>
            </a:r>
            <a:r>
              <a:rPr lang="en-US" i="1" dirty="0" smtClean="0"/>
              <a:t>r</a:t>
            </a:r>
            <a:r>
              <a:rPr lang="en-US" dirty="0" smtClean="0"/>
              <a:t>) from a central point (the pole), and an angle (</a:t>
            </a:r>
            <a:r>
              <a:rPr lang="el-GR" i="1" dirty="0" smtClean="0"/>
              <a:t>θ</a:t>
            </a:r>
            <a:r>
              <a:rPr lang="en-US" dirty="0" smtClean="0"/>
              <a:t>) from a central line (the polar axis).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701548" y="1600200"/>
            <a:ext cx="0" cy="4038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25148" y="3581400"/>
            <a:ext cx="3352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2964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0"/>
          </p:cNvCxnSpPr>
          <p:nvPr/>
        </p:nvCxnSpPr>
        <p:spPr>
          <a:xfrm flipH="1">
            <a:off x="8701548" y="2057400"/>
            <a:ext cx="671052" cy="1524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8701548" y="3124200"/>
            <a:ext cx="685800" cy="762000"/>
          </a:xfrm>
          <a:prstGeom prst="arc">
            <a:avLst>
              <a:gd name="adj1" fmla="val 14766534"/>
              <a:gd name="adj2" fmla="val 745051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362094" y="1743981"/>
            <a:ext cx="62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(r, </a:t>
            </a:r>
            <a:r>
              <a:rPr lang="el-GR" dirty="0"/>
              <a:t>θ</a:t>
            </a:r>
            <a:r>
              <a:rPr lang="en-US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39200" y="2602468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88302" y="322804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65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 = 2x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sin</a:t>
            </a:r>
            <a:r>
              <a:rPr lang="el-GR" dirty="0" smtClean="0"/>
              <a:t>θ</a:t>
            </a:r>
            <a:r>
              <a:rPr lang="en-US" dirty="0" smtClean="0"/>
              <a:t> = 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 = 2x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sin</a:t>
            </a:r>
            <a:r>
              <a:rPr lang="el-GR" dirty="0" smtClean="0"/>
              <a:t>θ</a:t>
            </a:r>
            <a:r>
              <a:rPr lang="en-US" dirty="0" smtClean="0"/>
              <a:t>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 = 2x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		r = 5 sec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 = 2x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		r = 5 sec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		</a:t>
            </a:r>
            <a:r>
              <a:rPr lang="en-US" baseline="30000" dirty="0" smtClean="0"/>
              <a:t>y</a:t>
            </a:r>
            <a:r>
              <a:rPr lang="en-US" dirty="0" smtClean="0"/>
              <a:t>/</a:t>
            </a:r>
            <a:r>
              <a:rPr lang="en-US" baseline="-25000" dirty="0" smtClean="0"/>
              <a:t>x</a:t>
            </a:r>
            <a:r>
              <a:rPr lang="en-US" dirty="0" smtClean="0"/>
              <a:t> = 1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dirty="0" smtClean="0"/>
              <a:t>y  = 2x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		r = 5 sec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		</a:t>
            </a:r>
            <a:r>
              <a:rPr lang="en-US" baseline="30000" dirty="0" smtClean="0"/>
              <a:t>y</a:t>
            </a:r>
            <a:r>
              <a:rPr lang="en-US" dirty="0" smtClean="0"/>
              <a:t>/</a:t>
            </a:r>
            <a:r>
              <a:rPr lang="en-US" baseline="-25000" dirty="0" smtClean="0"/>
              <a:t>x</a:t>
            </a:r>
            <a:r>
              <a:rPr lang="en-US" dirty="0" smtClean="0"/>
              <a:t> = 1	</a:t>
            </a:r>
            <a:r>
              <a:rPr lang="en-US" dirty="0" err="1" smtClean="0"/>
              <a:t>arctan</a:t>
            </a:r>
            <a:r>
              <a:rPr lang="en-US" dirty="0" smtClean="0"/>
              <a:t>(</a:t>
            </a:r>
            <a:r>
              <a:rPr lang="en-US" baseline="30000" dirty="0" smtClean="0"/>
              <a:t>y</a:t>
            </a:r>
            <a:r>
              <a:rPr lang="en-US" dirty="0" smtClean="0"/>
              <a:t>/</a:t>
            </a:r>
            <a:r>
              <a:rPr lang="en-US" baseline="-25000" dirty="0" smtClean="0"/>
              <a:t>x</a:t>
            </a:r>
            <a:r>
              <a:rPr lang="en-US" dirty="0" smtClean="0"/>
              <a:t>)= </a:t>
            </a:r>
            <a:r>
              <a:rPr lang="en-US" dirty="0" err="1" smtClean="0"/>
              <a:t>arctan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dirty="0" smtClean="0"/>
              <a:t>y  = 2x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		r = 5 sec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		</a:t>
            </a:r>
            <a:r>
              <a:rPr lang="en-US" baseline="30000" dirty="0" smtClean="0"/>
              <a:t>y</a:t>
            </a:r>
            <a:r>
              <a:rPr lang="en-US" dirty="0" smtClean="0"/>
              <a:t>/</a:t>
            </a:r>
            <a:r>
              <a:rPr lang="en-US" baseline="-25000" dirty="0" smtClean="0"/>
              <a:t>x</a:t>
            </a:r>
            <a:r>
              <a:rPr lang="en-US" dirty="0" smtClean="0"/>
              <a:t> = 1	</a:t>
            </a:r>
            <a:r>
              <a:rPr lang="en-US" dirty="0" err="1" smtClean="0"/>
              <a:t>arctan</a:t>
            </a:r>
            <a:r>
              <a:rPr lang="en-US" dirty="0" smtClean="0"/>
              <a:t>(</a:t>
            </a:r>
            <a:r>
              <a:rPr lang="en-US" baseline="30000" dirty="0" smtClean="0"/>
              <a:t>y</a:t>
            </a:r>
            <a:r>
              <a:rPr lang="en-US" dirty="0" smtClean="0"/>
              <a:t>/</a:t>
            </a:r>
            <a:r>
              <a:rPr lang="en-US" baseline="-25000" dirty="0" smtClean="0"/>
              <a:t>x</a:t>
            </a:r>
            <a:r>
              <a:rPr lang="en-US" dirty="0" smtClean="0"/>
              <a:t>)= </a:t>
            </a:r>
            <a:r>
              <a:rPr lang="en-US" dirty="0" err="1" smtClean="0"/>
              <a:t>arctan</a:t>
            </a:r>
            <a:r>
              <a:rPr lang="en-US" dirty="0" smtClean="0"/>
              <a:t> 1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  <a:r>
              <a:rPr lang="el-GR" dirty="0" smtClean="0"/>
              <a:t>θ</a:t>
            </a:r>
            <a:r>
              <a:rPr lang="en-US" dirty="0" smtClean="0"/>
              <a:t> = </a:t>
            </a:r>
            <a:r>
              <a:rPr lang="el-GR" baseline="30000" dirty="0"/>
              <a:t>π</a:t>
            </a:r>
            <a:r>
              <a:rPr lang="en-US" dirty="0" smtClean="0"/>
              <a:t>/</a:t>
            </a:r>
            <a:r>
              <a:rPr lang="en-US" baseline="-25000" dirty="0"/>
              <a:t>4</a:t>
            </a:r>
          </a:p>
          <a:p>
            <a:pPr marL="0" indent="0">
              <a:buNone/>
            </a:pPr>
            <a:r>
              <a:rPr lang="en-US" dirty="0" smtClean="0"/>
              <a:t>y  = 2x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		r = 5 sec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		</a:t>
            </a:r>
            <a:r>
              <a:rPr lang="el-GR" dirty="0" smtClean="0"/>
              <a:t>θ</a:t>
            </a:r>
            <a:r>
              <a:rPr lang="en-US" dirty="0" smtClean="0"/>
              <a:t> = </a:t>
            </a:r>
            <a:r>
              <a:rPr lang="el-GR" baseline="30000" dirty="0" smtClean="0"/>
              <a:t>π</a:t>
            </a:r>
            <a:r>
              <a:rPr lang="en-US" dirty="0" smtClean="0"/>
              <a:t>/</a:t>
            </a:r>
            <a:r>
              <a:rPr lang="en-US" baseline="-25000" dirty="0" smtClean="0"/>
              <a:t>4</a:t>
            </a:r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y  = 2x + 3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		r = 5 sec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		</a:t>
            </a:r>
            <a:r>
              <a:rPr lang="el-GR" dirty="0" smtClean="0"/>
              <a:t>θ</a:t>
            </a:r>
            <a:r>
              <a:rPr lang="en-US" dirty="0" smtClean="0"/>
              <a:t> = </a:t>
            </a:r>
            <a:r>
              <a:rPr lang="el-GR" baseline="30000" dirty="0" smtClean="0"/>
              <a:t>π</a:t>
            </a:r>
            <a:r>
              <a:rPr lang="en-US" dirty="0" smtClean="0"/>
              <a:t>/</a:t>
            </a:r>
            <a:r>
              <a:rPr lang="en-US" baseline="-25000" dirty="0" smtClean="0"/>
              <a:t>4</a:t>
            </a:r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y = 2x + 3	y – 2x =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		r = 5 sec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		</a:t>
            </a:r>
            <a:r>
              <a:rPr lang="el-GR" dirty="0" smtClean="0"/>
              <a:t>θ</a:t>
            </a:r>
            <a:r>
              <a:rPr lang="en-US" dirty="0" smtClean="0"/>
              <a:t> = </a:t>
            </a:r>
            <a:r>
              <a:rPr lang="el-GR" baseline="30000" dirty="0" smtClean="0"/>
              <a:t>π</a:t>
            </a:r>
            <a:r>
              <a:rPr lang="en-US" dirty="0" smtClean="0"/>
              <a:t>/</a:t>
            </a:r>
            <a:r>
              <a:rPr lang="en-US" baseline="-25000" dirty="0" smtClean="0"/>
              <a:t>4</a:t>
            </a:r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y = 2x + 3	y – 2x = 3	</a:t>
            </a:r>
            <a:r>
              <a:rPr lang="en-US" dirty="0" err="1" smtClean="0"/>
              <a:t>rsin</a:t>
            </a:r>
            <a:r>
              <a:rPr lang="el-GR" dirty="0" smtClean="0"/>
              <a:t>θ</a:t>
            </a:r>
            <a:r>
              <a:rPr lang="en-US" dirty="0" smtClean="0"/>
              <a:t> – 2rcos</a:t>
            </a:r>
            <a:r>
              <a:rPr lang="el-GR" dirty="0" smtClean="0"/>
              <a:t>θ</a:t>
            </a:r>
            <a:r>
              <a:rPr lang="en-US" dirty="0" smtClean="0"/>
              <a:t> = 3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Multiple Representations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polar points are angular in their definition, one point can be represented in numerous ways.  </a:t>
            </a:r>
          </a:p>
          <a:p>
            <a:pPr marL="0" indent="0">
              <a:buNone/>
            </a:pPr>
            <a:r>
              <a:rPr lang="en-US" dirty="0" smtClean="0"/>
              <a:t>(r, </a:t>
            </a:r>
            <a:r>
              <a:rPr lang="el-GR" dirty="0" smtClean="0"/>
              <a:t>θ</a:t>
            </a:r>
            <a:r>
              <a:rPr lang="en-US" dirty="0" smtClean="0"/>
              <a:t>) = (r, </a:t>
            </a:r>
            <a:r>
              <a:rPr lang="el-GR" dirty="0" smtClean="0"/>
              <a:t>θ</a:t>
            </a:r>
            <a:r>
              <a:rPr lang="en-US" dirty="0" smtClean="0"/>
              <a:t> + 2n</a:t>
            </a:r>
            <a:r>
              <a:rPr lang="el-GR" dirty="0" smtClean="0"/>
              <a:t>π</a:t>
            </a:r>
            <a:r>
              <a:rPr lang="en-US" dirty="0" smtClean="0"/>
              <a:t>) 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701548" y="1600200"/>
            <a:ext cx="0" cy="4038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025148" y="3581400"/>
            <a:ext cx="3352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701548" y="2057400"/>
            <a:ext cx="671052" cy="1524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8701548" y="3124200"/>
            <a:ext cx="685800" cy="762000"/>
          </a:xfrm>
          <a:prstGeom prst="arc">
            <a:avLst>
              <a:gd name="adj1" fmla="val 14766534"/>
              <a:gd name="adj2" fmla="val 745051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62094" y="1743981"/>
            <a:ext cx="62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(r, </a:t>
            </a:r>
            <a:r>
              <a:rPr lang="el-GR" dirty="0"/>
              <a:t>θ</a:t>
            </a:r>
            <a:r>
              <a:rPr lang="en-US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8302" y="322804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θ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334500" y="1981201"/>
            <a:ext cx="114300" cy="73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8304571" y="2971801"/>
            <a:ext cx="1257300" cy="1134397"/>
          </a:xfrm>
          <a:prstGeom prst="arc">
            <a:avLst>
              <a:gd name="adj1" fmla="val 2847279"/>
              <a:gd name="adj2" fmla="val 21487957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8839200" y="2819401"/>
            <a:ext cx="832947" cy="1219200"/>
          </a:xfrm>
          <a:prstGeom prst="arc">
            <a:avLst>
              <a:gd name="adj1" fmla="val 15117870"/>
              <a:gd name="adj2" fmla="val 4723317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486480" y="2634735"/>
            <a:ext cx="89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r>
              <a:rPr lang="en-US" dirty="0"/>
              <a:t>+2</a:t>
            </a:r>
            <a:r>
              <a:rPr lang="el-GR" dirty="0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58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		r = 5 sec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		</a:t>
            </a:r>
            <a:r>
              <a:rPr lang="el-GR" dirty="0" smtClean="0"/>
              <a:t>θ</a:t>
            </a:r>
            <a:r>
              <a:rPr lang="en-US" dirty="0" smtClean="0"/>
              <a:t> = </a:t>
            </a:r>
            <a:r>
              <a:rPr lang="el-GR" baseline="30000" dirty="0" smtClean="0"/>
              <a:t>π</a:t>
            </a:r>
            <a:r>
              <a:rPr lang="en-US" dirty="0" smtClean="0"/>
              <a:t>/</a:t>
            </a:r>
            <a:r>
              <a:rPr lang="en-US" baseline="-25000" dirty="0" smtClean="0"/>
              <a:t>4</a:t>
            </a:r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y = 2x + 3	y – 2x = 3	</a:t>
            </a:r>
            <a:r>
              <a:rPr lang="en-US" dirty="0" err="1" smtClean="0"/>
              <a:t>rsin</a:t>
            </a:r>
            <a:r>
              <a:rPr lang="el-GR" dirty="0" smtClean="0"/>
              <a:t>θ</a:t>
            </a:r>
            <a:r>
              <a:rPr lang="en-US" dirty="0" smtClean="0"/>
              <a:t> – 2rcos</a:t>
            </a:r>
            <a:r>
              <a:rPr lang="el-GR" dirty="0" smtClean="0"/>
              <a:t>θ</a:t>
            </a:r>
            <a:r>
              <a:rPr lang="en-US" dirty="0" smtClean="0"/>
              <a:t> = 3 </a:t>
            </a:r>
          </a:p>
          <a:p>
            <a:pPr marL="0" indent="0">
              <a:buNone/>
            </a:pPr>
            <a:r>
              <a:rPr lang="en-US" dirty="0" smtClean="0"/>
              <a:t>			r = 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baseline="-25000" dirty="0" smtClean="0"/>
              <a:t>sin</a:t>
            </a:r>
            <a:r>
              <a:rPr lang="el-GR" baseline="-25000" dirty="0" smtClean="0"/>
              <a:t>θ</a:t>
            </a:r>
            <a:r>
              <a:rPr lang="en-US" baseline="-25000" dirty="0" smtClean="0"/>
              <a:t> </a:t>
            </a:r>
            <a:r>
              <a:rPr lang="en-US" baseline="-25000" dirty="0"/>
              <a:t>– </a:t>
            </a:r>
            <a:r>
              <a:rPr lang="en-US" baseline="-25000" dirty="0" smtClean="0"/>
              <a:t>2cos</a:t>
            </a:r>
            <a:r>
              <a:rPr lang="el-GR" baseline="-25000" dirty="0" smtClean="0"/>
              <a:t>θ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9115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into polar coordinates:</a:t>
            </a:r>
          </a:p>
          <a:p>
            <a:pPr marL="0" indent="0">
              <a:buNone/>
            </a:pPr>
            <a:r>
              <a:rPr lang="en-US" dirty="0" smtClean="0"/>
              <a:t>y = 6		r = 6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		r = 5 sec </a:t>
            </a:r>
            <a:r>
              <a:rPr lang="el-GR" dirty="0" smtClean="0"/>
              <a:t>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		</a:t>
            </a:r>
            <a:r>
              <a:rPr lang="el-GR" dirty="0" smtClean="0"/>
              <a:t>θ</a:t>
            </a:r>
            <a:r>
              <a:rPr lang="en-US" dirty="0" smtClean="0"/>
              <a:t> = </a:t>
            </a:r>
            <a:r>
              <a:rPr lang="el-GR" baseline="30000" dirty="0" smtClean="0"/>
              <a:t>π</a:t>
            </a:r>
            <a:r>
              <a:rPr lang="en-US" dirty="0" smtClean="0"/>
              <a:t>/</a:t>
            </a:r>
            <a:r>
              <a:rPr lang="en-US" baseline="-25000" dirty="0" smtClean="0"/>
              <a:t>4</a:t>
            </a:r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y = 2x + 3	r = 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baseline="-25000" dirty="0" smtClean="0"/>
              <a:t>sin</a:t>
            </a:r>
            <a:r>
              <a:rPr lang="el-GR" baseline="-25000" dirty="0" smtClean="0"/>
              <a:t>θ</a:t>
            </a:r>
            <a:r>
              <a:rPr lang="en-US" baseline="-25000" dirty="0" smtClean="0"/>
              <a:t> </a:t>
            </a:r>
            <a:r>
              <a:rPr lang="en-US" baseline="-25000" dirty="0"/>
              <a:t>– </a:t>
            </a:r>
            <a:r>
              <a:rPr lang="en-US" baseline="-25000" dirty="0" smtClean="0"/>
              <a:t>2cos</a:t>
            </a:r>
            <a:r>
              <a:rPr lang="el-GR" baseline="-25000" dirty="0" smtClean="0"/>
              <a:t>θ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4689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= 3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893" y="1295400"/>
            <a:ext cx="5493307" cy="426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8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= 2 sec </a:t>
            </a:r>
            <a:r>
              <a:rPr lang="el-GR" dirty="0" smtClean="0"/>
              <a:t>θ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1217316"/>
            <a:ext cx="4190999" cy="486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8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</a:t>
            </a:r>
            <a:r>
              <a:rPr lang="en-US" dirty="0" smtClean="0"/>
              <a:t> = </a:t>
            </a:r>
            <a:r>
              <a:rPr lang="el-GR" baseline="30000" dirty="0" smtClean="0"/>
              <a:t>π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82152"/>
            <a:ext cx="3429000" cy="508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9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= </a:t>
            </a:r>
            <a:r>
              <a:rPr lang="en-US" baseline="30000" dirty="0" smtClean="0"/>
              <a:t>5</a:t>
            </a:r>
            <a:r>
              <a:rPr lang="en-US" dirty="0" smtClean="0"/>
              <a:t>/</a:t>
            </a:r>
            <a:r>
              <a:rPr lang="en-US" baseline="-25000" dirty="0" smtClean="0"/>
              <a:t>2cos</a:t>
            </a:r>
            <a:r>
              <a:rPr lang="el-GR" baseline="-25000" dirty="0" smtClean="0"/>
              <a:t>θ</a:t>
            </a:r>
            <a:r>
              <a:rPr lang="en-US" baseline="-25000" dirty="0" smtClean="0"/>
              <a:t> + 3sin</a:t>
            </a:r>
            <a:r>
              <a:rPr lang="el-GR" baseline="-25000" dirty="0" smtClean="0"/>
              <a:t>θ</a:t>
            </a:r>
            <a:endParaRPr lang="en-US" baseline="-25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78858"/>
            <a:ext cx="4595812" cy="3794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2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Polar Graphs: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492"/>
            <a:ext cx="10515600" cy="5155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Rose Curves: </a:t>
            </a:r>
          </a:p>
          <a:p>
            <a:pPr marL="0" indent="0">
              <a:buNone/>
            </a:pPr>
            <a:r>
              <a:rPr lang="en-US" dirty="0"/>
              <a:t>r = 5 sin (3θ)				r = 2 cos (2θ)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Rose Curves are always of the form: </a:t>
            </a:r>
            <a:r>
              <a:rPr lang="en-US" i="1" dirty="0"/>
              <a:t>r = a sin (</a:t>
            </a:r>
            <a:r>
              <a:rPr lang="en-US" i="1" dirty="0" err="1"/>
              <a:t>nθ</a:t>
            </a:r>
            <a:r>
              <a:rPr lang="en-US" i="1" dirty="0"/>
              <a:t>)</a:t>
            </a:r>
            <a:r>
              <a:rPr lang="en-US" dirty="0"/>
              <a:t> or </a:t>
            </a:r>
            <a:r>
              <a:rPr lang="en-US" i="1" dirty="0"/>
              <a:t>r = a cos (</a:t>
            </a:r>
            <a:r>
              <a:rPr lang="en-US" i="1" dirty="0" err="1"/>
              <a:t>nθ</a:t>
            </a:r>
            <a:r>
              <a:rPr lang="en-US" i="1" dirty="0"/>
              <a:t>)</a:t>
            </a:r>
            <a:r>
              <a:rPr lang="en-US" dirty="0"/>
              <a:t>.  Based on your graphs, how can you determine the length of each petal of the rose-curve?  </a:t>
            </a:r>
          </a:p>
          <a:p>
            <a:pPr marL="0" indent="0">
              <a:buNone/>
            </a:pPr>
            <a:r>
              <a:rPr lang="en-US" dirty="0"/>
              <a:t>How can you determine the number of petal in the entire graph? (</a:t>
            </a:r>
            <a:r>
              <a:rPr lang="en-US" i="1" dirty="0"/>
              <a:t>Hint: there are different rules for even n-values and odd n-values.)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38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Polar Graphs: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443"/>
            <a:ext cx="10515600" cy="51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Lemiҫons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i="1" dirty="0" smtClean="0"/>
              <a:t>This is pronounced Lee-</a:t>
            </a:r>
            <a:r>
              <a:rPr lang="en-US" i="1" dirty="0" err="1" smtClean="0"/>
              <a:t>Mah</a:t>
            </a:r>
            <a:r>
              <a:rPr lang="en-US" i="1" dirty="0" smtClean="0"/>
              <a:t>-</a:t>
            </a:r>
            <a:r>
              <a:rPr lang="en-US" i="1" dirty="0" err="1" smtClean="0"/>
              <a:t>Zon</a:t>
            </a:r>
            <a:r>
              <a:rPr lang="en-US" i="1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 = 3 + 2 sin θ		r = 3 – 6 cos θ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 = 4 + 4 sin θ		r = 5 + 2cos θ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Lemiҫons</a:t>
            </a:r>
            <a:r>
              <a:rPr lang="en-US" dirty="0" smtClean="0"/>
              <a:t> are always of the form </a:t>
            </a:r>
            <a:r>
              <a:rPr lang="en-US" i="1" dirty="0" smtClean="0"/>
              <a:t>r = a ± b sin θ </a:t>
            </a:r>
            <a:r>
              <a:rPr lang="en-US" dirty="0" smtClean="0"/>
              <a:t>or </a:t>
            </a:r>
            <a:r>
              <a:rPr lang="en-US" i="1" dirty="0" smtClean="0"/>
              <a:t>r = a ± b cos θ.</a:t>
            </a:r>
            <a:r>
              <a:rPr lang="en-US" dirty="0" smtClean="0"/>
              <a:t>  They are categorized in four groups: convex, dimpled, cardioid, and with inner loop.  The value of </a:t>
            </a:r>
            <a:r>
              <a:rPr lang="en-US" baseline="30000" dirty="0" smtClean="0"/>
              <a:t>b</a:t>
            </a:r>
            <a:r>
              <a:rPr lang="en-US" dirty="0" smtClean="0"/>
              <a:t>/</a:t>
            </a:r>
            <a:r>
              <a:rPr lang="en-US" baseline="-25000" dirty="0" smtClean="0"/>
              <a:t>a</a:t>
            </a:r>
            <a:r>
              <a:rPr lang="en-US" dirty="0" smtClean="0"/>
              <a:t> will determine which of these categories it fits into.</a:t>
            </a:r>
          </a:p>
        </p:txBody>
      </p:sp>
    </p:spTree>
    <p:extLst>
      <p:ext uri="{BB962C8B-B14F-4D97-AF65-F5344CB8AC3E}">
        <p14:creationId xmlns:p14="http://schemas.microsoft.com/office/powerpoint/2010/main" val="27359367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Lemiҫons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384"/>
            <a:ext cx="10515600" cy="47435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Based on your graphs and some vocabulary </a:t>
            </a:r>
            <a:r>
              <a:rPr lang="en-US" i="1" dirty="0" smtClean="0"/>
              <a:t>(such as cardio meaning heart-related)</a:t>
            </a:r>
            <a:r>
              <a:rPr lang="en-US" dirty="0" smtClean="0"/>
              <a:t> determine which of the above equations become which classifications.  Then determine the value of </a:t>
            </a:r>
            <a:r>
              <a:rPr lang="en-US" baseline="30000" dirty="0" smtClean="0"/>
              <a:t>b</a:t>
            </a:r>
            <a:r>
              <a:rPr lang="en-US" dirty="0" smtClean="0"/>
              <a:t>/</a:t>
            </a:r>
            <a:r>
              <a:rPr lang="en-US" baseline="-25000" dirty="0" smtClean="0"/>
              <a:t>a</a:t>
            </a:r>
            <a:r>
              <a:rPr lang="en-US" dirty="0" smtClean="0"/>
              <a:t> that would create these graphs.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Convex:	Example (from above): 			</a:t>
            </a:r>
            <a:r>
              <a:rPr lang="en-US" baseline="30000" dirty="0" smtClean="0"/>
              <a:t>b</a:t>
            </a:r>
            <a:r>
              <a:rPr lang="en-US" dirty="0" smtClean="0"/>
              <a:t>/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&lt; ½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Dimpled:	Example (from above):			</a:t>
            </a:r>
            <a:r>
              <a:rPr lang="en-US" dirty="0" smtClean="0"/>
              <a:t>½  </a:t>
            </a:r>
            <a:r>
              <a:rPr lang="en-US" dirty="0" smtClean="0"/>
              <a:t>&lt; </a:t>
            </a:r>
            <a:r>
              <a:rPr lang="en-US" baseline="30000" dirty="0" smtClean="0"/>
              <a:t>b</a:t>
            </a:r>
            <a:r>
              <a:rPr lang="en-US" dirty="0" smtClean="0"/>
              <a:t>/</a:t>
            </a:r>
            <a:r>
              <a:rPr lang="en-US" baseline="-25000" dirty="0" smtClean="0"/>
              <a:t>a</a:t>
            </a:r>
            <a:r>
              <a:rPr lang="en-US" dirty="0" smtClean="0"/>
              <a:t> &lt; </a:t>
            </a:r>
            <a:r>
              <a:rPr lang="en-US" dirty="0" smtClean="0"/>
              <a:t>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Cardioid:	Example (from above):			</a:t>
            </a:r>
            <a:r>
              <a:rPr lang="en-US" baseline="30000" dirty="0" smtClean="0"/>
              <a:t>b</a:t>
            </a:r>
            <a:r>
              <a:rPr lang="en-US" dirty="0" smtClean="0"/>
              <a:t>/</a:t>
            </a:r>
            <a:r>
              <a:rPr lang="en-US" baseline="-25000" dirty="0" smtClean="0"/>
              <a:t>a </a:t>
            </a:r>
            <a:r>
              <a:rPr lang="en-US" dirty="0" smtClean="0"/>
              <a:t>= 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Inner Loop:	Example (from above):			</a:t>
            </a:r>
            <a:r>
              <a:rPr lang="en-US" baseline="30000" dirty="0" smtClean="0"/>
              <a:t>b</a:t>
            </a:r>
            <a:r>
              <a:rPr lang="en-US" dirty="0" smtClean="0"/>
              <a:t>/</a:t>
            </a:r>
            <a:r>
              <a:rPr lang="en-US" baseline="-25000" dirty="0" smtClean="0"/>
              <a:t>a </a:t>
            </a:r>
            <a:r>
              <a:rPr lang="en-US" dirty="0" smtClean="0"/>
              <a:t>&gt; </a:t>
            </a:r>
            <a:r>
              <a:rPr lang="en-US" dirty="0"/>
              <a:t>1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55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Polar Graphs: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0876"/>
            <a:ext cx="10515600" cy="524608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Lemnoscates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16 sin (2θ)		r</a:t>
            </a:r>
            <a:r>
              <a:rPr lang="en-US" baseline="30000" dirty="0" smtClean="0"/>
              <a:t>2</a:t>
            </a:r>
            <a:r>
              <a:rPr lang="en-US" dirty="0" smtClean="0"/>
              <a:t> = 9 cos (2θ)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-25sin(2θ)		r</a:t>
            </a:r>
            <a:r>
              <a:rPr lang="en-US" baseline="30000" dirty="0" smtClean="0"/>
              <a:t>2</a:t>
            </a:r>
            <a:r>
              <a:rPr lang="en-US" dirty="0" smtClean="0"/>
              <a:t> = -4 cos (2θ)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Remember, you are calculating and plotting r – values, not r</a:t>
            </a:r>
            <a:r>
              <a:rPr lang="en-US" baseline="30000" dirty="0" smtClean="0"/>
              <a:t>2</a:t>
            </a:r>
            <a:r>
              <a:rPr lang="en-US" dirty="0" smtClean="0"/>
              <a:t> values.  If r</a:t>
            </a:r>
            <a:r>
              <a:rPr lang="en-US" baseline="30000" dirty="0" smtClean="0"/>
              <a:t>2 </a:t>
            </a:r>
            <a:r>
              <a:rPr lang="en-US" dirty="0" smtClean="0"/>
              <a:t>is negative, then no point can be plotted.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 -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4038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r – value is negative r – value, think of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are facing the angle of </a:t>
            </a:r>
            <a:r>
              <a:rPr lang="el-GR" baseline="30000" dirty="0" smtClean="0"/>
              <a:t>π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/>
              <a:t> </a:t>
            </a:r>
            <a:r>
              <a:rPr lang="en-US" dirty="0" smtClean="0"/>
              <a:t>and walk backwards a distance of 5, you be at the point:</a:t>
            </a:r>
          </a:p>
          <a:p>
            <a:pPr marL="0" indent="0">
              <a:buNone/>
            </a:pPr>
            <a:r>
              <a:rPr lang="en-US" dirty="0" smtClean="0"/>
              <a:t>(-5, </a:t>
            </a:r>
            <a:r>
              <a:rPr lang="el-GR" baseline="30000" dirty="0"/>
              <a:t>π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660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 = 2 + 4 sin </a:t>
            </a:r>
            <a:r>
              <a:rPr lang="el-GR" dirty="0" smtClean="0">
                <a:solidFill>
                  <a:schemeClr val="tx1"/>
                </a:solidFill>
              </a:rPr>
              <a:t>θ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825" y="1676401"/>
            <a:ext cx="3982085" cy="311213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406" y="3003867"/>
            <a:ext cx="3973652" cy="295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625" y="2900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 = 2 + 4 sin </a:t>
            </a:r>
            <a:r>
              <a:rPr lang="el-GR" dirty="0" smtClean="0">
                <a:solidFill>
                  <a:schemeClr val="tx1"/>
                </a:solidFill>
              </a:rPr>
              <a:t>θ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322" y="1809078"/>
            <a:ext cx="3982085" cy="311213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406" y="3003867"/>
            <a:ext cx="3973652" cy="2959237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6477000" y="1066800"/>
            <a:ext cx="3352800" cy="16002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791200" y="1188419"/>
            <a:ext cx="685800" cy="489266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204951" y="1403500"/>
            <a:ext cx="342900" cy="24463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4884787" y="1732235"/>
            <a:ext cx="171450" cy="122317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1" y="1295401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 = 2 + 4 sin 0</a:t>
            </a:r>
          </a:p>
        </p:txBody>
      </p:sp>
    </p:spTree>
    <p:extLst>
      <p:ext uri="{BB962C8B-B14F-4D97-AF65-F5344CB8AC3E}">
        <p14:creationId xmlns:p14="http://schemas.microsoft.com/office/powerpoint/2010/main" val="14990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625" y="2900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 = 2 + 4 sin </a:t>
            </a:r>
            <a:r>
              <a:rPr lang="el-GR" dirty="0" smtClean="0">
                <a:solidFill>
                  <a:schemeClr val="tx1"/>
                </a:solidFill>
              </a:rPr>
              <a:t>θ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322" y="1809078"/>
            <a:ext cx="3982085" cy="311213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406" y="3003867"/>
            <a:ext cx="3973652" cy="2959237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6477000" y="1066800"/>
            <a:ext cx="3352800" cy="16002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791200" y="1188419"/>
            <a:ext cx="685800" cy="489266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204951" y="1403500"/>
            <a:ext cx="342900" cy="24463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4884787" y="1732235"/>
            <a:ext cx="171450" cy="122317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1" y="1208618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 = 2 + 4 sin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7399" y="1574513"/>
            <a:ext cx="1526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 = 2 + 0</a:t>
            </a:r>
          </a:p>
        </p:txBody>
      </p:sp>
    </p:spTree>
    <p:extLst>
      <p:ext uri="{BB962C8B-B14F-4D97-AF65-F5344CB8AC3E}">
        <p14:creationId xmlns:p14="http://schemas.microsoft.com/office/powerpoint/2010/main" val="13775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625" y="2900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 = 2 + 4 sin </a:t>
            </a:r>
            <a:r>
              <a:rPr lang="el-GR" dirty="0" smtClean="0">
                <a:solidFill>
                  <a:schemeClr val="tx1"/>
                </a:solidFill>
              </a:rPr>
              <a:t>θ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322" y="1809078"/>
            <a:ext cx="3982085" cy="311213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406" y="3003867"/>
            <a:ext cx="3973652" cy="2959237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6477000" y="1066800"/>
            <a:ext cx="3352800" cy="16002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791200" y="1188419"/>
            <a:ext cx="685800" cy="489266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204951" y="1403500"/>
            <a:ext cx="342900" cy="24463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4884787" y="1732235"/>
            <a:ext cx="171450" cy="122317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1" y="1208618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 = 2 + 4 sin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7399" y="1574513"/>
            <a:ext cx="1526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 = 2 + 0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6544" y="1905001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 = 2</a:t>
            </a:r>
          </a:p>
        </p:txBody>
      </p:sp>
    </p:spTree>
    <p:extLst>
      <p:ext uri="{BB962C8B-B14F-4D97-AF65-F5344CB8AC3E}">
        <p14:creationId xmlns:p14="http://schemas.microsoft.com/office/powerpoint/2010/main" val="32945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625" y="2900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 = 2 + 4 sin </a:t>
            </a:r>
            <a:r>
              <a:rPr lang="el-GR" dirty="0" smtClean="0">
                <a:solidFill>
                  <a:schemeClr val="tx1"/>
                </a:solidFill>
              </a:rPr>
              <a:t>θ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322" y="1809078"/>
            <a:ext cx="3982085" cy="311213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406" y="3003867"/>
            <a:ext cx="3973652" cy="2959237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6477000" y="1066800"/>
            <a:ext cx="3352800" cy="16002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791200" y="1188419"/>
            <a:ext cx="685800" cy="489266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204951" y="1403500"/>
            <a:ext cx="342900" cy="244633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4884787" y="1732235"/>
            <a:ext cx="171450" cy="122317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1" y="1208618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 = 2 + 4 sin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7399" y="1574513"/>
            <a:ext cx="1526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 = 2 + 0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6544" y="1905001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 = 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983"/>
          <a:stretch/>
        </p:blipFill>
        <p:spPr bwMode="auto">
          <a:xfrm>
            <a:off x="4456163" y="2224426"/>
            <a:ext cx="1091689" cy="257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41"/>
          <a:stretch/>
        </p:blipFill>
        <p:spPr bwMode="auto">
          <a:xfrm>
            <a:off x="8382001" y="3365144"/>
            <a:ext cx="1020401" cy="250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2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= 2 + 4 sin </a:t>
            </a:r>
            <a:r>
              <a:rPr lang="el-GR" dirty="0" smtClean="0"/>
              <a:t>θ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1295400"/>
            <a:ext cx="736282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3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of the graph: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www.desmos.com/calculator/a4i6rodk73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305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= 2 + 4 sin </a:t>
            </a:r>
            <a:r>
              <a:rPr lang="el-GR" dirty="0" smtClean="0"/>
              <a:t>θ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1143001"/>
            <a:ext cx="734377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7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 a </a:t>
            </a:r>
            <a:r>
              <a:rPr lang="en-US" dirty="0" err="1" smtClean="0"/>
              <a:t>Limi</a:t>
            </a:r>
            <a:r>
              <a:rPr lang="az-Cyrl-AZ" dirty="0" smtClean="0"/>
              <a:t>ҫ</a:t>
            </a:r>
            <a:r>
              <a:rPr lang="en-US" dirty="0" smtClean="0"/>
              <a:t>on with an Inner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can get all 4 kinds of </a:t>
            </a:r>
            <a:r>
              <a:rPr lang="en-US" dirty="0" err="1" smtClean="0"/>
              <a:t>Limi</a:t>
            </a:r>
            <a:r>
              <a:rPr lang="az-Cyrl-AZ" dirty="0" smtClean="0"/>
              <a:t>ҫ</a:t>
            </a:r>
            <a:r>
              <a:rPr lang="en-US" dirty="0" err="1" smtClean="0"/>
              <a:t>ons</a:t>
            </a:r>
            <a:r>
              <a:rPr lang="en-US" dirty="0" smtClean="0"/>
              <a:t> based on the constants in the equation.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514601"/>
            <a:ext cx="8229600" cy="3611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View the following animation: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https://www.desmos.com/calculator/vxzfq85gnd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Negative r - values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895600" y="1219200"/>
            <a:ext cx="6019800" cy="5410200"/>
            <a:chOff x="1447800" y="1219200"/>
            <a:chExt cx="6019800" cy="5410200"/>
          </a:xfrm>
          <a:scene3d>
            <a:camera prst="orthographicFront">
              <a:rot lat="4685439" lon="19328025" rev="19423996"/>
            </a:camera>
            <a:lightRig rig="threePt" dir="t"/>
          </a:scene3d>
        </p:grpSpPr>
        <p:cxnSp>
          <p:nvCxnSpPr>
            <p:cNvPr id="4" name="Straight Arrow Connector 3"/>
            <p:cNvCxnSpPr/>
            <p:nvPr/>
          </p:nvCxnSpPr>
          <p:spPr>
            <a:xfrm flipH="1">
              <a:off x="4686300" y="1219200"/>
              <a:ext cx="6726" cy="5410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447800" y="3962399"/>
              <a:ext cx="6019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133600" y="1523999"/>
              <a:ext cx="5105400" cy="487680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724400" y="2162785"/>
              <a:ext cx="1676400" cy="179961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mcaputo\AppData\Local\Microsoft\Windows\Temporary Internet Files\Content.IE5\D6F3K6R0\man-silhouette-walking-13260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4100" y="3098929"/>
            <a:ext cx="635000" cy="725488"/>
          </a:xfrm>
          <a:prstGeom prst="rect">
            <a:avLst/>
          </a:prstGeom>
          <a:noFill/>
          <a:scene3d>
            <a:camera prst="orthographicFront">
              <a:rot lat="0" lon="3600000" rev="1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03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-0.24723 0.0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61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9934"/>
          </a:xfrm>
        </p:spPr>
        <p:txBody>
          <a:bodyPr>
            <a:normAutofit/>
          </a:bodyPr>
          <a:lstStyle/>
          <a:p>
            <a:r>
              <a:rPr lang="en-US" dirty="0" smtClean="0"/>
              <a:t>Try These:	r = 2 cos (2θ)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007" y="1282700"/>
            <a:ext cx="6258291" cy="50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233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4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These: r</a:t>
            </a:r>
            <a:r>
              <a:rPr lang="en-US" baseline="30000" dirty="0" smtClean="0"/>
              <a:t>2</a:t>
            </a:r>
            <a:r>
              <a:rPr lang="en-US" dirty="0" smtClean="0"/>
              <a:t> = -4 cos (2θ)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3343" y="1193800"/>
            <a:ext cx="6145314" cy="498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72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Conics in Polar Form: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All Conic Sections can be identified in Polar form with the following equations: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where e is the eccentricity.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85516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conic section: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10940" y="1690688"/>
                <a:ext cx="3380974" cy="1017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40" y="1690688"/>
                <a:ext cx="3380974" cy="10177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9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Multiple Representations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polar points are angular in their definition, one point can be represented in numerous ways.  </a:t>
            </a:r>
          </a:p>
          <a:p>
            <a:pPr marL="0" indent="0">
              <a:buNone/>
            </a:pPr>
            <a:r>
              <a:rPr lang="en-US" dirty="0" smtClean="0"/>
              <a:t>(r, </a:t>
            </a:r>
            <a:r>
              <a:rPr lang="el-GR" dirty="0" smtClean="0"/>
              <a:t>θ</a:t>
            </a:r>
            <a:r>
              <a:rPr lang="en-US" dirty="0" smtClean="0"/>
              <a:t>) = (r, </a:t>
            </a:r>
            <a:r>
              <a:rPr lang="el-GR" dirty="0" smtClean="0"/>
              <a:t>θ</a:t>
            </a:r>
            <a:r>
              <a:rPr lang="en-US" dirty="0" smtClean="0"/>
              <a:t> + 2n</a:t>
            </a:r>
            <a:r>
              <a:rPr lang="el-GR" dirty="0" smtClean="0"/>
              <a:t>π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(r, </a:t>
            </a:r>
            <a:r>
              <a:rPr lang="el-GR" dirty="0" smtClean="0"/>
              <a:t>θ</a:t>
            </a:r>
            <a:r>
              <a:rPr lang="en-US" dirty="0" smtClean="0"/>
              <a:t>) = (-r, </a:t>
            </a:r>
            <a:r>
              <a:rPr lang="el-GR" dirty="0" smtClean="0"/>
              <a:t>θ</a:t>
            </a:r>
            <a:r>
              <a:rPr lang="en-US" dirty="0" smtClean="0"/>
              <a:t> +[2n+1]</a:t>
            </a:r>
            <a:r>
              <a:rPr lang="el-GR" dirty="0" smtClean="0"/>
              <a:t>π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701548" y="1600200"/>
            <a:ext cx="0" cy="4038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025148" y="3581400"/>
            <a:ext cx="3352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001000" y="2057400"/>
            <a:ext cx="1371600" cy="3124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8701548" y="3124200"/>
            <a:ext cx="685800" cy="762000"/>
          </a:xfrm>
          <a:prstGeom prst="arc">
            <a:avLst>
              <a:gd name="adj1" fmla="val 14766534"/>
              <a:gd name="adj2" fmla="val 745051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62094" y="1743981"/>
            <a:ext cx="62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(r, </a:t>
            </a:r>
            <a:r>
              <a:rPr lang="el-GR" dirty="0"/>
              <a:t>θ</a:t>
            </a:r>
            <a:r>
              <a:rPr lang="en-US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8302" y="322804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θ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334500" y="1981201"/>
            <a:ext cx="114300" cy="734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8304571" y="2971801"/>
            <a:ext cx="1257300" cy="1134397"/>
          </a:xfrm>
          <a:prstGeom prst="arc">
            <a:avLst>
              <a:gd name="adj1" fmla="val 7934996"/>
              <a:gd name="adj2" fmla="val 21487957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58837" y="3045526"/>
            <a:ext cx="89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r>
              <a:rPr lang="en-US" dirty="0"/>
              <a:t>+</a:t>
            </a:r>
            <a:r>
              <a:rPr lang="el-GR" dirty="0"/>
              <a:t>π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23932" y="4267200"/>
            <a:ext cx="89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-r</a:t>
            </a:r>
          </a:p>
        </p:txBody>
      </p:sp>
    </p:spTree>
    <p:extLst>
      <p:ext uri="{BB962C8B-B14F-4D97-AF65-F5344CB8AC3E}">
        <p14:creationId xmlns:p14="http://schemas.microsoft.com/office/powerpoint/2010/main" val="19062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which coordinate does not represent the same point as the others.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1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(5, </a:t>
            </a:r>
            <a:r>
              <a:rPr lang="el-GR" dirty="0" smtClean="0"/>
              <a:t>π</a:t>
            </a:r>
            <a:r>
              <a:rPr lang="en-US" dirty="0" smtClean="0"/>
              <a:t>/3)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(5, 7</a:t>
            </a:r>
            <a:r>
              <a:rPr lang="el-GR" dirty="0" smtClean="0"/>
              <a:t>π</a:t>
            </a:r>
            <a:r>
              <a:rPr lang="en-US" dirty="0" smtClean="0"/>
              <a:t>/3)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(-5, 4</a:t>
            </a:r>
            <a:r>
              <a:rPr lang="el-GR" dirty="0" smtClean="0"/>
              <a:t>π</a:t>
            </a:r>
            <a:r>
              <a:rPr lang="en-US" dirty="0" smtClean="0"/>
              <a:t>/3)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(-5, 7</a:t>
            </a:r>
            <a:r>
              <a:rPr lang="el-GR" dirty="0" smtClean="0"/>
              <a:t>π</a:t>
            </a:r>
            <a:r>
              <a:rPr lang="en-US" dirty="0" smtClean="0"/>
              <a:t>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which coordinate does not represent the same point as the others.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1"/>
            <a:ext cx="38862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(5, </a:t>
            </a:r>
            <a:r>
              <a:rPr lang="el-GR" dirty="0" smtClean="0"/>
              <a:t>π</a:t>
            </a:r>
            <a:r>
              <a:rPr lang="en-US" dirty="0" smtClean="0"/>
              <a:t>/3) = (r, 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(5, 7</a:t>
            </a:r>
            <a:r>
              <a:rPr lang="el-GR" dirty="0" smtClean="0"/>
              <a:t>π</a:t>
            </a:r>
            <a:r>
              <a:rPr lang="en-US" dirty="0" smtClean="0"/>
              <a:t>/3) = (r, </a:t>
            </a:r>
            <a:r>
              <a:rPr lang="el-GR" dirty="0" smtClean="0"/>
              <a:t>θ</a:t>
            </a:r>
            <a:r>
              <a:rPr lang="en-US" dirty="0"/>
              <a:t> </a:t>
            </a:r>
            <a:r>
              <a:rPr lang="en-US" dirty="0" smtClean="0"/>
              <a:t>+ 2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(-5, 4</a:t>
            </a:r>
            <a:r>
              <a:rPr lang="el-GR" dirty="0" smtClean="0"/>
              <a:t>π</a:t>
            </a:r>
            <a:r>
              <a:rPr lang="en-US" dirty="0" smtClean="0"/>
              <a:t>/3) = (-r, </a:t>
            </a:r>
            <a:r>
              <a:rPr lang="el-GR" dirty="0" smtClean="0"/>
              <a:t>θ</a:t>
            </a:r>
            <a:r>
              <a:rPr lang="en-US" dirty="0" smtClean="0"/>
              <a:t> + 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(-5, 7</a:t>
            </a:r>
            <a:r>
              <a:rPr lang="el-GR" dirty="0" smtClean="0"/>
              <a:t>π</a:t>
            </a:r>
            <a:r>
              <a:rPr lang="en-US" dirty="0" smtClean="0"/>
              <a:t>/3) = (-r, </a:t>
            </a:r>
            <a:r>
              <a:rPr lang="el-GR" dirty="0" smtClean="0"/>
              <a:t>θ</a:t>
            </a:r>
            <a:r>
              <a:rPr lang="en-US" dirty="0" smtClean="0"/>
              <a:t> + 2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which coordinate does not represent the same point as the others.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1"/>
            <a:ext cx="38862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(5, </a:t>
            </a:r>
            <a:r>
              <a:rPr lang="el-GR" dirty="0" smtClean="0"/>
              <a:t>π</a:t>
            </a:r>
            <a:r>
              <a:rPr lang="en-US" dirty="0" smtClean="0"/>
              <a:t>/3) = (r, 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(5, 7</a:t>
            </a:r>
            <a:r>
              <a:rPr lang="el-GR" dirty="0" smtClean="0"/>
              <a:t>π</a:t>
            </a:r>
            <a:r>
              <a:rPr lang="en-US" dirty="0" smtClean="0"/>
              <a:t>/3) = (r, </a:t>
            </a:r>
            <a:r>
              <a:rPr lang="el-GR" dirty="0" smtClean="0"/>
              <a:t>θ</a:t>
            </a:r>
            <a:r>
              <a:rPr lang="en-US" dirty="0"/>
              <a:t> </a:t>
            </a:r>
            <a:r>
              <a:rPr lang="en-US" dirty="0" smtClean="0"/>
              <a:t>+ 2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(-5, 4</a:t>
            </a:r>
            <a:r>
              <a:rPr lang="el-GR" dirty="0" smtClean="0"/>
              <a:t>π</a:t>
            </a:r>
            <a:r>
              <a:rPr lang="en-US" dirty="0" smtClean="0"/>
              <a:t>/3) = (-r, </a:t>
            </a:r>
            <a:r>
              <a:rPr lang="el-GR" dirty="0" smtClean="0"/>
              <a:t>θ</a:t>
            </a:r>
            <a:r>
              <a:rPr lang="en-US" dirty="0" smtClean="0"/>
              <a:t> + 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(-5, 7</a:t>
            </a:r>
            <a:r>
              <a:rPr lang="el-GR" dirty="0" smtClean="0"/>
              <a:t>π</a:t>
            </a:r>
            <a:r>
              <a:rPr lang="en-US" dirty="0" smtClean="0"/>
              <a:t>/3) = (-r, </a:t>
            </a:r>
            <a:r>
              <a:rPr lang="el-GR" dirty="0" smtClean="0"/>
              <a:t>θ</a:t>
            </a:r>
            <a:r>
              <a:rPr lang="en-US" dirty="0" smtClean="0"/>
              <a:t> + 2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019800" y="2133600"/>
            <a:ext cx="457200" cy="2895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0" y="3429000"/>
            <a:ext cx="188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the same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5410200"/>
            <a:ext cx="156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Different point</a:t>
            </a:r>
          </a:p>
        </p:txBody>
      </p:sp>
    </p:spTree>
    <p:extLst>
      <p:ext uri="{BB962C8B-B14F-4D97-AF65-F5344CB8AC3E}">
        <p14:creationId xmlns:p14="http://schemas.microsoft.com/office/powerpoint/2010/main" val="21923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966</Words>
  <Application>Microsoft Office PowerPoint</Application>
  <PresentationFormat>Widescreen</PresentationFormat>
  <Paragraphs>291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Cambria Math</vt:lpstr>
      <vt:lpstr>Office Theme</vt:lpstr>
      <vt:lpstr>MATH 1330</vt:lpstr>
      <vt:lpstr>Polar Coordinates</vt:lpstr>
      <vt:lpstr>Multiple Representations</vt:lpstr>
      <vt:lpstr>Negative r - values</vt:lpstr>
      <vt:lpstr>Negative r - values</vt:lpstr>
      <vt:lpstr>Multiple Representations</vt:lpstr>
      <vt:lpstr>Determine which coordinate does not represent the same point as the others.</vt:lpstr>
      <vt:lpstr>Determine which coordinate does not represent the same point as the others.</vt:lpstr>
      <vt:lpstr>Determine which coordinate does not represent the same point as the others.</vt:lpstr>
      <vt:lpstr>Conversion between Rectangular and Polar Coordinates</vt:lpstr>
      <vt:lpstr>Convert from Rectangular into Polar</vt:lpstr>
      <vt:lpstr>Convert from Polar into Rectangular</vt:lpstr>
      <vt:lpstr>Polar Graphs</vt:lpstr>
      <vt:lpstr>Polar Graphs</vt:lpstr>
      <vt:lpstr>Polar Graphs</vt:lpstr>
      <vt:lpstr>Polar Graphs</vt:lpstr>
      <vt:lpstr>r = 5</vt:lpstr>
      <vt:lpstr>r = 8 sin θ</vt:lpstr>
      <vt:lpstr>r = 6 cos θ</vt:lpstr>
      <vt:lpstr>Lines</vt:lpstr>
      <vt:lpstr>Lines</vt:lpstr>
      <vt:lpstr>Lines</vt:lpstr>
      <vt:lpstr>Lines</vt:lpstr>
      <vt:lpstr>Lines</vt:lpstr>
      <vt:lpstr>Lines</vt:lpstr>
      <vt:lpstr>Lines</vt:lpstr>
      <vt:lpstr>Lines</vt:lpstr>
      <vt:lpstr>Lines</vt:lpstr>
      <vt:lpstr>Lines</vt:lpstr>
      <vt:lpstr>Lines</vt:lpstr>
      <vt:lpstr>Lines</vt:lpstr>
      <vt:lpstr>r = 3 csc θ</vt:lpstr>
      <vt:lpstr>r = 2 sec θ</vt:lpstr>
      <vt:lpstr>θ = π/3</vt:lpstr>
      <vt:lpstr>r = 5/2cosθ + 3sinθ</vt:lpstr>
      <vt:lpstr>Polar Graphs:</vt:lpstr>
      <vt:lpstr>Polar Graphs:</vt:lpstr>
      <vt:lpstr>Lemiҫons</vt:lpstr>
      <vt:lpstr>Polar Graphs:</vt:lpstr>
      <vt:lpstr>r = 2 + 4 sin θ</vt:lpstr>
      <vt:lpstr>r = 2 + 4 sin θ</vt:lpstr>
      <vt:lpstr>r = 2 + 4 sin θ</vt:lpstr>
      <vt:lpstr>r = 2 + 4 sin θ</vt:lpstr>
      <vt:lpstr>r = 2 + 4 sin θ</vt:lpstr>
      <vt:lpstr>r = 2 + 4 sin θ</vt:lpstr>
      <vt:lpstr>Animation of the graph:</vt:lpstr>
      <vt:lpstr>r = 2 + 4 sin θ</vt:lpstr>
      <vt:lpstr>That is a Limiҫon with an Inner Loop</vt:lpstr>
      <vt:lpstr>You can get all 4 kinds of Limiҫons based on the constants in the equation. </vt:lpstr>
      <vt:lpstr>Try These: r = 2 cos (2θ)</vt:lpstr>
      <vt:lpstr>Try These: r2 = -4 cos (2θ)</vt:lpstr>
      <vt:lpstr>Conics in Polar Form:</vt:lpstr>
      <vt:lpstr>Identify the conic section: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1330</dc:title>
  <dc:creator>Matthew Caputo</dc:creator>
  <cp:lastModifiedBy>Matthew Caputo</cp:lastModifiedBy>
  <cp:revision>5</cp:revision>
  <dcterms:created xsi:type="dcterms:W3CDTF">2017-01-16T18:03:39Z</dcterms:created>
  <dcterms:modified xsi:type="dcterms:W3CDTF">2017-04-11T15:47:58Z</dcterms:modified>
</cp:coreProperties>
</file>