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8" r:id="rId28"/>
    <p:sldId id="289" r:id="rId29"/>
    <p:sldId id="290" r:id="rId30"/>
    <p:sldId id="293" r:id="rId31"/>
    <p:sldId id="294" r:id="rId32"/>
    <p:sldId id="295" r:id="rId33"/>
    <p:sldId id="296" r:id="rId34"/>
    <p:sldId id="298" r:id="rId35"/>
    <p:sldId id="300" r:id="rId36"/>
    <p:sldId id="301" r:id="rId37"/>
    <p:sldId id="302" r:id="rId38"/>
    <p:sldId id="303" r:id="rId39"/>
    <p:sldId id="304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894C-4EE2-4490-8A76-EC022A634BA2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CB4C-077C-402C-A0F7-C12CB0AA2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294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894C-4EE2-4490-8A76-EC022A634BA2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CB4C-077C-402C-A0F7-C12CB0AA2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65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894C-4EE2-4490-8A76-EC022A634BA2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CB4C-077C-402C-A0F7-C12CB0AA2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37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894C-4EE2-4490-8A76-EC022A634BA2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CB4C-077C-402C-A0F7-C12CB0AA2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854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894C-4EE2-4490-8A76-EC022A634BA2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CB4C-077C-402C-A0F7-C12CB0AA2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29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894C-4EE2-4490-8A76-EC022A634BA2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CB4C-077C-402C-A0F7-C12CB0AA2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23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894C-4EE2-4490-8A76-EC022A634BA2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CB4C-077C-402C-A0F7-C12CB0AA2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94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894C-4EE2-4490-8A76-EC022A634BA2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CB4C-077C-402C-A0F7-C12CB0AA2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72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894C-4EE2-4490-8A76-EC022A634BA2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CB4C-077C-402C-A0F7-C12CB0AA2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02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894C-4EE2-4490-8A76-EC022A634BA2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CB4C-077C-402C-A0F7-C12CB0AA2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79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894C-4EE2-4490-8A76-EC022A634BA2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CB4C-077C-402C-A0F7-C12CB0AA2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75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A894C-4EE2-4490-8A76-EC022A634BA2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8CB4C-077C-402C-A0F7-C12CB0AA2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73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1330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Vectors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204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Finding Magnitude and Directional Angle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you needed to calculate the distance between the terminal and initial points of a vector, what formula can you use?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66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Finding Magnitude and Directional Angle</a:t>
            </a:r>
            <a:r>
              <a:rPr lang="en-US" b="1" dirty="0" smtClean="0"/>
              <a:t>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If you needed to calculate the </a:t>
                </a:r>
                <a:r>
                  <a:rPr lang="en-US" dirty="0">
                    <a:solidFill>
                      <a:schemeClr val="accent3">
                        <a:lumMod val="75000"/>
                      </a:schemeClr>
                    </a:solidFill>
                  </a:rPr>
                  <a:t>distance </a:t>
                </a:r>
                <a:r>
                  <a:rPr lang="en-US" dirty="0"/>
                  <a:t>between the terminal and initial points of a vector, what formula can you use?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i="1" dirty="0" smtClean="0"/>
                  <a:t>The Distance Formula: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7536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Finding Magnitude </a:t>
            </a:r>
            <a:r>
              <a:rPr lang="en-US" b="1" dirty="0" smtClean="0"/>
              <a:t>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981200" y="1600200"/>
                <a:ext cx="8229600" cy="48006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If you needed to calculate the </a:t>
                </a:r>
                <a:r>
                  <a:rPr lang="en-US" dirty="0">
                    <a:solidFill>
                      <a:schemeClr val="accent3">
                        <a:lumMod val="75000"/>
                      </a:schemeClr>
                    </a:solidFill>
                  </a:rPr>
                  <a:t>distance </a:t>
                </a:r>
                <a:r>
                  <a:rPr lang="en-US" dirty="0"/>
                  <a:t>between the terminal and initial points of a vector, what formula can you use?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i="1" dirty="0" smtClean="0"/>
                  <a:t>The Distance Formula: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If you had the vector in standard position, how would the formula simplify?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81200" y="1600200"/>
                <a:ext cx="8229600" cy="4800600"/>
              </a:xfrm>
              <a:blipFill rotWithShape="0">
                <a:blip r:embed="rId2"/>
                <a:stretch>
                  <a:fillRect l="-1481" t="-2160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5861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905000" y="228600"/>
                <a:ext cx="8229600" cy="4648200"/>
              </a:xfrm>
            </p:spPr>
            <p:txBody>
              <a:bodyPr>
                <a:normAutofit/>
              </a:bodyPr>
              <a:lstStyle/>
              <a:p>
                <a:pPr/>
                <a:r>
                  <a:rPr lang="en-US" i="1" dirty="0" smtClean="0"/>
                  <a:t>If </a:t>
                </a:r>
                <a:r>
                  <a:rPr lang="en-US" b="1" i="1" dirty="0" smtClean="0"/>
                  <a:t>v</a:t>
                </a:r>
                <a:r>
                  <a:rPr lang="en-US" dirty="0" smtClean="0"/>
                  <a:t> = &lt;v</a:t>
                </a:r>
                <a:r>
                  <a:rPr lang="en-US" baseline="-25000" dirty="0"/>
                  <a:t>1</a:t>
                </a:r>
                <a:r>
                  <a:rPr lang="en-US" dirty="0" smtClean="0"/>
                  <a:t>, v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&gt;</a:t>
                </a:r>
                <a:r>
                  <a:rPr lang="en-US" i="1" dirty="0" smtClean="0"/>
                  <a:t>:</a:t>
                </a:r>
                <a:br>
                  <a:rPr lang="en-US" i="1" dirty="0" smtClean="0"/>
                </a:br>
                <a:r>
                  <a:rPr lang="en-US" i="1" dirty="0" smtClean="0"/>
                  <a:t/>
                </a:r>
                <a:br>
                  <a:rPr lang="en-US" i="1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‖"/>
                          <m:endChr m:val="‖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905000" y="228600"/>
                <a:ext cx="8229600" cy="4648200"/>
              </a:xfrm>
              <a:blipFill rotWithShape="0">
                <a:blip r:embed="rId2"/>
                <a:stretch>
                  <a:fillRect l="-3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6110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905000" y="228600"/>
                <a:ext cx="8229600" cy="4648200"/>
              </a:xfrm>
            </p:spPr>
            <p:txBody>
              <a:bodyPr>
                <a:normAutofit/>
              </a:bodyPr>
              <a:lstStyle/>
              <a:p>
                <a:pPr/>
                <a:r>
                  <a:rPr lang="en-US" i="1" dirty="0" smtClean="0"/>
                  <a:t>If </a:t>
                </a:r>
                <a:r>
                  <a:rPr lang="en-US" b="1" i="1" dirty="0" smtClean="0"/>
                  <a:t>v</a:t>
                </a:r>
                <a:r>
                  <a:rPr lang="en-US" dirty="0" smtClean="0"/>
                  <a:t> = &lt;v</a:t>
                </a:r>
                <a:r>
                  <a:rPr lang="en-US" baseline="-25000" dirty="0"/>
                  <a:t>1</a:t>
                </a:r>
                <a:r>
                  <a:rPr lang="en-US" dirty="0" smtClean="0"/>
                  <a:t>, v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&gt;</a:t>
                </a:r>
                <a:r>
                  <a:rPr lang="en-US" i="1" dirty="0" smtClean="0"/>
                  <a:t>:</a:t>
                </a:r>
                <a:br>
                  <a:rPr lang="en-US" i="1" dirty="0" smtClean="0"/>
                </a:br>
                <a:r>
                  <a:rPr lang="en-US" i="1" dirty="0" smtClean="0"/>
                  <a:t/>
                </a:r>
                <a:br>
                  <a:rPr lang="en-US" i="1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‖"/>
                          <m:endChr m:val="‖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905000" y="228600"/>
                <a:ext cx="8229600" cy="4648200"/>
              </a:xfrm>
              <a:blipFill rotWithShape="0">
                <a:blip r:embed="rId2"/>
                <a:stretch>
                  <a:fillRect l="-3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/>
          <p:cNvSpPr/>
          <p:nvPr/>
        </p:nvSpPr>
        <p:spPr>
          <a:xfrm>
            <a:off x="3219123" y="2583426"/>
            <a:ext cx="1219200" cy="685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3219124" y="3269226"/>
            <a:ext cx="1692687" cy="1607574"/>
          </a:xfrm>
          <a:custGeom>
            <a:avLst/>
            <a:gdLst>
              <a:gd name="connsiteX0" fmla="*/ 453823 w 1692687"/>
              <a:gd name="connsiteY0" fmla="*/ 0 h 1607574"/>
              <a:gd name="connsiteX1" fmla="*/ 11371 w 1692687"/>
              <a:gd name="connsiteY1" fmla="*/ 722670 h 1607574"/>
              <a:gd name="connsiteX2" fmla="*/ 866778 w 1692687"/>
              <a:gd name="connsiteY2" fmla="*/ 1415845 h 1607574"/>
              <a:gd name="connsiteX3" fmla="*/ 1692687 w 1692687"/>
              <a:gd name="connsiteY3" fmla="*/ 1607574 h 1607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2687" h="1607574">
                <a:moveTo>
                  <a:pt x="453823" y="0"/>
                </a:moveTo>
                <a:cubicBezTo>
                  <a:pt x="198184" y="243348"/>
                  <a:pt x="-57455" y="486696"/>
                  <a:pt x="11371" y="722670"/>
                </a:cubicBezTo>
                <a:cubicBezTo>
                  <a:pt x="80197" y="958644"/>
                  <a:pt x="586559" y="1268361"/>
                  <a:pt x="866778" y="1415845"/>
                </a:cubicBezTo>
                <a:cubicBezTo>
                  <a:pt x="1146997" y="1563329"/>
                  <a:pt x="1419842" y="1585451"/>
                  <a:pt x="1692687" y="1607574"/>
                </a:cubicBezTo>
              </a:path>
            </a:pathLst>
          </a:cu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911811" y="4721631"/>
            <a:ext cx="3212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means the Magnitude of </a:t>
            </a:r>
            <a:r>
              <a:rPr lang="en-US" b="1" i="1" dirty="0"/>
              <a:t>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341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Finding Directional Angles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you needed to calculate the angle between the positive x-axis and a vector in standard position, how would you use this?</a:t>
            </a:r>
          </a:p>
        </p:txBody>
      </p:sp>
    </p:spTree>
    <p:extLst>
      <p:ext uri="{BB962C8B-B14F-4D97-AF65-F5344CB8AC3E}">
        <p14:creationId xmlns:p14="http://schemas.microsoft.com/office/powerpoint/2010/main" val="1397813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Finding Directional Angles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you needed to calculate the angle between the positive x-axis and a vector in standard position, how would you use this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can the unit circle be used here?  What trigonometric functions can be used?</a:t>
            </a:r>
          </a:p>
        </p:txBody>
      </p:sp>
    </p:spTree>
    <p:extLst>
      <p:ext uri="{BB962C8B-B14F-4D97-AF65-F5344CB8AC3E}">
        <p14:creationId xmlns:p14="http://schemas.microsoft.com/office/powerpoint/2010/main" val="40121824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>
            <a:off x="5943600" y="1600200"/>
            <a:ext cx="0" cy="40386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3733800" y="3675062"/>
            <a:ext cx="45720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5943600" y="2057400"/>
            <a:ext cx="2209800" cy="1617662"/>
          </a:xfrm>
          <a:prstGeom prst="straightConnector1">
            <a:avLst/>
          </a:prstGeom>
          <a:ln w="158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126362" y="1992868"/>
            <a:ext cx="122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v</a:t>
            </a:r>
            <a:r>
              <a:rPr lang="en-US" dirty="0"/>
              <a:t> = &lt;v</a:t>
            </a:r>
            <a:r>
              <a:rPr lang="en-US" baseline="-25000" dirty="0"/>
              <a:t>1</a:t>
            </a:r>
            <a:r>
              <a:rPr lang="en-US" dirty="0"/>
              <a:t>, v</a:t>
            </a:r>
            <a:r>
              <a:rPr lang="en-US" baseline="-25000" dirty="0"/>
              <a:t>2</a:t>
            </a:r>
            <a:r>
              <a:rPr lang="en-US" dirty="0"/>
              <a:t>&gt;</a:t>
            </a:r>
            <a:endParaRPr lang="en-US" b="1" i="1" dirty="0"/>
          </a:p>
        </p:txBody>
      </p:sp>
      <p:sp>
        <p:nvSpPr>
          <p:cNvPr id="26" name="Oval 25"/>
          <p:cNvSpPr/>
          <p:nvPr/>
        </p:nvSpPr>
        <p:spPr>
          <a:xfrm>
            <a:off x="5391150" y="3165078"/>
            <a:ext cx="1104900" cy="10199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551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Finding Directional Angles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11532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Finding Directional Angles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Make sure you account for quadrant when you do this!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5508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Vectors in a plane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347" y="1543050"/>
            <a:ext cx="5133975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7139072" y="3084974"/>
            <a:ext cx="533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Vectors have a direction (slope or directional angle). </a:t>
            </a:r>
          </a:p>
        </p:txBody>
      </p:sp>
      <p:sp>
        <p:nvSpPr>
          <p:cNvPr id="4" name="Arc 3"/>
          <p:cNvSpPr/>
          <p:nvPr/>
        </p:nvSpPr>
        <p:spPr>
          <a:xfrm>
            <a:off x="6076335" y="3048000"/>
            <a:ext cx="1143000" cy="1600200"/>
          </a:xfrm>
          <a:prstGeom prst="arc">
            <a:avLst>
              <a:gd name="adj1" fmla="val 16669201"/>
              <a:gd name="adj2" fmla="val 0"/>
            </a:avLst>
          </a:prstGeom>
          <a:ln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 rot="3090420">
            <a:off x="5724875" y="1599074"/>
            <a:ext cx="457200" cy="2971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19223595">
            <a:off x="3481700" y="1905560"/>
            <a:ext cx="4292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Vectors have a magnitude (size or strength) </a:t>
            </a:r>
          </a:p>
        </p:txBody>
      </p:sp>
      <p:sp>
        <p:nvSpPr>
          <p:cNvPr id="8" name="Rectangle 7"/>
          <p:cNvSpPr/>
          <p:nvPr/>
        </p:nvSpPr>
        <p:spPr>
          <a:xfrm>
            <a:off x="2057400" y="4876800"/>
            <a:ext cx="35285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The initial point is the starting point</a:t>
            </a:r>
          </a:p>
        </p:txBody>
      </p:sp>
      <p:sp>
        <p:nvSpPr>
          <p:cNvPr id="9" name="Freeform 8"/>
          <p:cNvSpPr/>
          <p:nvPr/>
        </p:nvSpPr>
        <p:spPr>
          <a:xfrm>
            <a:off x="3972232" y="4224901"/>
            <a:ext cx="973394" cy="686312"/>
          </a:xfrm>
          <a:custGeom>
            <a:avLst/>
            <a:gdLst>
              <a:gd name="connsiteX0" fmla="*/ 0 w 973394"/>
              <a:gd name="connsiteY0" fmla="*/ 686312 h 686312"/>
              <a:gd name="connsiteX1" fmla="*/ 191729 w 973394"/>
              <a:gd name="connsiteY1" fmla="*/ 52131 h 686312"/>
              <a:gd name="connsiteX2" fmla="*/ 973394 w 973394"/>
              <a:gd name="connsiteY2" fmla="*/ 81628 h 686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3394" h="686312">
                <a:moveTo>
                  <a:pt x="0" y="686312"/>
                </a:moveTo>
                <a:cubicBezTo>
                  <a:pt x="14748" y="419612"/>
                  <a:pt x="29497" y="152912"/>
                  <a:pt x="191729" y="52131"/>
                </a:cubicBezTo>
                <a:cubicBezTo>
                  <a:pt x="353961" y="-48650"/>
                  <a:pt x="663677" y="16489"/>
                  <a:pt x="973394" y="81628"/>
                </a:cubicBezTo>
              </a:path>
            </a:pathLst>
          </a:cu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467600" y="1434754"/>
            <a:ext cx="3694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the terminal point is the ending point</a:t>
            </a:r>
          </a:p>
        </p:txBody>
      </p:sp>
      <p:sp>
        <p:nvSpPr>
          <p:cNvPr id="11" name="Freeform 10"/>
          <p:cNvSpPr/>
          <p:nvPr/>
        </p:nvSpPr>
        <p:spPr>
          <a:xfrm flipV="1">
            <a:off x="7467600" y="1804086"/>
            <a:ext cx="762000" cy="717888"/>
          </a:xfrm>
          <a:custGeom>
            <a:avLst/>
            <a:gdLst>
              <a:gd name="connsiteX0" fmla="*/ 427703 w 427703"/>
              <a:gd name="connsiteY0" fmla="*/ 766916 h 766916"/>
              <a:gd name="connsiteX1" fmla="*/ 162232 w 427703"/>
              <a:gd name="connsiteY1" fmla="*/ 147484 h 766916"/>
              <a:gd name="connsiteX2" fmla="*/ 0 w 427703"/>
              <a:gd name="connsiteY2" fmla="*/ 0 h 76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7703" h="766916">
                <a:moveTo>
                  <a:pt x="427703" y="766916"/>
                </a:moveTo>
                <a:cubicBezTo>
                  <a:pt x="330609" y="521109"/>
                  <a:pt x="233516" y="275303"/>
                  <a:pt x="162232" y="147484"/>
                </a:cubicBezTo>
                <a:cubicBezTo>
                  <a:pt x="90948" y="19665"/>
                  <a:pt x="45474" y="9832"/>
                  <a:pt x="0" y="0"/>
                </a:cubicBezTo>
              </a:path>
            </a:pathLst>
          </a:cu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74226" y="1391285"/>
            <a:ext cx="304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arrow at the terminal point does not mean that the vector continues forever in that direction.  It is only to indicate direction.</a:t>
            </a:r>
          </a:p>
        </p:txBody>
      </p:sp>
    </p:spTree>
    <p:extLst>
      <p:ext uri="{BB962C8B-B14F-4D97-AF65-F5344CB8AC3E}">
        <p14:creationId xmlns:p14="http://schemas.microsoft.com/office/powerpoint/2010/main" val="2980307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Any vector can be defined by the following: </a:t>
            </a:r>
            <a:endParaRPr lang="en-US" dirty="0" smtClean="0"/>
          </a:p>
          <a:p>
            <a:pPr marL="0" indent="0">
              <a:buNone/>
            </a:pPr>
            <a:endParaRPr lang="en-US" b="1" i="1" dirty="0"/>
          </a:p>
          <a:p>
            <a:pPr marL="0" indent="0" algn="ctr">
              <a:buNone/>
            </a:pPr>
            <a:r>
              <a:rPr lang="en-US" b="1" i="1" dirty="0" smtClean="0"/>
              <a:t>v </a:t>
            </a:r>
            <a:r>
              <a:rPr lang="en-US" b="1" i="1" dirty="0"/>
              <a:t>= </a:t>
            </a:r>
            <a:r>
              <a:rPr lang="en-US" dirty="0"/>
              <a:t>&lt;||</a:t>
            </a:r>
            <a:r>
              <a:rPr lang="en-US" b="1" i="1" dirty="0"/>
              <a:t>v</a:t>
            </a:r>
            <a:r>
              <a:rPr lang="en-US" dirty="0"/>
              <a:t>||cos θ, </a:t>
            </a:r>
            <a:r>
              <a:rPr lang="en-US" dirty="0" smtClean="0"/>
              <a:t>||</a:t>
            </a:r>
            <a:r>
              <a:rPr lang="en-US" b="1" i="1" dirty="0"/>
              <a:t>v</a:t>
            </a:r>
            <a:r>
              <a:rPr lang="en-US" dirty="0"/>
              <a:t>||sin θ&gt;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4346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533401"/>
            <a:ext cx="8229600" cy="55927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Determine the magnitude and direction of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&lt;8, 6&gt;,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&lt;-</a:t>
            </a:r>
            <a:r>
              <a:rPr lang="en-US" dirty="0"/>
              <a:t>3, 5</a:t>
            </a:r>
            <a:r>
              <a:rPr lang="en-US" dirty="0" smtClean="0"/>
              <a:t>&gt;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6485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533401"/>
            <a:ext cx="8229600" cy="55927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Determine the component form of the vector with magnitude of 5 and directional angle </a:t>
            </a:r>
            <a:r>
              <a:rPr lang="en-US"/>
              <a:t>of </a:t>
            </a:r>
            <a:r>
              <a:rPr lang="en-US" smtClean="0"/>
              <a:t>120</a:t>
            </a:r>
            <a:r>
              <a:rPr lang="en-US" baseline="30000" smtClean="0"/>
              <a:t>o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1518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Vector </a:t>
            </a:r>
            <a:r>
              <a:rPr lang="en-US" b="1" dirty="0"/>
              <a:t>Operations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&lt;a, b&gt; + &lt;c, d&gt; = &lt;a + c, b + d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&lt;a, b&gt; - &lt;c, d&gt; = &lt;a - c, b - d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k </a:t>
            </a:r>
            <a:r>
              <a:rPr lang="en-US" dirty="0"/>
              <a:t>&lt;a, b&gt; = &lt;</a:t>
            </a:r>
            <a:r>
              <a:rPr lang="en-US" dirty="0" err="1"/>
              <a:t>ka</a:t>
            </a:r>
            <a:r>
              <a:rPr lang="en-US" dirty="0"/>
              <a:t>, kb&gt;</a:t>
            </a:r>
          </a:p>
        </p:txBody>
      </p:sp>
    </p:spTree>
    <p:extLst>
      <p:ext uri="{BB962C8B-B14F-4D97-AF65-F5344CB8AC3E}">
        <p14:creationId xmlns:p14="http://schemas.microsoft.com/office/powerpoint/2010/main" val="37147823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Resultant Force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Chair Example!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4267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Resultant Force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Two </a:t>
            </a:r>
            <a:r>
              <a:rPr lang="en-US" dirty="0"/>
              <a:t>forces are acting on an object.  The first has a magnitude of 10 and a direction of 15</a:t>
            </a:r>
            <a:r>
              <a:rPr lang="en-US" baseline="30000" dirty="0"/>
              <a:t>o</a:t>
            </a:r>
            <a:r>
              <a:rPr lang="en-US" dirty="0"/>
              <a:t>.  The other has a magnitude of 5 and a direction of 80</a:t>
            </a:r>
            <a:r>
              <a:rPr lang="en-US" baseline="30000" dirty="0"/>
              <a:t>o</a:t>
            </a:r>
            <a:r>
              <a:rPr lang="en-US" dirty="0"/>
              <a:t>.  Determine the magnitude and direction of their Resultant Force.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075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533401"/>
            <a:ext cx="8229600" cy="5592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Look at this situation graphically (parallelogram) or analytically (operations on vectors).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8459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Unit </a:t>
            </a:r>
            <a:r>
              <a:rPr lang="en-US" b="1" dirty="0" smtClean="0"/>
              <a:t>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 calculate a unit vector, </a:t>
            </a:r>
            <a:r>
              <a:rPr lang="en-US" b="1" i="1" dirty="0"/>
              <a:t>u</a:t>
            </a:r>
            <a:r>
              <a:rPr lang="en-US" dirty="0"/>
              <a:t>, in the direction of </a:t>
            </a:r>
            <a:r>
              <a:rPr lang="en-US" b="1" i="1" dirty="0"/>
              <a:t>v</a:t>
            </a:r>
            <a:r>
              <a:rPr lang="en-US" dirty="0"/>
              <a:t> you must calculate: </a:t>
            </a:r>
            <a:endParaRPr lang="en-US" dirty="0" smtClean="0"/>
          </a:p>
          <a:p>
            <a:pPr marL="0" indent="0">
              <a:buNone/>
            </a:pPr>
            <a:endParaRPr lang="en-US" b="1" i="1" dirty="0"/>
          </a:p>
          <a:p>
            <a:pPr marL="0" indent="0" algn="ctr">
              <a:buNone/>
            </a:pPr>
            <a:r>
              <a:rPr lang="en-US" b="1" i="1" dirty="0" smtClean="0"/>
              <a:t>u </a:t>
            </a:r>
            <a:r>
              <a:rPr lang="en-US" b="1" i="1" dirty="0"/>
              <a:t>= </a:t>
            </a:r>
            <a:r>
              <a:rPr lang="en-US" b="1" i="1" dirty="0" smtClean="0"/>
              <a:t>(</a:t>
            </a:r>
            <a:r>
              <a:rPr lang="en-US" b="1" i="1" baseline="30000" dirty="0" smtClean="0"/>
              <a:t>1</a:t>
            </a:r>
            <a:r>
              <a:rPr lang="en-US" b="1" i="1" dirty="0"/>
              <a:t>/</a:t>
            </a:r>
            <a:r>
              <a:rPr lang="en-US" b="1" i="1" baseline="-25000" dirty="0"/>
              <a:t>||v</a:t>
            </a:r>
            <a:r>
              <a:rPr lang="en-US" b="1" i="1" baseline="-25000" dirty="0" smtClean="0"/>
              <a:t>||</a:t>
            </a:r>
            <a:r>
              <a:rPr lang="en-US" b="1" i="1" dirty="0" smtClean="0"/>
              <a:t>)&lt;</a:t>
            </a:r>
            <a:r>
              <a:rPr lang="en-US" b="1" i="1" dirty="0"/>
              <a:t>v</a:t>
            </a:r>
            <a:r>
              <a:rPr lang="en-US" b="1" i="1" baseline="-25000" dirty="0"/>
              <a:t>1</a:t>
            </a:r>
            <a:r>
              <a:rPr lang="en-US" b="1" i="1" dirty="0"/>
              <a:t>, v</a:t>
            </a:r>
            <a:r>
              <a:rPr lang="en-US" b="1" i="1" baseline="-25000" dirty="0"/>
              <a:t>2</a:t>
            </a:r>
            <a:r>
              <a:rPr lang="en-US" b="1" i="1" dirty="0"/>
              <a:t>&gt;.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46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457201"/>
            <a:ext cx="8229600" cy="5668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Find the unit vector in the direction of the following: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3, 5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1, 8&gt;.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8809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Linear Combination Form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60020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Standard Unit Vectors:</a:t>
            </a:r>
          </a:p>
          <a:p>
            <a:pPr marL="0" indent="0">
              <a:buNone/>
            </a:pPr>
            <a:r>
              <a:rPr lang="en-US" b="1" i="1" dirty="0" err="1"/>
              <a:t>i</a:t>
            </a:r>
            <a:r>
              <a:rPr lang="en-US" b="1" i="1" dirty="0"/>
              <a:t> = </a:t>
            </a:r>
            <a:r>
              <a:rPr lang="en-US" dirty="0"/>
              <a:t>&lt;1,0&gt;	</a:t>
            </a:r>
            <a:r>
              <a:rPr lang="en-US" b="1" i="1" dirty="0"/>
              <a:t>j</a:t>
            </a:r>
            <a:r>
              <a:rPr lang="en-US" dirty="0"/>
              <a:t> = &lt;0,1&gt;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272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Form of a 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 determine the component form of a vector, </a:t>
            </a:r>
            <a:r>
              <a:rPr lang="en-US" b="1" i="1" dirty="0"/>
              <a:t>v</a:t>
            </a:r>
            <a:r>
              <a:rPr lang="en-US" dirty="0"/>
              <a:t>, with initial point P (a, b), and terminal point Q (</a:t>
            </a:r>
            <a:r>
              <a:rPr lang="en-US" dirty="0" err="1"/>
              <a:t>c,d</a:t>
            </a:r>
            <a:r>
              <a:rPr lang="en-US" dirty="0"/>
              <a:t>), you must subtract: terminal point – initial point.  </a:t>
            </a:r>
            <a:r>
              <a:rPr lang="en-US" b="1" i="1" dirty="0"/>
              <a:t>v</a:t>
            </a:r>
            <a:r>
              <a:rPr lang="en-US" dirty="0"/>
              <a:t> = &lt;c – a, d – b</a:t>
            </a:r>
            <a:r>
              <a:rPr lang="en-US" dirty="0" smtClean="0"/>
              <a:t>&gt;.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5680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Linear Combination Form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Standard Unit Vectors:</a:t>
            </a:r>
          </a:p>
          <a:p>
            <a:pPr marL="0" indent="0">
              <a:buNone/>
            </a:pPr>
            <a:r>
              <a:rPr lang="en-US" b="1" i="1" dirty="0" err="1"/>
              <a:t>i</a:t>
            </a:r>
            <a:r>
              <a:rPr lang="en-US" b="1" i="1" dirty="0"/>
              <a:t> = </a:t>
            </a:r>
            <a:r>
              <a:rPr lang="en-US" dirty="0"/>
              <a:t>&lt;1,0&gt;	</a:t>
            </a:r>
            <a:r>
              <a:rPr lang="en-US" b="1" i="1" dirty="0"/>
              <a:t>j</a:t>
            </a:r>
            <a:r>
              <a:rPr lang="en-US" dirty="0"/>
              <a:t> = &lt;0,1&gt;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If </a:t>
            </a:r>
            <a:r>
              <a:rPr lang="en-US" b="1" i="1" dirty="0"/>
              <a:t>v = </a:t>
            </a:r>
            <a:r>
              <a:rPr lang="en-US" dirty="0"/>
              <a:t>&lt;v</a:t>
            </a:r>
            <a:r>
              <a:rPr lang="en-US" baseline="-25000" dirty="0"/>
              <a:t>1</a:t>
            </a:r>
            <a:r>
              <a:rPr lang="en-US" dirty="0"/>
              <a:t>, v</a:t>
            </a:r>
            <a:r>
              <a:rPr lang="en-US" baseline="-25000" dirty="0"/>
              <a:t>2</a:t>
            </a:r>
            <a:r>
              <a:rPr lang="en-US" dirty="0"/>
              <a:t>&gt; = v</a:t>
            </a:r>
            <a:r>
              <a:rPr lang="en-US" baseline="-25000" dirty="0"/>
              <a:t>1</a:t>
            </a:r>
            <a:r>
              <a:rPr lang="en-US" dirty="0"/>
              <a:t> &lt;1, 0&gt; + v</a:t>
            </a:r>
            <a:r>
              <a:rPr lang="en-US" baseline="-25000" dirty="0"/>
              <a:t>2</a:t>
            </a:r>
            <a:r>
              <a:rPr lang="en-US" dirty="0"/>
              <a:t> &lt;0, 1&gt; = v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b="1" i="1" dirty="0" err="1"/>
              <a:t>i</a:t>
            </a:r>
            <a:r>
              <a:rPr lang="en-US" dirty="0"/>
              <a:t> + v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b="1" i="1" dirty="0"/>
              <a:t>j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3562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381001"/>
            <a:ext cx="8229600" cy="57451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 convert the following </a:t>
            </a:r>
            <a:r>
              <a:rPr lang="en-US" b="1" i="1" dirty="0"/>
              <a:t>w =</a:t>
            </a:r>
            <a:r>
              <a:rPr lang="en-US" dirty="0"/>
              <a:t> &lt;3, -5&gt; into linear combination form.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3575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The Dot Product of Two </a:t>
            </a:r>
            <a:r>
              <a:rPr lang="en-US" b="1" i="1" dirty="0" smtClean="0"/>
              <a:t>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Vocabulary: </a:t>
            </a:r>
            <a:endParaRPr lang="en-US" b="1" dirty="0" smtClean="0"/>
          </a:p>
          <a:p>
            <a:pPr marL="0" indent="0">
              <a:buNone/>
            </a:pPr>
            <a:r>
              <a:rPr lang="en-US" i="1" dirty="0" smtClean="0"/>
              <a:t>Angle </a:t>
            </a:r>
            <a:r>
              <a:rPr lang="en-US" i="1" dirty="0"/>
              <a:t>between </a:t>
            </a:r>
            <a:r>
              <a:rPr lang="en-US" i="1" dirty="0" smtClean="0"/>
              <a:t>vectors: </a:t>
            </a:r>
            <a:r>
              <a:rPr lang="en-US" dirty="0" smtClean="0"/>
              <a:t>The smallest angles between two vectors in standard position</a:t>
            </a: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Orthogonal Vectors: </a:t>
            </a:r>
            <a:r>
              <a:rPr lang="en-US" dirty="0" smtClean="0"/>
              <a:t>Vectors that are at right angles.</a:t>
            </a: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2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Calculating the dot product of two </a:t>
            </a:r>
            <a:r>
              <a:rPr lang="en-US" b="1" dirty="0" smtClean="0"/>
              <a:t>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Consider </a:t>
            </a:r>
            <a:r>
              <a:rPr lang="en-US" b="1" i="1" dirty="0"/>
              <a:t>u</a:t>
            </a:r>
            <a:r>
              <a:rPr lang="en-US" dirty="0"/>
              <a:t> = &lt;a, b&gt; and </a:t>
            </a:r>
            <a:r>
              <a:rPr lang="en-US" b="1" i="1" dirty="0"/>
              <a:t>v</a:t>
            </a:r>
            <a:r>
              <a:rPr lang="en-US" dirty="0"/>
              <a:t> = &lt;c, d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/>
              <a:t>u · v </a:t>
            </a:r>
            <a:r>
              <a:rPr lang="en-US" b="1" dirty="0"/>
              <a:t>= </a:t>
            </a:r>
            <a:r>
              <a:rPr lang="en-US" dirty="0"/>
              <a:t>ac + </a:t>
            </a:r>
            <a:r>
              <a:rPr lang="en-US" dirty="0" err="1"/>
              <a:t>bd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28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457201"/>
            <a:ext cx="8229600" cy="5668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Determine value of &lt;7, 5&gt; </a:t>
            </a:r>
            <a:r>
              <a:rPr lang="en-US" b="1" dirty="0"/>
              <a:t>· </a:t>
            </a:r>
            <a:r>
              <a:rPr lang="en-US" dirty="0"/>
              <a:t>&lt;9, -1&gt;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Determine value of &lt;6, 1&gt; </a:t>
            </a:r>
            <a:r>
              <a:rPr lang="en-US" b="1" dirty="0" smtClean="0"/>
              <a:t>· </a:t>
            </a:r>
            <a:r>
              <a:rPr lang="en-US" dirty="0" smtClean="0"/>
              <a:t>&lt;-5, 3&gt;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68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Angles between </a:t>
            </a:r>
            <a:r>
              <a:rPr lang="en-US" b="1" dirty="0" smtClean="0"/>
              <a:t>Vectors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To find the angle between vectors, you must calculate: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𝜃</m:t>
                          </m:r>
                        </m:e>
                      </m:func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𝑢</m:t>
                          </m:r>
                          <m:r>
                            <a:rPr lang="en-US" i="1">
                              <a:latin typeface="Cambria Math"/>
                            </a:rPr>
                            <m:t>∙</m:t>
                          </m:r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</m:num>
                        <m:den>
                          <m:d>
                            <m:dPr>
                              <m:begChr m:val="‖"/>
                              <m:endChr m:val="‖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𝑢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∙</m:t>
                          </m:r>
                          <m:d>
                            <m:dPr>
                              <m:begChr m:val="‖"/>
                              <m:endChr m:val="‖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𝑣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444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Determine the angle between the vectors: </a:t>
            </a:r>
            <a:r>
              <a:rPr lang="en-US" b="1" i="1" dirty="0"/>
              <a:t>u </a:t>
            </a:r>
            <a:r>
              <a:rPr lang="en-US" dirty="0"/>
              <a:t>= &lt;9, 3&gt;; and </a:t>
            </a:r>
            <a:r>
              <a:rPr lang="en-US" b="1" i="1" dirty="0"/>
              <a:t>v </a:t>
            </a:r>
            <a:r>
              <a:rPr lang="en-US" dirty="0"/>
              <a:t>= &lt;4, 8</a:t>
            </a:r>
            <a:r>
              <a:rPr lang="en-US" dirty="0" smtClean="0"/>
              <a:t>&gt;.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5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Determine the angle between the vectors: </a:t>
            </a:r>
            <a:r>
              <a:rPr lang="en-US" b="1" i="1" dirty="0"/>
              <a:t>u </a:t>
            </a:r>
            <a:r>
              <a:rPr lang="en-US" dirty="0"/>
              <a:t>= &lt;0, 4&gt;; and </a:t>
            </a:r>
            <a:r>
              <a:rPr lang="en-US" b="1" i="1" dirty="0"/>
              <a:t>v</a:t>
            </a:r>
            <a:r>
              <a:rPr lang="en-US" dirty="0"/>
              <a:t> = &lt;3, 9</a:t>
            </a:r>
            <a:r>
              <a:rPr lang="en-US" dirty="0" smtClean="0"/>
              <a:t>&gt;.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77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 a possible vector that would be at a right angle to &lt;7, -2</a:t>
            </a:r>
            <a:r>
              <a:rPr lang="en-US" dirty="0" smtClean="0"/>
              <a:t>&gt;?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60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 a possible vector that would be at a right angle to &lt;7, -2</a:t>
            </a:r>
            <a:r>
              <a:rPr lang="en-US" dirty="0" smtClean="0"/>
              <a:t>&gt;?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0" y="5181601"/>
            <a:ext cx="7467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What general rule can you use to determine orthogonal vectors?</a:t>
            </a:r>
          </a:p>
        </p:txBody>
      </p:sp>
    </p:spTree>
    <p:extLst>
      <p:ext uri="{BB962C8B-B14F-4D97-AF65-F5344CB8AC3E}">
        <p14:creationId xmlns:p14="http://schemas.microsoft.com/office/powerpoint/2010/main" val="30561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Form of a 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 determine the component form of a vector, </a:t>
            </a:r>
            <a:r>
              <a:rPr lang="en-US" b="1" i="1" dirty="0"/>
              <a:t>v</a:t>
            </a:r>
            <a:r>
              <a:rPr lang="en-US" dirty="0"/>
              <a:t>, with initial point P (a, b), and terminal point Q (</a:t>
            </a:r>
            <a:r>
              <a:rPr lang="en-US" dirty="0" err="1"/>
              <a:t>c,d</a:t>
            </a:r>
            <a:r>
              <a:rPr lang="en-US" dirty="0"/>
              <a:t>), you must subtract: terminal point – initial point.  </a:t>
            </a:r>
            <a:r>
              <a:rPr lang="en-US" b="1" i="1" dirty="0"/>
              <a:t>v</a:t>
            </a:r>
            <a:r>
              <a:rPr lang="en-US" dirty="0"/>
              <a:t> = &lt;c – a, d – b</a:t>
            </a:r>
            <a:r>
              <a:rPr lang="en-US" dirty="0" smtClean="0"/>
              <a:t>&gt;.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is the vector translated so that the initial point is at (0,0).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68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dirty="0"/>
              <a:t>Place the following vectors into component form: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47801"/>
            <a:ext cx="8229600" cy="68580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/>
              <a:t>u: </a:t>
            </a:r>
            <a:r>
              <a:rPr lang="en-US" dirty="0" smtClean="0"/>
              <a:t>Initial Point: P (4, -2); Terminal Point (5, 1).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944552" y="2656206"/>
            <a:ext cx="0" cy="2037715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585017" y="3693795"/>
            <a:ext cx="286639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6477000" y="3429002"/>
            <a:ext cx="229076" cy="533398"/>
          </a:xfrm>
          <a:prstGeom prst="straightConnector1">
            <a:avLst/>
          </a:prstGeom>
          <a:ln w="158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1782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dirty="0"/>
              <a:t>Place the following vectors into component form: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47801"/>
            <a:ext cx="8229600" cy="68580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/>
              <a:t>u: </a:t>
            </a:r>
            <a:r>
              <a:rPr lang="en-US" dirty="0" smtClean="0"/>
              <a:t>Initial Point: P (4, -2); Terminal Point (5, 1).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944552" y="2656206"/>
            <a:ext cx="0" cy="2037715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585017" y="3693795"/>
            <a:ext cx="286639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5943600" y="3141664"/>
            <a:ext cx="229076" cy="533398"/>
          </a:xfrm>
          <a:prstGeom prst="straightConnector1">
            <a:avLst/>
          </a:prstGeom>
          <a:ln w="158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971801" y="5562600"/>
            <a:ext cx="4094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/>
              <a:t>u </a:t>
            </a:r>
            <a:r>
              <a:rPr lang="en-US" sz="2800" dirty="0"/>
              <a:t>= &lt;5 - 4, 1 - (-2)&gt; = &lt;1, 3&gt;</a:t>
            </a:r>
          </a:p>
        </p:txBody>
      </p:sp>
    </p:spTree>
    <p:extLst>
      <p:ext uri="{BB962C8B-B14F-4D97-AF65-F5344CB8AC3E}">
        <p14:creationId xmlns:p14="http://schemas.microsoft.com/office/powerpoint/2010/main" val="2636683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dirty="0"/>
              <a:t>Place the following vectors into component form: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47801"/>
            <a:ext cx="8229600" cy="68580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/>
              <a:t>u: </a:t>
            </a:r>
            <a:r>
              <a:rPr lang="en-US" dirty="0" smtClean="0"/>
              <a:t>Initial Point: P (4, -2); Terminal Point (5, 1).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944552" y="2656206"/>
            <a:ext cx="0" cy="2037715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585017" y="3693795"/>
            <a:ext cx="286639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5943600" y="3141664"/>
            <a:ext cx="229076" cy="533398"/>
          </a:xfrm>
          <a:prstGeom prst="straightConnector1">
            <a:avLst/>
          </a:prstGeom>
          <a:ln w="158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971801" y="5562600"/>
            <a:ext cx="4094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/>
              <a:t>u </a:t>
            </a:r>
            <a:r>
              <a:rPr lang="en-US" sz="2800" dirty="0"/>
              <a:t>= &lt;5 - 4, 1 - (-2)&gt; = &lt;1, 3&gt;</a:t>
            </a:r>
          </a:p>
        </p:txBody>
      </p:sp>
      <p:sp>
        <p:nvSpPr>
          <p:cNvPr id="8" name="Oval 7"/>
          <p:cNvSpPr/>
          <p:nvPr/>
        </p:nvSpPr>
        <p:spPr>
          <a:xfrm>
            <a:off x="5944553" y="5562600"/>
            <a:ext cx="1121639" cy="52322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272982" y="3200401"/>
            <a:ext cx="1599803" cy="2389239"/>
          </a:xfrm>
          <a:custGeom>
            <a:avLst/>
            <a:gdLst>
              <a:gd name="connsiteX0" fmla="*/ 471948 w 1599803"/>
              <a:gd name="connsiteY0" fmla="*/ 2389239 h 2389239"/>
              <a:gd name="connsiteX1" fmla="*/ 1592825 w 1599803"/>
              <a:gd name="connsiteY1" fmla="*/ 722671 h 2389239"/>
              <a:gd name="connsiteX2" fmla="*/ 0 w 1599803"/>
              <a:gd name="connsiteY2" fmla="*/ 0 h 238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9803" h="2389239">
                <a:moveTo>
                  <a:pt x="471948" y="2389239"/>
                </a:moveTo>
                <a:cubicBezTo>
                  <a:pt x="1071715" y="1755058"/>
                  <a:pt x="1671483" y="1120877"/>
                  <a:pt x="1592825" y="722671"/>
                </a:cubicBezTo>
                <a:cubicBezTo>
                  <a:pt x="1514167" y="324464"/>
                  <a:pt x="757083" y="162232"/>
                  <a:pt x="0" y="0"/>
                </a:cubicBezTo>
              </a:path>
            </a:pathLst>
          </a:cu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20001" y="4395019"/>
            <a:ext cx="2530793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Notice, this is the coordinates of the “new” terminal point</a:t>
            </a:r>
          </a:p>
        </p:txBody>
      </p:sp>
    </p:spTree>
    <p:extLst>
      <p:ext uri="{BB962C8B-B14F-4D97-AF65-F5344CB8AC3E}">
        <p14:creationId xmlns:p14="http://schemas.microsoft.com/office/powerpoint/2010/main" val="3121631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dirty="0"/>
              <a:t>Place the following vectors into component form: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47801"/>
            <a:ext cx="8229600" cy="68580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/>
              <a:t>u: </a:t>
            </a:r>
            <a:r>
              <a:rPr lang="en-US" dirty="0" smtClean="0"/>
              <a:t>Initial Point: P (4, -2); Terminal Point (5, 1).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944552" y="2656206"/>
            <a:ext cx="0" cy="2037715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585017" y="3693795"/>
            <a:ext cx="286639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5943600" y="3141664"/>
            <a:ext cx="229076" cy="533398"/>
          </a:xfrm>
          <a:prstGeom prst="straightConnector1">
            <a:avLst/>
          </a:prstGeom>
          <a:ln w="158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971801" y="5562600"/>
            <a:ext cx="4094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/>
              <a:t>u </a:t>
            </a:r>
            <a:r>
              <a:rPr lang="en-US" sz="2800" dirty="0"/>
              <a:t>= &lt;5 - 4, 1 - (-2)&gt; = &lt;1, 3&gt;</a:t>
            </a:r>
          </a:p>
        </p:txBody>
      </p:sp>
      <p:sp>
        <p:nvSpPr>
          <p:cNvPr id="8" name="Rectangle 7"/>
          <p:cNvSpPr/>
          <p:nvPr/>
        </p:nvSpPr>
        <p:spPr>
          <a:xfrm>
            <a:off x="1828800" y="471734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Also, notice that they will both have the magnitude and direction.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477000" y="3429002"/>
            <a:ext cx="229076" cy="533398"/>
          </a:xfrm>
          <a:prstGeom prst="straightConnector1">
            <a:avLst/>
          </a:prstGeom>
          <a:ln w="15875">
            <a:solidFill>
              <a:schemeClr val="tx1"/>
            </a:solidFill>
            <a:prstDash val="lg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0686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 the component form of: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/>
              <a:t>v: </a:t>
            </a:r>
            <a:r>
              <a:rPr lang="en-US" dirty="0"/>
              <a:t>Initial Point: P (0, 4); Terminal Point (9, -3). </a:t>
            </a:r>
            <a:endParaRPr lang="en-US" dirty="0" smtClean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b="1" i="1" dirty="0" smtClean="0"/>
              <a:t>w</a:t>
            </a:r>
            <a:r>
              <a:rPr lang="en-US" b="1" i="1" dirty="0"/>
              <a:t>: </a:t>
            </a:r>
            <a:r>
              <a:rPr lang="en-US" dirty="0"/>
              <a:t> Initial Point: P (-2, 5); Terminal Point (7, 2).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583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1093</Words>
  <Application>Microsoft Office PowerPoint</Application>
  <PresentationFormat>Widescreen</PresentationFormat>
  <Paragraphs>132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Calibri Light</vt:lpstr>
      <vt:lpstr>Cambria Math</vt:lpstr>
      <vt:lpstr>Office Theme</vt:lpstr>
      <vt:lpstr>MATH 1330</vt:lpstr>
      <vt:lpstr>Vectors in a plane</vt:lpstr>
      <vt:lpstr>Component Form of a Vector</vt:lpstr>
      <vt:lpstr>Component Form of a Vector</vt:lpstr>
      <vt:lpstr>Place the following vectors into component form:  </vt:lpstr>
      <vt:lpstr>Place the following vectors into component form:  </vt:lpstr>
      <vt:lpstr>Place the following vectors into component form:  </vt:lpstr>
      <vt:lpstr>Place the following vectors into component form:  </vt:lpstr>
      <vt:lpstr>Find the component form of:</vt:lpstr>
      <vt:lpstr>Finding Magnitude and Directional Angle:</vt:lpstr>
      <vt:lpstr>Finding Magnitude and Directional Angle:</vt:lpstr>
      <vt:lpstr>Finding Magnitude :</vt:lpstr>
      <vt:lpstr>If v = &lt;v1, v2&gt;:  d=√((v_1-0)^2+(v_2-0)^2 )  ‖v‖=√((v_1 )^2+(v_2 )^2 )</vt:lpstr>
      <vt:lpstr>If v = &lt;v1, v2&gt;:  ||v||=√((v_1 )^2+(v_2 )^2 )  ‖v‖=√((v_1 )^2+(v_2 )^2 )</vt:lpstr>
      <vt:lpstr>Finding Directional Angles</vt:lpstr>
      <vt:lpstr>Finding Directional Angles</vt:lpstr>
      <vt:lpstr>PowerPoint Presentation</vt:lpstr>
      <vt:lpstr>Finding Directional Angles</vt:lpstr>
      <vt:lpstr>Finding Directional Angles</vt:lpstr>
      <vt:lpstr>Writing Vectors</vt:lpstr>
      <vt:lpstr>PowerPoint Presentation</vt:lpstr>
      <vt:lpstr>PowerPoint Presentation</vt:lpstr>
      <vt:lpstr>Vector Operations:</vt:lpstr>
      <vt:lpstr>Resultant Force</vt:lpstr>
      <vt:lpstr>Resultant Force</vt:lpstr>
      <vt:lpstr>PowerPoint Presentation</vt:lpstr>
      <vt:lpstr>Unit Vectors</vt:lpstr>
      <vt:lpstr>PowerPoint Presentation</vt:lpstr>
      <vt:lpstr>Linear Combination Form:</vt:lpstr>
      <vt:lpstr>Linear Combination Form:</vt:lpstr>
      <vt:lpstr>PowerPoint Presentation</vt:lpstr>
      <vt:lpstr>The Dot Product of Two Vectors</vt:lpstr>
      <vt:lpstr>Calculating the dot product of two vectors</vt:lpstr>
      <vt:lpstr>PowerPoint Presentation</vt:lpstr>
      <vt:lpstr>Angles between Vectors</vt:lpstr>
      <vt:lpstr>Determine the angle between the vectors: u = &lt;9, 3&gt;; and v = &lt;4, 8&gt;.</vt:lpstr>
      <vt:lpstr>Determine the angle between the vectors: u = &lt;0, 4&gt;; and v = &lt;3, 9&gt;.</vt:lpstr>
      <vt:lpstr>Give a possible vector that would be at a right angle to &lt;7, -2&gt;?</vt:lpstr>
      <vt:lpstr>Give a possible vector that would be at a right angle to &lt;7, -2&gt;?</vt:lpstr>
    </vt:vector>
  </TitlesOfParts>
  <Company>UH Math Dept.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1330</dc:title>
  <dc:creator>Matthew Caputo</dc:creator>
  <cp:lastModifiedBy>Matthew Caputo</cp:lastModifiedBy>
  <cp:revision>4</cp:revision>
  <dcterms:created xsi:type="dcterms:W3CDTF">2017-01-16T17:50:55Z</dcterms:created>
  <dcterms:modified xsi:type="dcterms:W3CDTF">2017-04-11T15:31:33Z</dcterms:modified>
</cp:coreProperties>
</file>