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8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5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0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5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1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0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1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9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4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3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6CCB-25D1-48F7-B3F1-8CC461606E88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D02C-6EAF-42ED-BE8A-4A08545B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3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tudio.com/products/rstudio/download3/" TargetMode="External"/><Relationship Id="rId2" Type="http://schemas.openxmlformats.org/officeDocument/2006/relationships/hyperlink" Target="http://cran.cnr.berkeley.ed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2311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Help Using R-Studio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an exact value: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dbinom</a:t>
            </a:r>
            <a:r>
              <a:rPr lang="en-US" dirty="0" smtClean="0"/>
              <a:t>(</a:t>
            </a:r>
            <a:r>
              <a:rPr lang="en-US" dirty="0" err="1" smtClean="0"/>
              <a:t>x,n,p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cumulative values: </a:t>
            </a:r>
            <a:r>
              <a:rPr lang="en-US" i="1" dirty="0" smtClean="0"/>
              <a:t>x=0,1,2,…q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err="1" smtClean="0"/>
              <a:t>pbinom</a:t>
            </a:r>
            <a:r>
              <a:rPr lang="en-US" dirty="0" smtClean="0"/>
              <a:t>(</a:t>
            </a:r>
            <a:r>
              <a:rPr lang="en-US" dirty="0" err="1" smtClean="0"/>
              <a:t>q,n,p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an exact value: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dgeom</a:t>
            </a:r>
            <a:r>
              <a:rPr lang="en-US" dirty="0" smtClean="0"/>
              <a:t>(n-1,p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cumulative values: </a:t>
            </a:r>
            <a:r>
              <a:rPr lang="en-US" i="1" dirty="0"/>
              <a:t>x=0,1,2,…q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mtClean="0"/>
              <a:t>pgeom(n-1,p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93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Hypergeometric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an exact value: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dhyper</a:t>
            </a:r>
            <a:r>
              <a:rPr lang="en-US" dirty="0" smtClean="0"/>
              <a:t>(success, possible success, sample size, selection)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For </a:t>
            </a:r>
            <a:r>
              <a:rPr lang="en-US" i="1" dirty="0"/>
              <a:t>successes going from 0 through </a:t>
            </a:r>
            <a:r>
              <a:rPr lang="en-US" i="1" dirty="0" err="1" smtClean="0"/>
              <a:t>highsuccess</a:t>
            </a:r>
            <a:r>
              <a:rPr lang="en-US" i="1" smtClean="0"/>
              <a:t>: 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phyper</a:t>
            </a:r>
            <a:r>
              <a:rPr lang="en-US" dirty="0" smtClean="0"/>
              <a:t>(</a:t>
            </a:r>
            <a:r>
              <a:rPr lang="en-US" dirty="0" err="1" smtClean="0"/>
              <a:t>highsuccess</a:t>
            </a:r>
            <a:r>
              <a:rPr lang="en-US" dirty="0" smtClean="0"/>
              <a:t>, possible success, sample size, selection)</a:t>
            </a:r>
          </a:p>
        </p:txBody>
      </p:sp>
    </p:spTree>
    <p:extLst>
      <p:ext uri="{BB962C8B-B14F-4D97-AF65-F5344CB8AC3E}">
        <p14:creationId xmlns:p14="http://schemas.microsoft.com/office/powerpoint/2010/main" val="19445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pnorm</a:t>
            </a:r>
            <a:r>
              <a:rPr lang="en-US" dirty="0" smtClean="0"/>
              <a:t>(z) will return the probability of obtaining less than a z-score of z.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pnorm</a:t>
            </a:r>
            <a:r>
              <a:rPr lang="en-US" dirty="0" smtClean="0"/>
              <a:t>(</a:t>
            </a:r>
            <a:r>
              <a:rPr lang="en-US" dirty="0" err="1" smtClean="0"/>
              <a:t>x,mu,sigma</a:t>
            </a:r>
            <a:r>
              <a:rPr lang="en-US" dirty="0" smtClean="0"/>
              <a:t>) will return a probability of obtaining less than x with a mean of mu and standard deviation of sigma (standardization is not required).</a:t>
            </a:r>
          </a:p>
        </p:txBody>
      </p:sp>
    </p:spTree>
    <p:extLst>
      <p:ext uri="{BB962C8B-B14F-4D97-AF65-F5344CB8AC3E}">
        <p14:creationId xmlns:p14="http://schemas.microsoft.com/office/powerpoint/2010/main" val="317474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Normal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qnorm</a:t>
            </a:r>
            <a:r>
              <a:rPr lang="en-US" dirty="0" smtClean="0"/>
              <a:t>(p) will return the z score associated with a given probability (left tail).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qnorm</a:t>
            </a:r>
            <a:r>
              <a:rPr lang="en-US" dirty="0" smtClean="0"/>
              <a:t>(</a:t>
            </a:r>
            <a:r>
              <a:rPr lang="en-US" dirty="0" err="1" smtClean="0"/>
              <a:t>p,mu,sigma</a:t>
            </a:r>
            <a:r>
              <a:rPr lang="en-US" dirty="0" smtClean="0"/>
              <a:t>) will return the x-value associated with a given probability for a mean of mu and a standard deviation of sigma (left tail).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46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Creating Scatterplots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6206"/>
            <a:ext cx="10515600" cy="513075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Once you have assigned lists “x” and “y” for the explanatory and response variables: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plot(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determine the correlation coefficient: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determine the coefficient of determination:</a:t>
            </a:r>
          </a:p>
          <a:p>
            <a:pPr marL="0" indent="0">
              <a:buNone/>
            </a:pPr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)^2</a:t>
            </a:r>
          </a:p>
        </p:txBody>
      </p:sp>
    </p:spTree>
    <p:extLst>
      <p:ext uri="{BB962C8B-B14F-4D97-AF65-F5344CB8AC3E}">
        <p14:creationId xmlns:p14="http://schemas.microsoft.com/office/powerpoint/2010/main" val="4120482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Lines: LSRL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292"/>
            <a:ext cx="10515600" cy="48506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After data is inputted as lists “x” and “y”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View the scatterplot: plot(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Define the LSRL: Name=lm(</a:t>
            </a:r>
            <a:r>
              <a:rPr lang="en-US" dirty="0" err="1" smtClean="0"/>
              <a:t>y~x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View information on LSRL: Name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This will identify the slope and y-intercept which you must place into y=</a:t>
            </a:r>
            <a:r>
              <a:rPr lang="en-US" i="1" dirty="0" err="1" smtClean="0"/>
              <a:t>mx+b</a:t>
            </a:r>
            <a:r>
              <a:rPr lang="en-US" i="1" dirty="0" smtClean="0"/>
              <a:t> for the equation of the line.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 the graph of LSRL with scatterplot: </a:t>
            </a:r>
            <a:r>
              <a:rPr lang="en-US" dirty="0" err="1" smtClean="0"/>
              <a:t>abline</a:t>
            </a:r>
            <a:r>
              <a:rPr lang="en-US" dirty="0" smtClean="0"/>
              <a:t>(Name)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410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0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Residuals: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9730"/>
            <a:ext cx="10515600" cy="51472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 calculate a Residual:</a:t>
            </a:r>
          </a:p>
          <a:p>
            <a:pPr marL="0" indent="0">
              <a:buNone/>
            </a:pPr>
            <a:r>
              <a:rPr lang="en-US" dirty="0" smtClean="0"/>
              <a:t>&lt;&lt;Actual Value&gt;&gt; - (LSRL with x-value substituted)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Residual Plots:</a:t>
            </a:r>
          </a:p>
          <a:p>
            <a:pPr marL="0" indent="0">
              <a:buNone/>
            </a:pPr>
            <a:r>
              <a:rPr lang="en-US" dirty="0" smtClean="0"/>
              <a:t>Residual = &lt;&lt;Response List&gt;&gt; - (&lt;&lt;slope&gt;&gt;*&lt;&lt;Explanatory List&gt;&gt; + &lt;&lt;y-intercept&gt;&gt;)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plot(&lt;&lt;Explanatory&gt;&gt;,Residual)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50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(Method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After assigning the LSRL to a name, we’ll use </a:t>
            </a:r>
            <a:r>
              <a:rPr lang="en-US" i="1" dirty="0" err="1" smtClean="0"/>
              <a:t>RegLine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Res=residuals(</a:t>
            </a:r>
            <a:r>
              <a:rPr lang="en-US" dirty="0" err="1" smtClean="0"/>
              <a:t>RegLine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plot(&lt;Explanatory Variable&gt;,Res)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14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Non-Linear Regressions: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156"/>
            <a:ext cx="10515600" cy="54452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If the Response List is defined as “y” and the Explanatory List is defined as “x”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/>
              <a:t>For a Quadratic Regression:</a:t>
            </a:r>
          </a:p>
          <a:p>
            <a:pPr marL="0" indent="0">
              <a:buNone/>
            </a:pPr>
            <a:r>
              <a:rPr lang="en-US" dirty="0" err="1" smtClean="0"/>
              <a:t>sqrtY</a:t>
            </a:r>
            <a:r>
              <a:rPr lang="en-US" dirty="0" smtClean="0"/>
              <a:t>=</a:t>
            </a:r>
            <a:r>
              <a:rPr lang="en-US" dirty="0" err="1" smtClean="0"/>
              <a:t>sqrt</a:t>
            </a:r>
            <a:r>
              <a:rPr lang="en-US" dirty="0" smtClean="0"/>
              <a:t>(y)</a:t>
            </a:r>
          </a:p>
          <a:p>
            <a:pPr marL="0" indent="0">
              <a:buNone/>
            </a:pPr>
            <a:r>
              <a:rPr lang="en-US" dirty="0" smtClean="0"/>
              <a:t>plot(</a:t>
            </a:r>
            <a:r>
              <a:rPr lang="en-US" dirty="0" err="1" smtClean="0"/>
              <a:t>x,sqrtY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Logarithmic Regression:</a:t>
            </a:r>
          </a:p>
          <a:p>
            <a:pPr marL="0" indent="0">
              <a:buNone/>
            </a:pPr>
            <a:r>
              <a:rPr lang="en-US" dirty="0" err="1" smtClean="0"/>
              <a:t>expY</a:t>
            </a:r>
            <a:r>
              <a:rPr lang="en-US" dirty="0" smtClean="0"/>
              <a:t>=</a:t>
            </a:r>
            <a:r>
              <a:rPr lang="en-US" dirty="0" err="1" smtClean="0"/>
              <a:t>exp</a:t>
            </a:r>
            <a:r>
              <a:rPr lang="en-US" dirty="0" smtClean="0"/>
              <a:t>(y)</a:t>
            </a:r>
          </a:p>
          <a:p>
            <a:pPr marL="0" indent="0">
              <a:buNone/>
            </a:pPr>
            <a:r>
              <a:rPr lang="en-US" dirty="0" smtClean="0"/>
              <a:t>plot(</a:t>
            </a:r>
            <a:r>
              <a:rPr lang="en-US" dirty="0" err="1" smtClean="0"/>
              <a:t>x,expY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Exponential Regression:</a:t>
            </a:r>
          </a:p>
          <a:p>
            <a:pPr marL="0" indent="0">
              <a:buNone/>
            </a:pPr>
            <a:r>
              <a:rPr lang="en-US" dirty="0" err="1" smtClean="0"/>
              <a:t>logY</a:t>
            </a:r>
            <a:r>
              <a:rPr lang="en-US" dirty="0" smtClean="0"/>
              <a:t>=log(Y)</a:t>
            </a:r>
          </a:p>
          <a:p>
            <a:pPr marL="0" indent="0">
              <a:buNone/>
            </a:pPr>
            <a:r>
              <a:rPr lang="en-US" dirty="0" smtClean="0"/>
              <a:t>plot(</a:t>
            </a:r>
            <a:r>
              <a:rPr lang="en-US" dirty="0" err="1" smtClean="0"/>
              <a:t>x,logY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5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download R-Studio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 to the following link:</a:t>
            </a:r>
            <a:endParaRPr lang="en-US" dirty="0" smtClean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http://cran.cnr.berkeley.edu/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https://www.rstudio.com/products/rstudio/download3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Follow the instructions for your computer operating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40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the z* value: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 err="1" smtClean="0"/>
              <a:t>qnorm</a:t>
            </a:r>
            <a:r>
              <a:rPr lang="en-US" dirty="0" smtClean="0"/>
              <a:t>(1.##/2)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example, for a confidence interval of 95%, </a:t>
            </a:r>
          </a:p>
          <a:p>
            <a:pPr marL="0" indent="0">
              <a:buNone/>
            </a:pPr>
            <a:r>
              <a:rPr lang="en-US" dirty="0" smtClean="0"/>
              <a:t>z* = </a:t>
            </a:r>
            <a:r>
              <a:rPr lang="en-US" dirty="0" err="1" smtClean="0"/>
              <a:t>qnorm</a:t>
            </a:r>
            <a:r>
              <a:rPr lang="en-US" smtClean="0"/>
              <a:t>(1.95/2)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3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a t* value: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 err="1" smtClean="0"/>
              <a:t>qt</a:t>
            </a:r>
            <a:r>
              <a:rPr lang="en-US" dirty="0" smtClean="0"/>
              <a:t>(1.##/2,df)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example, for a confidence interval of 95% with 12 degrees of freedom: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qt</a:t>
            </a:r>
            <a:r>
              <a:rPr lang="en-US" dirty="0" smtClean="0"/>
              <a:t>(1.95/2,12)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1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a p-value (Decision-Making)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If you are using a z-test:</a:t>
            </a:r>
          </a:p>
          <a:p>
            <a:pPr marL="0" indent="0">
              <a:buNone/>
            </a:pPr>
            <a:r>
              <a:rPr lang="en-US" dirty="0" smtClean="0"/>
              <a:t>Left Rejection Region: </a:t>
            </a:r>
            <a:r>
              <a:rPr lang="en-US" dirty="0" err="1" smtClean="0"/>
              <a:t>pnorm</a:t>
            </a:r>
            <a:r>
              <a:rPr lang="en-US" dirty="0" smtClean="0"/>
              <a:t>(z-value)</a:t>
            </a:r>
          </a:p>
          <a:p>
            <a:pPr marL="0" indent="0">
              <a:buNone/>
            </a:pPr>
            <a:r>
              <a:rPr lang="en-US" dirty="0" smtClean="0"/>
              <a:t>Right Rejection Region: 1-pnorm(z-value)</a:t>
            </a:r>
          </a:p>
          <a:p>
            <a:pPr marL="0" indent="0">
              <a:buNone/>
            </a:pPr>
            <a:r>
              <a:rPr lang="en-US" dirty="0" smtClean="0"/>
              <a:t>Two-sides Rejection Region: 2*</a:t>
            </a:r>
            <a:r>
              <a:rPr lang="en-US" dirty="0" err="1" smtClean="0"/>
              <a:t>pnorm</a:t>
            </a:r>
            <a:r>
              <a:rPr lang="en-US" dirty="0" smtClean="0"/>
              <a:t>(z-value) {z must be negative}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 using a t-test:</a:t>
            </a:r>
          </a:p>
          <a:p>
            <a:pPr marL="0" indent="0">
              <a:buNone/>
            </a:pPr>
            <a:r>
              <a:rPr lang="en-US" dirty="0"/>
              <a:t>Left Rejection Region: </a:t>
            </a:r>
            <a:r>
              <a:rPr lang="en-US" dirty="0" err="1" smtClean="0"/>
              <a:t>pt</a:t>
            </a:r>
            <a:r>
              <a:rPr lang="en-US" dirty="0" smtClean="0"/>
              <a:t>(t-</a:t>
            </a:r>
            <a:r>
              <a:rPr lang="en-US" dirty="0" err="1" smtClean="0"/>
              <a:t>value,df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Right Rejection Region: </a:t>
            </a:r>
            <a:r>
              <a:rPr lang="en-US" dirty="0" smtClean="0"/>
              <a:t>1-p (t-</a:t>
            </a:r>
            <a:r>
              <a:rPr lang="en-US" dirty="0" err="1" smtClean="0"/>
              <a:t>value,df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Two-sides Rejection Region: </a:t>
            </a:r>
            <a:r>
              <a:rPr lang="en-US" dirty="0" smtClean="0"/>
              <a:t>2*</a:t>
            </a:r>
            <a:r>
              <a:rPr lang="en-US" dirty="0" err="1" smtClean="0"/>
              <a:t>pt</a:t>
            </a:r>
            <a:r>
              <a:rPr lang="en-US" dirty="0" smtClean="0"/>
              <a:t>(t-</a:t>
            </a:r>
            <a:r>
              <a:rPr lang="en-US" dirty="0" err="1" smtClean="0"/>
              <a:t>value,df</a:t>
            </a:r>
            <a:r>
              <a:rPr lang="en-US" dirty="0" smtClean="0"/>
              <a:t>) {t </a:t>
            </a:r>
            <a:r>
              <a:rPr lang="en-US" dirty="0"/>
              <a:t>must be negative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9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Squared Tests: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assign(“</a:t>
            </a:r>
            <a:r>
              <a:rPr lang="en-US" dirty="0" err="1" smtClean="0"/>
              <a:t>observed”,c</a:t>
            </a:r>
            <a:r>
              <a:rPr lang="en-US" dirty="0" smtClean="0"/>
              <a:t>(list))</a:t>
            </a:r>
          </a:p>
          <a:p>
            <a:pPr marL="0" indent="0">
              <a:buNone/>
            </a:pPr>
            <a:r>
              <a:rPr lang="en-US" dirty="0" smtClean="0"/>
              <a:t>assign(“</a:t>
            </a:r>
            <a:r>
              <a:rPr lang="en-US" dirty="0" err="1" smtClean="0"/>
              <a:t>expected”,c</a:t>
            </a:r>
            <a:r>
              <a:rPr lang="en-US" dirty="0" smtClean="0"/>
              <a:t>(list))</a:t>
            </a:r>
          </a:p>
          <a:p>
            <a:pPr marL="0" indent="0">
              <a:buNone/>
            </a:pPr>
            <a:r>
              <a:rPr lang="en-US" i="1" dirty="0" smtClean="0"/>
              <a:t>This is probability * total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(observed-expected)^2/expected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sum(</a:t>
            </a:r>
            <a:r>
              <a:rPr lang="en-US" dirty="0"/>
              <a:t>(observed-expected)^</a:t>
            </a:r>
            <a:r>
              <a:rPr lang="en-US" dirty="0" smtClean="0"/>
              <a:t>2/expected)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1-pchisq(</a:t>
            </a:r>
            <a:r>
              <a:rPr lang="en-US" i="1" dirty="0" smtClean="0"/>
              <a:t>previous line,</a:t>
            </a:r>
            <a:r>
              <a:rPr lang="en-US" dirty="0" smtClean="0"/>
              <a:t> </a:t>
            </a:r>
            <a:r>
              <a:rPr lang="en-US" dirty="0" err="1" smtClean="0"/>
              <a:t>df</a:t>
            </a:r>
            <a:r>
              <a:rPr lang="en-US" dirty="0" smtClean="0"/>
              <a:t>)		</a:t>
            </a:r>
            <a:r>
              <a:rPr lang="en-US" dirty="0" err="1" smtClean="0"/>
              <a:t>df</a:t>
            </a:r>
            <a:r>
              <a:rPr lang="en-US" smtClean="0"/>
              <a:t>=categories – 1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923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Rstudio</a:t>
            </a:r>
            <a:r>
              <a:rPr lang="en-US" dirty="0" smtClean="0"/>
              <a:t>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Once you have installed Mosaic and Mosaic Data, click the checkboxes next to them, then…..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command(</a:t>
            </a:r>
            <a:r>
              <a:rPr lang="en-US" dirty="0" err="1" smtClean="0"/>
              <a:t>filename$column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mean(</a:t>
            </a:r>
            <a:r>
              <a:rPr lang="en-US" dirty="0" err="1" smtClean="0"/>
              <a:t>KidsFeet$length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6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Assign a data set to a variable: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Type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assign(“</a:t>
            </a:r>
            <a:r>
              <a:rPr lang="en-US" dirty="0" err="1" smtClean="0"/>
              <a:t>x”,c</a:t>
            </a:r>
            <a:r>
              <a:rPr lang="en-US" dirty="0" smtClean="0"/>
              <a:t>(2,3,4,5))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This will assign the list: 2, 3, 4, 5 to the variable x.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121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Assign a data set to a variable (method 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Type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x&lt;-c(2,3,4,5)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This will assign the list: 2, 3, 4, 5 to the variable x.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8636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Mean, Median, and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93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Once a list is assigned to variable, you can easily calculate mean, median and standard deviation: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mean(x)				min(x)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median(x)				max(x)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sort(x)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sd</a:t>
            </a:r>
            <a:r>
              <a:rPr lang="en-US" dirty="0" smtClean="0"/>
              <a:t>(x)					length(x) </a:t>
            </a:r>
            <a:r>
              <a:rPr lang="en-US" i="1" dirty="0" smtClean="0"/>
              <a:t>How many elements</a:t>
            </a:r>
          </a:p>
          <a:p>
            <a:pPr marL="0" indent="0">
              <a:buNone/>
            </a:pPr>
            <a:r>
              <a:rPr lang="en-US" dirty="0" err="1" smtClean="0"/>
              <a:t>fivenum</a:t>
            </a:r>
            <a:r>
              <a:rPr lang="en-US" dirty="0" smtClean="0"/>
              <a:t>(x) </a:t>
            </a:r>
            <a:r>
              <a:rPr lang="en-US" i="1" dirty="0" smtClean="0"/>
              <a:t>Gives Min, Q1, Median, Q3, and Max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3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Calculate the mean, median, and standard deviation of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4, 6, 10, 11, 13, 15, 16, 20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5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in R-Studio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60521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Histograms:</a:t>
            </a:r>
          </a:p>
          <a:p>
            <a:pPr marL="0" indent="0">
              <a:buNone/>
            </a:pPr>
            <a:r>
              <a:rPr lang="en-US" dirty="0" err="1" smtClean="0"/>
              <a:t>hist</a:t>
            </a:r>
            <a:r>
              <a:rPr lang="en-US" dirty="0" smtClean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Boxplots:</a:t>
            </a:r>
          </a:p>
          <a:p>
            <a:pPr marL="0" indent="0">
              <a:buNone/>
            </a:pPr>
            <a:r>
              <a:rPr lang="en-US" dirty="0" smtClean="0"/>
              <a:t>boxplot(x)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Dot Plot:</a:t>
            </a:r>
          </a:p>
          <a:p>
            <a:pPr marL="0" indent="0">
              <a:buNone/>
            </a:pPr>
            <a:r>
              <a:rPr lang="en-US" dirty="0" err="1" smtClean="0"/>
              <a:t>dotchart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12708" y="2506662"/>
            <a:ext cx="26052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Stem and Leaf: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stem(x)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Pie Chart: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pie(x)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52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enter a Random Variable:</a:t>
            </a:r>
          </a:p>
          <a:p>
            <a:pPr marL="0" indent="0">
              <a:buNone/>
            </a:pPr>
            <a:r>
              <a:rPr lang="en-US" dirty="0" smtClean="0"/>
              <a:t>assign(“</a:t>
            </a:r>
            <a:r>
              <a:rPr lang="en-US" dirty="0" err="1" smtClean="0"/>
              <a:t>x”,c</a:t>
            </a:r>
            <a:r>
              <a:rPr lang="en-US" dirty="0" smtClean="0"/>
              <a:t>(1,2,3,4,5))</a:t>
            </a:r>
          </a:p>
          <a:p>
            <a:pPr marL="0" indent="0">
              <a:buNone/>
            </a:pPr>
            <a:r>
              <a:rPr lang="en-US" dirty="0" smtClean="0"/>
              <a:t>assign(“</a:t>
            </a:r>
            <a:r>
              <a:rPr lang="en-US" dirty="0" err="1" smtClean="0"/>
              <a:t>p”,c</a:t>
            </a:r>
            <a:r>
              <a:rPr lang="en-US" dirty="0" smtClean="0"/>
              <a:t>(0.5,0.3,0.1,0.05,0.05)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Where p(1)=0.5,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the mean:	sum(x*p)</a:t>
            </a:r>
          </a:p>
          <a:p>
            <a:pPr marL="0" indent="0">
              <a:buNone/>
            </a:pPr>
            <a:r>
              <a:rPr lang="en-US" dirty="0" smtClean="0"/>
              <a:t>For the variance:	sum((x-mean)^2*p)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776</Words>
  <Application>Microsoft Office PowerPoint</Application>
  <PresentationFormat>Widescreen</PresentationFormat>
  <Paragraphs>186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MATH 2311</vt:lpstr>
      <vt:lpstr>To download R-Studio</vt:lpstr>
      <vt:lpstr>Using Rstudio Packages</vt:lpstr>
      <vt:lpstr>Basic Commands:</vt:lpstr>
      <vt:lpstr>Basic Commands:</vt:lpstr>
      <vt:lpstr>Calculating Mean, Median, and Standard Deviation</vt:lpstr>
      <vt:lpstr>Try it out!</vt:lpstr>
      <vt:lpstr>Graphs in R-Studio</vt:lpstr>
      <vt:lpstr>Probability Distributions</vt:lpstr>
      <vt:lpstr>Binomial Distributions</vt:lpstr>
      <vt:lpstr>Geometric Distributions</vt:lpstr>
      <vt:lpstr>Hypergeometric Distribution</vt:lpstr>
      <vt:lpstr>Normal Distributions:</vt:lpstr>
      <vt:lpstr>Inverse Normal Distributions</vt:lpstr>
      <vt:lpstr>Creating Scatterplots</vt:lpstr>
      <vt:lpstr>Regression Lines: LSRL</vt:lpstr>
      <vt:lpstr>Residuals:</vt:lpstr>
      <vt:lpstr>Residuals (Method 2)</vt:lpstr>
      <vt:lpstr>Non-Linear Regressions:</vt:lpstr>
      <vt:lpstr>Calculating the z* value:</vt:lpstr>
      <vt:lpstr>Calculating a t* value:</vt:lpstr>
      <vt:lpstr>Calculating a p-value (Decision-Making)</vt:lpstr>
      <vt:lpstr>Chi Squared Tests:</vt:lpstr>
    </vt:vector>
  </TitlesOfParts>
  <Company>UH Math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2311</dc:title>
  <dc:creator>Matthew Caputo</dc:creator>
  <cp:lastModifiedBy>Matthew Caputo</cp:lastModifiedBy>
  <cp:revision>24</cp:revision>
  <dcterms:created xsi:type="dcterms:W3CDTF">2016-01-20T13:50:12Z</dcterms:created>
  <dcterms:modified xsi:type="dcterms:W3CDTF">2019-01-13T16:38:18Z</dcterms:modified>
</cp:coreProperties>
</file>