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Default Extension="emf" ContentType="image/x-emf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tags/tag2.xml" ContentType="application/vnd.openxmlformats-officedocument.presentationml.tags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6"/>
  </p:notesMasterIdLst>
  <p:sldIdLst>
    <p:sldId id="355" r:id="rId2"/>
    <p:sldId id="356" r:id="rId3"/>
    <p:sldId id="310" r:id="rId4"/>
    <p:sldId id="311" r:id="rId5"/>
    <p:sldId id="312" r:id="rId6"/>
    <p:sldId id="313" r:id="rId7"/>
    <p:sldId id="314" r:id="rId8"/>
    <p:sldId id="316" r:id="rId9"/>
    <p:sldId id="318" r:id="rId10"/>
    <p:sldId id="320" r:id="rId11"/>
    <p:sldId id="321" r:id="rId12"/>
    <p:sldId id="322" r:id="rId13"/>
    <p:sldId id="324" r:id="rId14"/>
    <p:sldId id="286" r:id="rId15"/>
    <p:sldId id="258" r:id="rId16"/>
    <p:sldId id="325" r:id="rId17"/>
    <p:sldId id="357" r:id="rId18"/>
    <p:sldId id="354" r:id="rId19"/>
    <p:sldId id="326" r:id="rId20"/>
    <p:sldId id="327" r:id="rId21"/>
    <p:sldId id="329" r:id="rId22"/>
    <p:sldId id="330" r:id="rId23"/>
    <p:sldId id="331" r:id="rId24"/>
    <p:sldId id="333" r:id="rId25"/>
    <p:sldId id="334" r:id="rId26"/>
    <p:sldId id="335" r:id="rId27"/>
    <p:sldId id="336" r:id="rId28"/>
    <p:sldId id="337" r:id="rId29"/>
    <p:sldId id="338" r:id="rId30"/>
    <p:sldId id="339" r:id="rId31"/>
    <p:sldId id="340" r:id="rId32"/>
    <p:sldId id="341" r:id="rId33"/>
    <p:sldId id="342" r:id="rId34"/>
    <p:sldId id="343" r:id="rId35"/>
    <p:sldId id="344" r:id="rId36"/>
    <p:sldId id="345" r:id="rId37"/>
    <p:sldId id="346" r:id="rId38"/>
    <p:sldId id="347" r:id="rId39"/>
    <p:sldId id="348" r:id="rId40"/>
    <p:sldId id="349" r:id="rId41"/>
    <p:sldId id="350" r:id="rId42"/>
    <p:sldId id="352" r:id="rId43"/>
    <p:sldId id="351" r:id="rId44"/>
    <p:sldId id="353" r:id="rId45"/>
  </p:sldIdLst>
  <p:sldSz cx="9144000" cy="6858000" type="screen4x3"/>
  <p:notesSz cx="6858000" cy="9144000"/>
  <p:custDataLst>
    <p:tags r:id="rId4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C6A"/>
    <a:srgbClr val="6E2F74"/>
    <a:srgbClr val="A60D66"/>
    <a:srgbClr val="00B0EE"/>
    <a:srgbClr val="00B9FA"/>
    <a:srgbClr val="05BEFF"/>
    <a:srgbClr val="01BCFF"/>
    <a:srgbClr val="FC6081"/>
    <a:srgbClr val="004F9E"/>
    <a:srgbClr val="00418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64" autoAdjust="0"/>
    <p:restoredTop sz="94630" autoAdjust="0"/>
  </p:normalViewPr>
  <p:slideViewPr>
    <p:cSldViewPr>
      <p:cViewPr>
        <p:scale>
          <a:sx n="70" d="100"/>
          <a:sy n="70" d="100"/>
        </p:scale>
        <p:origin x="-1284" y="-84"/>
      </p:cViewPr>
      <p:guideLst>
        <p:guide orient="horz" pos="528"/>
        <p:guide pos="3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8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gs" Target="tags/tag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87CDE7BC-AB0C-4175-B372-04BF989887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F5DA0-CE45-44B1-9B90-634E51AE0502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A3066B-E6E3-46B4-B4C7-845A57D090A6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8716B8-FED0-4D05-ABB4-F40B4F89CDEE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336D4C-2293-4C16-8CBA-1004729BC92E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24BC65-A6B0-4A1F-AC43-1601BA6E88A6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157654-4D2F-4492-918F-69CC8F5DDB73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FB1D85-8B6F-4BBA-8FAD-67B9727F3F67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98A94C-A844-4DFD-823D-17DB8661C138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98A94C-A844-4DFD-823D-17DB8661C138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F8067A-F00E-41C8-8F71-6E490FCB79CC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325830-5AB8-4AC5-A91D-B29206CF5FB9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C899A3-5FCB-4A52-8DC1-1560BD728B1B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2B2D6F-6AB2-40C3-92C7-9974DC346443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5BBFD7-5D8F-46CC-B35F-3D6F69A44FF8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111523-AD4F-473A-81AF-AC3E1CA5F012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079555-65E6-4CBB-A0E0-14F5BD196463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E30254-05D2-4089-9178-F25539EAA073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595BB6-B3A9-4C34-8F6C-9B6C6E5229B2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94B665-E841-4017-80A4-5300B4B7523F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BF1751-717B-4518-AD6F-AB15B05EC40D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83670E-D54E-475D-83B9-438D55056339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13FE92-EFF8-49B5-B071-E7D9DFEBBA1C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D29505-1D91-4848-A34D-57096CB9E3C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A2C049-B678-49D6-A951-2ADB394D9CD8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4FF19F-9663-4F5F-9AF3-F06CCB3ED0A2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2011A8-A0BE-4127-A206-F9953CAF0E87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BED79B-248D-4BEE-9769-23366BAEB239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BC7DF6-E717-4E3F-A30D-E8AAFD06A06D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57EBD5-125E-4CB5-A2C9-31E6D1FFE7CA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4280F9-36C1-49CC-A096-DF84AFE5DC0C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B48158-7BC7-40C3-8310-62250A22A328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8BCB04-6325-4E1B-8267-C170DFBBAE69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33874B-BAF9-406A-8FEF-EBA11248B2AE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10B4BD-9BA6-405F-A93A-6262D080E618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E618E3-46F6-4545-8A00-6CAC4BD9C1FC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A77B7A-2590-4CED-B16F-167DAB89A863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B02B35-C26E-4551-9744-8663A77A6669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D31F70-ACC7-4E9A-9D66-84D672EFA442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1D5956-F338-4284-A7F3-ACB255715A29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83B4FF-1271-4E85-813B-B2B952E83376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48528D-A094-4CB7-BBA6-3E183FEB6610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2791E2-9C4E-48E7-868E-263173D3E3C3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09E785-6C5D-46A0-B6CE-15639D94CB74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ED62B1-C25E-408E-8CB8-34CA74CE096E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30F656-4407-4084-80A9-A1E0FAABAF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F58579-8735-48C0-BFF0-522F65EB91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12750" y="233363"/>
            <a:ext cx="8307388" cy="5754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6C90E-C631-4E27-9FC5-02E96B0B25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/>
        </p:nvSpPr>
        <p:spPr>
          <a:xfrm>
            <a:off x="128016" y="256032"/>
            <a:ext cx="8915400" cy="762000"/>
          </a:xfrm>
          <a:prstGeom prst="snip1Rect">
            <a:avLst/>
          </a:prstGeom>
          <a:solidFill>
            <a:srgbClr val="D6E7EF"/>
          </a:solidFill>
          <a:ln>
            <a:noFill/>
          </a:ln>
          <a:effectLst>
            <a:innerShdw blurRad="88900" dist="25400">
              <a:srgbClr val="00B0EE">
                <a:alpha val="5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6208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430E737A-C5F0-45F1-81F2-0DC7AF8E06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8551" name="Text Box 7"/>
          <p:cNvSpPr txBox="1">
            <a:spLocks noChangeArrowheads="1"/>
          </p:cNvSpPr>
          <p:nvPr userDrawn="1"/>
        </p:nvSpPr>
        <p:spPr bwMode="auto">
          <a:xfrm>
            <a:off x="8496300" y="6388100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fld id="{DF4844D2-DBFC-4D99-BC71-A22C5A19E0CB}" type="slidenum">
              <a:rPr lang="en-US" b="0"/>
              <a:pPr>
                <a:spcBef>
                  <a:spcPct val="50000"/>
                </a:spcBef>
                <a:defRPr/>
              </a:pPr>
              <a:t>‹#›</a:t>
            </a:fld>
            <a:endParaRPr lang="en-US" b="0" dirty="0"/>
          </a:p>
        </p:txBody>
      </p:sp>
      <p:sp>
        <p:nvSpPr>
          <p:cNvPr id="103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12750" y="233363"/>
            <a:ext cx="8307388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28588" y="255588"/>
            <a:ext cx="252412" cy="758825"/>
          </a:xfrm>
          <a:prstGeom prst="rect">
            <a:avLst/>
          </a:prstGeom>
          <a:solidFill>
            <a:srgbClr val="005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rgbClr val="0086B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rgbClr val="0086BD"/>
          </a:solidFill>
          <a:latin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rgbClr val="0086BD"/>
          </a:solidFill>
          <a:latin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rgbClr val="0086BD"/>
          </a:solidFill>
          <a:latin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rgbClr val="0086BD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86BD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86BD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86BD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86BD"/>
          </a:solidFill>
          <a:latin typeface="Arial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8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1.wmf"/><Relationship Id="rId4" Type="http://schemas.openxmlformats.org/officeDocument/2006/relationships/image" Target="../media/image20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5.jpeg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1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4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7" Type="http://schemas.openxmlformats.org/officeDocument/2006/relationships/image" Target="../media/image40.w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4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6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4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6.w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7.w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8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1.png"/><Relationship Id="rId5" Type="http://schemas.openxmlformats.org/officeDocument/2006/relationships/image" Target="../media/image60.png"/><Relationship Id="rId4" Type="http://schemas.openxmlformats.org/officeDocument/2006/relationships/image" Target="../media/image59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4.png"/><Relationship Id="rId4" Type="http://schemas.openxmlformats.org/officeDocument/2006/relationships/image" Target="../media/image63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/>
          <p:cNvSpPr txBox="1">
            <a:spLocks noChangeArrowheads="1"/>
          </p:cNvSpPr>
          <p:nvPr/>
        </p:nvSpPr>
        <p:spPr bwMode="auto">
          <a:xfrm>
            <a:off x="2133600" y="6248400"/>
            <a:ext cx="548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b="0">
                <a:solidFill>
                  <a:srgbClr val="000000"/>
                </a:solidFill>
              </a:rPr>
              <a:t>Copyright © Cengage Learning. All rights reserved.</a:t>
            </a:r>
            <a:r>
              <a:rPr lang="en-US" b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436563" y="649288"/>
            <a:ext cx="7620000" cy="6715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800">
                <a:solidFill>
                  <a:srgbClr val="FFFFFF"/>
                </a:solidFill>
                <a:latin typeface="Book Antiqua" pitchFamily="18" charset="0"/>
              </a:rPr>
              <a:t>Line and Angle Relationships</a:t>
            </a:r>
          </a:p>
        </p:txBody>
      </p:sp>
      <p:pic>
        <p:nvPicPr>
          <p:cNvPr id="3076" name="Picture 6" descr="Chap_1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63" y="0"/>
            <a:ext cx="9134475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963863" y="5319713"/>
            <a:ext cx="6135687" cy="64611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0" dirty="0">
                <a:solidFill>
                  <a:srgbClr val="FFFFFF"/>
                </a:solidFill>
              </a:rPr>
              <a:t>Line and Angle Relationships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81200" y="5029200"/>
            <a:ext cx="696913" cy="120015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7200" b="0" dirty="0">
                <a:solidFill>
                  <a:srgbClr val="FFFFFF"/>
                </a:solidFill>
              </a:rPr>
              <a:t>1</a:t>
            </a:r>
            <a:endParaRPr lang="en-US" sz="3600" b="0" dirty="0">
              <a:solidFill>
                <a:srgbClr val="FFFF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0088" y="5372100"/>
            <a:ext cx="1281112" cy="46196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0" dirty="0">
                <a:solidFill>
                  <a:srgbClr val="FFFFFF"/>
                </a:solidFill>
              </a:rPr>
              <a:t>Chapter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3800" smtClean="0"/>
              <a:t>Informal Geometry and Measurement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0013"/>
            <a:ext cx="8534400" cy="5256212"/>
          </a:xfrm>
        </p:spPr>
        <p:txBody>
          <a:bodyPr/>
          <a:lstStyle/>
          <a:p>
            <a:r>
              <a:rPr lang="en-US" dirty="0" smtClean="0"/>
              <a:t>Using symbols, we refer to  Figures 1.10(a), (b), and (c) as       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i="1" dirty="0" smtClean="0"/>
              <a:t>ABC</a:t>
            </a:r>
            <a:r>
              <a:rPr lang="en-US" dirty="0" smtClean="0"/>
              <a:t>,</a:t>
            </a:r>
            <a:r>
              <a:rPr lang="en-US" i="1" dirty="0" smtClean="0"/>
              <a:t>    DEF</a:t>
            </a:r>
            <a:r>
              <a:rPr lang="en-US" dirty="0" smtClean="0"/>
              <a:t>, and     </a:t>
            </a:r>
            <a:r>
              <a:rPr lang="en-US" i="1" dirty="0" smtClean="0"/>
              <a:t>WXYZ</a:t>
            </a:r>
            <a:r>
              <a:rPr lang="en-US" dirty="0" smtClean="0"/>
              <a:t>,</a:t>
            </a:r>
            <a:r>
              <a:rPr lang="en-US" i="1" dirty="0" smtClean="0"/>
              <a:t> </a:t>
            </a:r>
            <a:r>
              <a:rPr lang="en-US" dirty="0" smtClean="0"/>
              <a:t>respectively.</a:t>
            </a:r>
          </a:p>
          <a:p>
            <a:endParaRPr lang="en-US" sz="1800" dirty="0" smtClean="0"/>
          </a:p>
          <a:p>
            <a:r>
              <a:rPr lang="en-US" dirty="0" smtClean="0"/>
              <a:t>Some caution must be used in naming figures; although the angle in Figure 1.10(a) can be called    </a:t>
            </a:r>
            <a:r>
              <a:rPr lang="en-US" i="1" dirty="0" smtClean="0"/>
              <a:t>CBA</a:t>
            </a:r>
            <a:r>
              <a:rPr lang="en-US" dirty="0" smtClean="0"/>
              <a:t>,</a:t>
            </a:r>
            <a:r>
              <a:rPr lang="en-US" i="1" dirty="0" smtClean="0"/>
              <a:t> </a:t>
            </a:r>
            <a:r>
              <a:rPr lang="en-US" dirty="0" smtClean="0"/>
              <a:t>it is incorrect to describe the angle as    </a:t>
            </a:r>
            <a:r>
              <a:rPr lang="en-US" i="1" dirty="0" smtClean="0"/>
              <a:t>ACB </a:t>
            </a:r>
            <a:r>
              <a:rPr lang="en-US" dirty="0" smtClean="0"/>
              <a:t>because that order implies a path from point </a:t>
            </a:r>
            <a:r>
              <a:rPr lang="en-US" i="1" dirty="0" smtClean="0"/>
              <a:t>A </a:t>
            </a:r>
            <a:r>
              <a:rPr lang="en-US" dirty="0" smtClean="0"/>
              <a:t>to point </a:t>
            </a:r>
            <a:r>
              <a:rPr lang="en-US" i="1" dirty="0" smtClean="0"/>
              <a:t>C </a:t>
            </a:r>
            <a:r>
              <a:rPr lang="en-US" dirty="0" smtClean="0"/>
              <a:t>to point </a:t>
            </a:r>
            <a:r>
              <a:rPr lang="en-US" i="1" dirty="0" smtClean="0"/>
              <a:t>B </a:t>
            </a:r>
            <a:r>
              <a:rPr lang="en-US" dirty="0" smtClean="0"/>
              <a:t>. . . a different angle!</a:t>
            </a:r>
          </a:p>
          <a:p>
            <a:endParaRPr lang="en-US" dirty="0" smtClean="0"/>
          </a:p>
          <a:p>
            <a:endParaRPr lang="en-US" i="1" dirty="0" smtClean="0"/>
          </a:p>
        </p:txBody>
      </p:sp>
      <p:pic>
        <p:nvPicPr>
          <p:cNvPr id="13316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7114" y="3004458"/>
            <a:ext cx="238125" cy="2270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3317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5675" y="3353261"/>
            <a:ext cx="238125" cy="227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3318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5" y="1857375"/>
            <a:ext cx="238125" cy="227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3319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43742" y="1843088"/>
            <a:ext cx="246062" cy="257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3320" name="Picture 1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08325" y="4719638"/>
            <a:ext cx="2035175" cy="1252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3321" name="Rectangle 16"/>
          <p:cNvSpPr>
            <a:spLocks noChangeArrowheads="1"/>
          </p:cNvSpPr>
          <p:nvPr/>
        </p:nvSpPr>
        <p:spPr bwMode="auto">
          <a:xfrm>
            <a:off x="3771900" y="6319838"/>
            <a:ext cx="989013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Figure 1.10</a:t>
            </a:r>
          </a:p>
        </p:txBody>
      </p:sp>
      <p:sp>
        <p:nvSpPr>
          <p:cNvPr id="13322" name="Rectangle 17"/>
          <p:cNvSpPr>
            <a:spLocks noChangeArrowheads="1"/>
          </p:cNvSpPr>
          <p:nvPr/>
        </p:nvSpPr>
        <p:spPr bwMode="auto">
          <a:xfrm>
            <a:off x="3713163" y="5878513"/>
            <a:ext cx="1054100" cy="517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/>
              <a:t>Angle </a:t>
            </a:r>
            <a:r>
              <a:rPr lang="en-US" sz="1400" b="0" i="1"/>
              <a:t>ABC</a:t>
            </a:r>
          </a:p>
          <a:p>
            <a:r>
              <a:rPr lang="en-US" sz="1400" b="0"/>
              <a:t>       (a)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99483" y="1905000"/>
            <a:ext cx="252889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3800" smtClean="0"/>
              <a:t>Informal Geometry and Measurement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0013"/>
            <a:ext cx="8229600" cy="5256212"/>
          </a:xfrm>
        </p:spPr>
        <p:txBody>
          <a:bodyPr/>
          <a:lstStyle/>
          <a:p>
            <a:r>
              <a:rPr lang="en-US" dirty="0" smtClean="0"/>
              <a:t>In    </a:t>
            </a:r>
            <a:r>
              <a:rPr lang="en-US" i="1" dirty="0" smtClean="0"/>
              <a:t>ABC</a:t>
            </a:r>
            <a:r>
              <a:rPr lang="en-US" dirty="0" smtClean="0"/>
              <a:t>, the point </a:t>
            </a:r>
            <a:r>
              <a:rPr lang="en-US" i="1" dirty="0" smtClean="0"/>
              <a:t>B </a:t>
            </a:r>
            <a:r>
              <a:rPr lang="en-US" dirty="0" smtClean="0"/>
              <a:t>at which the sides meet is called the</a:t>
            </a:r>
            <a:br>
              <a:rPr lang="en-US" dirty="0" smtClean="0"/>
            </a:br>
            <a:r>
              <a:rPr lang="en-US" b="1" dirty="0" smtClean="0"/>
              <a:t>vertex </a:t>
            </a:r>
            <a:r>
              <a:rPr lang="en-US" dirty="0" smtClean="0"/>
              <a:t>of the angle. Because there is no confusion regarding the angle described,    </a:t>
            </a:r>
            <a:r>
              <a:rPr lang="en-US" i="1" dirty="0" smtClean="0"/>
              <a:t>ABC </a:t>
            </a:r>
            <a:r>
              <a:rPr lang="en-US" dirty="0" smtClean="0"/>
              <a:t>is also known as    </a:t>
            </a:r>
            <a:r>
              <a:rPr lang="en-US" i="1" dirty="0" smtClean="0"/>
              <a:t>B </a:t>
            </a:r>
            <a:r>
              <a:rPr lang="en-US" dirty="0" smtClean="0"/>
              <a:t>(using only the vertex) or as    1.</a:t>
            </a:r>
          </a:p>
          <a:p>
            <a:endParaRPr lang="en-US" dirty="0" smtClean="0"/>
          </a:p>
          <a:p>
            <a:r>
              <a:rPr lang="en-US" dirty="0" smtClean="0"/>
              <a:t>The points </a:t>
            </a:r>
            <a:r>
              <a:rPr lang="en-US" i="1" dirty="0" smtClean="0"/>
              <a:t>D</a:t>
            </a:r>
            <a:r>
              <a:rPr lang="en-US" dirty="0" smtClean="0"/>
              <a:t>,</a:t>
            </a:r>
            <a:r>
              <a:rPr lang="en-US" i="1" dirty="0" smtClean="0"/>
              <a:t> E</a:t>
            </a:r>
            <a:r>
              <a:rPr lang="en-US" dirty="0" smtClean="0"/>
              <a:t>,</a:t>
            </a:r>
            <a:r>
              <a:rPr lang="en-US" i="1" dirty="0" smtClean="0"/>
              <a:t> </a:t>
            </a:r>
            <a:r>
              <a:rPr lang="en-US" dirty="0" smtClean="0"/>
              <a:t>and </a:t>
            </a:r>
            <a:r>
              <a:rPr lang="en-US" i="1" dirty="0" smtClean="0"/>
              <a:t>F </a:t>
            </a:r>
            <a:r>
              <a:rPr lang="en-US" dirty="0" smtClean="0"/>
              <a:t>at which the sides of     </a:t>
            </a:r>
            <a:r>
              <a:rPr lang="en-US" i="1" dirty="0" smtClean="0"/>
              <a:t>DEF </a:t>
            </a:r>
            <a:r>
              <a:rPr lang="en-US" dirty="0" smtClean="0"/>
              <a:t>(also called    </a:t>
            </a:r>
            <a:r>
              <a:rPr lang="en-US" i="1" dirty="0" smtClean="0"/>
              <a:t>DFE,    EFD</a:t>
            </a:r>
            <a:r>
              <a:rPr lang="en-US" dirty="0" smtClean="0"/>
              <a:t>, etc.) meet are called the </a:t>
            </a:r>
            <a:r>
              <a:rPr lang="en-US" i="1" dirty="0" smtClean="0"/>
              <a:t>vertices </a:t>
            </a:r>
            <a:r>
              <a:rPr lang="en-US" dirty="0" smtClean="0"/>
              <a:t>(plural of </a:t>
            </a:r>
            <a:r>
              <a:rPr lang="en-US" i="1" dirty="0" smtClean="0"/>
              <a:t>vertex</a:t>
            </a:r>
            <a:r>
              <a:rPr lang="en-US" dirty="0" smtClean="0"/>
              <a:t>) of the triangle.</a:t>
            </a:r>
          </a:p>
          <a:p>
            <a:endParaRPr lang="en-US" dirty="0" smtClean="0"/>
          </a:p>
          <a:p>
            <a:r>
              <a:rPr lang="en-US" dirty="0" smtClean="0"/>
              <a:t>Similarly, </a:t>
            </a:r>
            <a:r>
              <a:rPr lang="en-US" i="1" dirty="0" smtClean="0"/>
              <a:t>W</a:t>
            </a:r>
            <a:r>
              <a:rPr lang="en-US" dirty="0" smtClean="0"/>
              <a:t>,</a:t>
            </a:r>
            <a:r>
              <a:rPr lang="en-US" i="1" dirty="0" smtClean="0"/>
              <a:t> X</a:t>
            </a:r>
            <a:r>
              <a:rPr lang="en-US" dirty="0" smtClean="0"/>
              <a:t>,</a:t>
            </a:r>
            <a:r>
              <a:rPr lang="en-US" i="1" dirty="0" smtClean="0"/>
              <a:t> Y</a:t>
            </a:r>
            <a:r>
              <a:rPr lang="en-US" dirty="0" smtClean="0"/>
              <a:t>, and </a:t>
            </a:r>
            <a:r>
              <a:rPr lang="en-US" i="1" dirty="0" smtClean="0"/>
              <a:t>Z </a:t>
            </a:r>
            <a:r>
              <a:rPr lang="en-US" dirty="0" smtClean="0"/>
              <a:t>are the vertices of the rectangle; the vertices are named in an order that traces the rectangle.</a:t>
            </a:r>
            <a:endParaRPr lang="en-US" i="1" dirty="0" smtClean="0"/>
          </a:p>
        </p:txBody>
      </p:sp>
      <p:pic>
        <p:nvPicPr>
          <p:cNvPr id="1434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6300" y="1497013"/>
            <a:ext cx="238125" cy="2270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4341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5" y="2225675"/>
            <a:ext cx="238125" cy="227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4342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15288" y="2209800"/>
            <a:ext cx="238125" cy="227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4343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2590800"/>
            <a:ext cx="238125" cy="227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4344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3200" y="3443288"/>
            <a:ext cx="246063" cy="257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4345" name="Pictur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19225" y="3810000"/>
            <a:ext cx="246063" cy="257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4346" name="Picture 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400" y="3810000"/>
            <a:ext cx="246063" cy="257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3800" smtClean="0"/>
              <a:t>Informal Geometry and Measurement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0013"/>
            <a:ext cx="8229600" cy="5256212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b="1" dirty="0" smtClean="0"/>
              <a:t>line segment </a:t>
            </a:r>
            <a:r>
              <a:rPr lang="en-US" dirty="0" smtClean="0"/>
              <a:t>is part of a line. It consists of two distinct points on the line and all points between them.</a:t>
            </a:r>
            <a:br>
              <a:rPr lang="en-US" dirty="0" smtClean="0"/>
            </a:br>
            <a:r>
              <a:rPr lang="en-US" dirty="0" smtClean="0"/>
              <a:t>(See Figure 1.11.)</a:t>
            </a:r>
          </a:p>
          <a:p>
            <a:endParaRPr lang="en-US" dirty="0" smtClean="0"/>
          </a:p>
          <a:p>
            <a:r>
              <a:rPr lang="en-US" dirty="0" smtClean="0"/>
              <a:t>Using symbols, we indicate the line </a:t>
            </a:r>
          </a:p>
          <a:p>
            <a:r>
              <a:rPr lang="en-US" dirty="0" smtClean="0"/>
              <a:t>segment by       note that       is a set </a:t>
            </a:r>
          </a:p>
          <a:p>
            <a:r>
              <a:rPr lang="en-US" dirty="0" smtClean="0"/>
              <a:t>of points but is not a number.</a:t>
            </a:r>
          </a:p>
          <a:p>
            <a:endParaRPr lang="en-US" dirty="0" smtClean="0"/>
          </a:p>
          <a:p>
            <a:r>
              <a:rPr lang="en-US" dirty="0" smtClean="0"/>
              <a:t>We use </a:t>
            </a:r>
            <a:r>
              <a:rPr lang="en-US" i="1" dirty="0" smtClean="0"/>
              <a:t>BC </a:t>
            </a:r>
            <a:r>
              <a:rPr lang="en-US" dirty="0" smtClean="0"/>
              <a:t>(omitting the segment symbol)</a:t>
            </a:r>
            <a:br>
              <a:rPr lang="en-US" dirty="0" smtClean="0"/>
            </a:br>
            <a:r>
              <a:rPr lang="en-US" dirty="0" smtClean="0"/>
              <a:t>to indicate the </a:t>
            </a:r>
            <a:r>
              <a:rPr lang="en-US" i="1" dirty="0" smtClean="0"/>
              <a:t>length </a:t>
            </a:r>
            <a:r>
              <a:rPr lang="en-US" dirty="0" smtClean="0"/>
              <a:t>of this line segment;</a:t>
            </a:r>
            <a:br>
              <a:rPr lang="en-US" dirty="0" smtClean="0"/>
            </a:br>
            <a:r>
              <a:rPr lang="en-US" dirty="0" smtClean="0"/>
              <a:t>thus, </a:t>
            </a:r>
            <a:r>
              <a:rPr lang="en-US" i="1" dirty="0" smtClean="0"/>
              <a:t>BC </a:t>
            </a:r>
            <a:r>
              <a:rPr lang="en-US" dirty="0" smtClean="0"/>
              <a:t>is a number. The sides of a triangle or rectangle are line segments.</a:t>
            </a:r>
          </a:p>
          <a:p>
            <a:endParaRPr lang="en-US" dirty="0" smtClean="0"/>
          </a:p>
          <a:p>
            <a:endParaRPr lang="en-US" i="1" dirty="0" smtClean="0"/>
          </a:p>
        </p:txBody>
      </p:sp>
      <p:pic>
        <p:nvPicPr>
          <p:cNvPr id="15364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2438400"/>
            <a:ext cx="1654175" cy="2230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5365" name="Rectangle 13"/>
          <p:cNvSpPr>
            <a:spLocks noChangeArrowheads="1"/>
          </p:cNvSpPr>
          <p:nvPr/>
        </p:nvSpPr>
        <p:spPr bwMode="auto">
          <a:xfrm>
            <a:off x="7239000" y="4800600"/>
            <a:ext cx="989013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Figure 1.11</a:t>
            </a:r>
          </a:p>
        </p:txBody>
      </p:sp>
      <p:pic>
        <p:nvPicPr>
          <p:cNvPr id="15366" name="Pictur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33600" y="3444875"/>
            <a:ext cx="511175" cy="3825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5367" name="Picture 1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62400" y="3462338"/>
            <a:ext cx="438150" cy="327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Example 1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0013"/>
            <a:ext cx="8229600" cy="5256212"/>
          </a:xfrm>
        </p:spPr>
        <p:txBody>
          <a:bodyPr/>
          <a:lstStyle/>
          <a:p>
            <a:pPr marL="457200" indent="-457200"/>
            <a:r>
              <a:rPr lang="en-US" dirty="0" smtClean="0"/>
              <a:t>Can the rectangle in Figure 1.10(c) be named </a:t>
            </a:r>
          </a:p>
          <a:p>
            <a:pPr marL="457200" indent="-457200"/>
            <a:r>
              <a:rPr lang="en-US" dirty="0" smtClean="0"/>
              <a:t>a)     </a:t>
            </a:r>
            <a:r>
              <a:rPr lang="en-US" i="1" dirty="0" smtClean="0"/>
              <a:t>XYZW</a:t>
            </a:r>
            <a:r>
              <a:rPr lang="en-US" dirty="0" smtClean="0"/>
              <a:t>? </a:t>
            </a:r>
          </a:p>
          <a:p>
            <a:pPr marL="457200" indent="-457200"/>
            <a:r>
              <a:rPr lang="en-US" dirty="0" smtClean="0"/>
              <a:t>b)     </a:t>
            </a:r>
            <a:r>
              <a:rPr lang="en-US" i="1" dirty="0" smtClean="0"/>
              <a:t>WYXZ</a:t>
            </a:r>
            <a:r>
              <a:rPr lang="en-US" dirty="0" smtClean="0"/>
              <a:t>?</a:t>
            </a:r>
          </a:p>
          <a:p>
            <a:pPr marL="457200" indent="-457200"/>
            <a:endParaRPr lang="en-US" dirty="0" smtClean="0"/>
          </a:p>
          <a:p>
            <a:pPr marL="457200" indent="-457200"/>
            <a:endParaRPr lang="en-US" dirty="0" smtClean="0"/>
          </a:p>
          <a:p>
            <a:pPr marL="457200" indent="-457200"/>
            <a:endParaRPr lang="en-US" dirty="0" smtClean="0"/>
          </a:p>
          <a:p>
            <a:pPr marL="457200" indent="-457200"/>
            <a:r>
              <a:rPr lang="en-US" dirty="0" smtClean="0">
                <a:solidFill>
                  <a:srgbClr val="008C6A"/>
                </a:solidFill>
              </a:rPr>
              <a:t>Solution:</a:t>
            </a:r>
          </a:p>
          <a:p>
            <a:pPr marL="457200" indent="-457200"/>
            <a:r>
              <a:rPr lang="en-US" dirty="0" smtClean="0"/>
              <a:t>a)  Yes, because the points taken in this order trace the figure.</a:t>
            </a:r>
          </a:p>
          <a:p>
            <a:pPr marL="457200" indent="-457200">
              <a:buFont typeface="Wingdings" pitchFamily="2" charset="2"/>
              <a:buChar char="§"/>
            </a:pPr>
            <a:endParaRPr lang="en-US" dirty="0" smtClean="0"/>
          </a:p>
          <a:p>
            <a:pPr marL="457200" indent="-457200"/>
            <a:r>
              <a:rPr lang="en-US" dirty="0" smtClean="0"/>
              <a:t>b)  No; for example,	      is not a side of the rectangle.</a:t>
            </a:r>
          </a:p>
        </p:txBody>
      </p:sp>
      <p:pic>
        <p:nvPicPr>
          <p:cNvPr id="17412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5900" y="1871663"/>
            <a:ext cx="2962275" cy="1758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7413" name="Rectangle 6"/>
          <p:cNvSpPr>
            <a:spLocks noChangeArrowheads="1"/>
          </p:cNvSpPr>
          <p:nvPr/>
        </p:nvSpPr>
        <p:spPr bwMode="auto">
          <a:xfrm>
            <a:off x="6264275" y="3729038"/>
            <a:ext cx="1217613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Figure 1.10 (c)</a:t>
            </a:r>
          </a:p>
        </p:txBody>
      </p:sp>
      <p:pic>
        <p:nvPicPr>
          <p:cNvPr id="147464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22625" y="5745163"/>
            <a:ext cx="511175" cy="3032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2391228"/>
            <a:ext cx="252889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948542"/>
            <a:ext cx="252889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4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74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7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7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147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455613" y="3198813"/>
            <a:ext cx="82264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4000" b="0" dirty="0">
                <a:solidFill>
                  <a:srgbClr val="6E2F74"/>
                </a:solidFill>
              </a:rPr>
              <a:t>MEASURING LINE SEGMENTS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Measuring Line Segments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0013"/>
            <a:ext cx="8229600" cy="5256212"/>
          </a:xfrm>
        </p:spPr>
        <p:txBody>
          <a:bodyPr/>
          <a:lstStyle/>
          <a:p>
            <a:r>
              <a:rPr lang="en-US" dirty="0" smtClean="0"/>
              <a:t>The instrument used to measure a line segment is a scaled straightedge such as a </a:t>
            </a:r>
            <a:r>
              <a:rPr lang="en-US" i="1" dirty="0" smtClean="0"/>
              <a:t>ruler</a:t>
            </a:r>
            <a:r>
              <a:rPr lang="en-US" dirty="0" smtClean="0"/>
              <a:t>,</a:t>
            </a:r>
            <a:r>
              <a:rPr lang="en-US" i="1" dirty="0" smtClean="0"/>
              <a:t> </a:t>
            </a:r>
            <a:r>
              <a:rPr lang="en-US" dirty="0" smtClean="0"/>
              <a:t>a </a:t>
            </a:r>
            <a:r>
              <a:rPr lang="en-US" i="1" dirty="0" smtClean="0"/>
              <a:t>yardstick</a:t>
            </a:r>
            <a:r>
              <a:rPr lang="en-US" dirty="0" smtClean="0"/>
              <a:t>,</a:t>
            </a:r>
            <a:r>
              <a:rPr lang="en-US" i="1" dirty="0" smtClean="0"/>
              <a:t> </a:t>
            </a:r>
            <a:r>
              <a:rPr lang="en-US" dirty="0" smtClean="0"/>
              <a:t>or a </a:t>
            </a:r>
            <a:r>
              <a:rPr lang="en-US" i="1" dirty="0" smtClean="0"/>
              <a:t>meter stick</a:t>
            </a:r>
            <a:r>
              <a:rPr lang="en-US" dirty="0" smtClean="0"/>
              <a:t>.</a:t>
            </a:r>
          </a:p>
          <a:p>
            <a:endParaRPr lang="en-US" sz="2000" dirty="0" smtClean="0"/>
          </a:p>
          <a:p>
            <a:r>
              <a:rPr lang="en-US" dirty="0" smtClean="0"/>
              <a:t>Line segment </a:t>
            </a:r>
            <a:r>
              <a:rPr lang="en-US" i="1" dirty="0" smtClean="0"/>
              <a:t>RS </a:t>
            </a:r>
            <a:r>
              <a:rPr lang="en-US" dirty="0" smtClean="0"/>
              <a:t>(</a:t>
            </a:r>
            <a:r>
              <a:rPr lang="en-US" i="1" dirty="0" smtClean="0"/>
              <a:t>	   </a:t>
            </a:r>
            <a:r>
              <a:rPr lang="en-US" dirty="0" smtClean="0"/>
              <a:t>in symbols) in Figure 1.12 measures 5 centimeters. Because we express the length of       by </a:t>
            </a:r>
            <a:r>
              <a:rPr lang="en-US" i="1" dirty="0" smtClean="0"/>
              <a:t>RS </a:t>
            </a:r>
            <a:r>
              <a:rPr lang="en-US" dirty="0" smtClean="0"/>
              <a:t>(with no bar), we write </a:t>
            </a:r>
            <a:r>
              <a:rPr lang="en-US" i="1" dirty="0" smtClean="0"/>
              <a:t>RS </a:t>
            </a:r>
            <a:r>
              <a:rPr lang="en-US" dirty="0" smtClean="0"/>
              <a:t>= 5 cm.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i="1" dirty="0" smtClean="0"/>
          </a:p>
        </p:txBody>
      </p:sp>
      <p:sp>
        <p:nvSpPr>
          <p:cNvPr id="20484" name="Rectangle 10"/>
          <p:cNvSpPr>
            <a:spLocks noChangeArrowheads="1"/>
          </p:cNvSpPr>
          <p:nvPr/>
        </p:nvSpPr>
        <p:spPr bwMode="auto">
          <a:xfrm>
            <a:off x="4306888" y="5526087"/>
            <a:ext cx="989012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Figure 1.12</a:t>
            </a:r>
          </a:p>
        </p:txBody>
      </p:sp>
      <p:pic>
        <p:nvPicPr>
          <p:cNvPr id="20485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6575" y="2572656"/>
            <a:ext cx="447675" cy="441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0486" name="Picture 14" descr="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2700" y="4038600"/>
            <a:ext cx="457200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93418" y="2956378"/>
            <a:ext cx="430212" cy="349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Measuring Line Segments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0013"/>
            <a:ext cx="8229600" cy="5256212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en-US" dirty="0" smtClean="0"/>
              <a:t>To find the length of a line segment using a ruler:</a:t>
            </a:r>
          </a:p>
          <a:p>
            <a:pPr>
              <a:lnSpc>
                <a:spcPct val="125000"/>
              </a:lnSpc>
            </a:pPr>
            <a:r>
              <a:rPr lang="en-US" b="1" dirty="0" smtClean="0"/>
              <a:t>1. </a:t>
            </a:r>
            <a:r>
              <a:rPr lang="en-US" dirty="0" smtClean="0"/>
              <a:t>Place the ruler so that “0” corresponds to one endpoint </a:t>
            </a:r>
            <a:br>
              <a:rPr lang="en-US" dirty="0" smtClean="0"/>
            </a:br>
            <a:r>
              <a:rPr lang="en-US" dirty="0" smtClean="0"/>
              <a:t>    of the line segment.</a:t>
            </a:r>
          </a:p>
          <a:p>
            <a:pPr>
              <a:lnSpc>
                <a:spcPct val="125000"/>
              </a:lnSpc>
            </a:pPr>
            <a:r>
              <a:rPr lang="en-US" b="1" dirty="0" smtClean="0"/>
              <a:t>2. </a:t>
            </a:r>
            <a:r>
              <a:rPr lang="en-US" dirty="0" smtClean="0"/>
              <a:t>Read the length of the line segment by reading the </a:t>
            </a:r>
            <a:br>
              <a:rPr lang="en-US" dirty="0" smtClean="0"/>
            </a:br>
            <a:r>
              <a:rPr lang="en-US" dirty="0" smtClean="0"/>
              <a:t>    number at the remaining endpoint of the line segment.</a:t>
            </a:r>
            <a:br>
              <a:rPr lang="en-US" dirty="0" smtClean="0"/>
            </a:br>
            <a:endParaRPr lang="en-US" dirty="0" smtClean="0"/>
          </a:p>
          <a:p>
            <a:pPr>
              <a:lnSpc>
                <a:spcPct val="125000"/>
              </a:lnSpc>
            </a:pPr>
            <a:r>
              <a:rPr lang="en-US" dirty="0" smtClean="0"/>
              <a:t>Because manufactured measuring devices such as the            ruler, yardstick, and meter stick may lack perfection or be misread, there is a margin of error each time one is used.</a:t>
            </a:r>
          </a:p>
          <a:p>
            <a:pPr>
              <a:lnSpc>
                <a:spcPct val="125000"/>
              </a:lnSpc>
            </a:pPr>
            <a:endParaRPr lang="en-US" sz="1800" dirty="0" smtClean="0"/>
          </a:p>
          <a:p>
            <a:pPr>
              <a:lnSpc>
                <a:spcPct val="125000"/>
              </a:lnSpc>
            </a:pPr>
            <a:endParaRPr lang="en-US" sz="8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Measuring Line Segments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0013"/>
            <a:ext cx="8229600" cy="5256212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en-US" dirty="0" smtClean="0"/>
              <a:t>In Figure 1.12, for instance, </a:t>
            </a:r>
            <a:r>
              <a:rPr lang="en-US" i="1" dirty="0" smtClean="0"/>
              <a:t>RS</a:t>
            </a:r>
            <a:r>
              <a:rPr lang="en-US" dirty="0" smtClean="0"/>
              <a:t> may actually measure</a:t>
            </a:r>
            <a:br>
              <a:rPr lang="en-US" dirty="0" smtClean="0"/>
            </a:br>
            <a:r>
              <a:rPr lang="en-US" dirty="0" smtClean="0"/>
              <a:t>5.02 cm (and that could be rounded from 5.023 cm, etc.). Measurements are approximate, not perfect.</a:t>
            </a:r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4116388" y="4687887"/>
            <a:ext cx="989012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Figure 1.12</a:t>
            </a:r>
          </a:p>
        </p:txBody>
      </p:sp>
      <p:pic>
        <p:nvPicPr>
          <p:cNvPr id="5" name="Picture 14" descr="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3200400"/>
            <a:ext cx="457200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Measuring Line Segments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0013"/>
            <a:ext cx="8229600" cy="5256212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en-US" dirty="0" smtClean="0"/>
              <a:t>In Example 2, a ruler (not drawn to scale) is shown in Figure 1.13. In the drawing, the distance between consecutive marks on the ruler corresponds to 1 inch. The measure of a line segment is known as </a:t>
            </a:r>
            <a:r>
              <a:rPr lang="en-US" i="1" dirty="0" smtClean="0"/>
              <a:t>linear measure</a:t>
            </a:r>
            <a:r>
              <a:rPr lang="en-US" dirty="0" smtClean="0"/>
              <a:t>.</a:t>
            </a:r>
          </a:p>
        </p:txBody>
      </p:sp>
      <p:sp>
        <p:nvSpPr>
          <p:cNvPr id="22532" name="Rectangle 6"/>
          <p:cNvSpPr>
            <a:spLocks noChangeArrowheads="1"/>
          </p:cNvSpPr>
          <p:nvPr/>
        </p:nvSpPr>
        <p:spPr bwMode="auto">
          <a:xfrm>
            <a:off x="3886200" y="5626100"/>
            <a:ext cx="989013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Figure 1.13</a:t>
            </a:r>
          </a:p>
        </p:txBody>
      </p:sp>
      <p:pic>
        <p:nvPicPr>
          <p:cNvPr id="22533" name="Picture 8" descr="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5763" y="3929063"/>
            <a:ext cx="3292475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Example 2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0013"/>
            <a:ext cx="8229600" cy="5256212"/>
          </a:xfrm>
        </p:spPr>
        <p:txBody>
          <a:bodyPr/>
          <a:lstStyle/>
          <a:p>
            <a:pPr marL="60325" indent="6350">
              <a:tabLst>
                <a:tab pos="53975" algn="l"/>
              </a:tabLst>
            </a:pPr>
            <a:r>
              <a:rPr lang="en-US" dirty="0" smtClean="0"/>
              <a:t>In rectangle </a:t>
            </a:r>
            <a:r>
              <a:rPr lang="en-US" i="1" dirty="0" smtClean="0"/>
              <a:t>ABCD </a:t>
            </a:r>
            <a:r>
              <a:rPr lang="en-US" dirty="0" smtClean="0"/>
              <a:t>of Figure 1.13,</a:t>
            </a:r>
            <a:br>
              <a:rPr lang="en-US" dirty="0" smtClean="0"/>
            </a:br>
            <a:r>
              <a:rPr lang="en-US" dirty="0" smtClean="0"/>
              <a:t>the line segments       and       shown</a:t>
            </a:r>
            <a:br>
              <a:rPr lang="en-US" dirty="0" smtClean="0"/>
            </a:br>
            <a:r>
              <a:rPr lang="en-US" dirty="0" smtClean="0"/>
              <a:t>are the diagonals of the rectangle.</a:t>
            </a:r>
            <a:br>
              <a:rPr lang="en-US" dirty="0" smtClean="0"/>
            </a:br>
            <a:r>
              <a:rPr lang="en-US" dirty="0" smtClean="0"/>
              <a:t>How do the lengths of the diagonals</a:t>
            </a:r>
            <a:br>
              <a:rPr lang="en-US" dirty="0" smtClean="0"/>
            </a:br>
            <a:r>
              <a:rPr lang="en-US" dirty="0" smtClean="0"/>
              <a:t>compare?</a:t>
            </a:r>
          </a:p>
          <a:p>
            <a:pPr marL="60325" indent="6350">
              <a:tabLst>
                <a:tab pos="53975" algn="l"/>
              </a:tabLst>
            </a:pPr>
            <a:endParaRPr lang="en-US" dirty="0" smtClean="0"/>
          </a:p>
          <a:p>
            <a:pPr marL="60325" indent="6350">
              <a:tabLst>
                <a:tab pos="53975" algn="l"/>
              </a:tabLst>
            </a:pPr>
            <a:r>
              <a:rPr lang="en-US" dirty="0" smtClean="0">
                <a:solidFill>
                  <a:srgbClr val="008C6A"/>
                </a:solidFill>
              </a:rPr>
              <a:t>Solution:</a:t>
            </a:r>
          </a:p>
          <a:p>
            <a:r>
              <a:rPr lang="en-US" dirty="0" smtClean="0"/>
              <a:t>As shown on the ruler, </a:t>
            </a:r>
            <a:r>
              <a:rPr lang="en-US" i="1" dirty="0" smtClean="0"/>
              <a:t>AC </a:t>
            </a:r>
            <a:r>
              <a:rPr lang="en-US" dirty="0" smtClean="0"/>
              <a:t>= 10”. As intuition suggests, the lengths of the diagonals are the same, so it follows that </a:t>
            </a:r>
            <a:br>
              <a:rPr lang="en-US" dirty="0" smtClean="0"/>
            </a:br>
            <a:r>
              <a:rPr lang="en-US" i="1" dirty="0" smtClean="0"/>
              <a:t>BD </a:t>
            </a:r>
            <a:r>
              <a:rPr lang="en-US" dirty="0" smtClean="0"/>
              <a:t>= 10”.</a:t>
            </a:r>
          </a:p>
          <a:p>
            <a:endParaRPr lang="en-US" b="1" dirty="0" smtClean="0"/>
          </a:p>
          <a:p>
            <a:r>
              <a:rPr lang="en-US" b="1" dirty="0" smtClean="0"/>
              <a:t>Note: </a:t>
            </a:r>
            <a:r>
              <a:rPr lang="en-US" dirty="0" smtClean="0"/>
              <a:t>In linear measure, 10” means 10 inches, and 10’ means 10 feet.</a:t>
            </a:r>
          </a:p>
        </p:txBody>
      </p:sp>
      <p:sp>
        <p:nvSpPr>
          <p:cNvPr id="23556" name="Rectangle 5"/>
          <p:cNvSpPr>
            <a:spLocks noChangeArrowheads="1"/>
          </p:cNvSpPr>
          <p:nvPr/>
        </p:nvSpPr>
        <p:spPr bwMode="auto">
          <a:xfrm>
            <a:off x="6719888" y="2943225"/>
            <a:ext cx="989012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Figure 1.13</a:t>
            </a:r>
          </a:p>
        </p:txBody>
      </p:sp>
      <p:pic>
        <p:nvPicPr>
          <p:cNvPr id="23557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90863" y="1709738"/>
            <a:ext cx="466725" cy="422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3558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71950" y="1733550"/>
            <a:ext cx="44767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3559" name="Picture 12" descr="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86450" y="1519238"/>
            <a:ext cx="2876550" cy="148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15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Section-slide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8288" y="2679700"/>
            <a:ext cx="8683625" cy="121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2133600" y="6248400"/>
            <a:ext cx="548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b="0">
                <a:solidFill>
                  <a:srgbClr val="000000"/>
                </a:solidFill>
              </a:rPr>
              <a:t>Copyright © Cengage Learning. All rights reserved.</a:t>
            </a:r>
            <a:r>
              <a:rPr lang="en-US" b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101" name="Text Box 29"/>
          <p:cNvSpPr txBox="1">
            <a:spLocks noChangeArrowheads="1"/>
          </p:cNvSpPr>
          <p:nvPr/>
        </p:nvSpPr>
        <p:spPr bwMode="auto">
          <a:xfrm>
            <a:off x="2743200" y="2681288"/>
            <a:ext cx="6038850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dirty="0" smtClean="0">
                <a:solidFill>
                  <a:srgbClr val="FFFFFF"/>
                </a:solidFill>
              </a:rPr>
              <a:t>Informal Geometry and Measurement</a:t>
            </a:r>
            <a:endParaRPr lang="en-US" sz="3600" dirty="0">
              <a:solidFill>
                <a:srgbClr val="FFFFFF"/>
              </a:solidFill>
            </a:endParaRPr>
          </a:p>
        </p:txBody>
      </p:sp>
      <p:sp>
        <p:nvSpPr>
          <p:cNvPr id="7" name="Text Box 29"/>
          <p:cNvSpPr txBox="1">
            <a:spLocks noChangeArrowheads="1"/>
          </p:cNvSpPr>
          <p:nvPr/>
        </p:nvSpPr>
        <p:spPr bwMode="auto">
          <a:xfrm>
            <a:off x="838200" y="2743200"/>
            <a:ext cx="1143000" cy="9239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solidFill>
                  <a:srgbClr val="FFFFFF"/>
                </a:solidFill>
              </a:rPr>
              <a:t>1.2</a:t>
            </a:r>
            <a:endParaRPr lang="en-US" sz="5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Measuring Line Segments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0013"/>
            <a:ext cx="8229600" cy="5256212"/>
          </a:xfrm>
        </p:spPr>
        <p:txBody>
          <a:bodyPr/>
          <a:lstStyle/>
          <a:p>
            <a:r>
              <a:rPr lang="en-US" dirty="0" smtClean="0"/>
              <a:t>In Figure 1.14, point </a:t>
            </a:r>
            <a:r>
              <a:rPr lang="en-US" i="1" dirty="0" smtClean="0"/>
              <a:t>B </a:t>
            </a:r>
            <a:r>
              <a:rPr lang="en-US" dirty="0" smtClean="0"/>
              <a:t>lies between </a:t>
            </a:r>
            <a:r>
              <a:rPr lang="en-US" i="1" dirty="0" smtClean="0"/>
              <a:t>A </a:t>
            </a:r>
            <a:r>
              <a:rPr lang="en-US" dirty="0" smtClean="0"/>
              <a:t>and </a:t>
            </a:r>
            <a:r>
              <a:rPr lang="en-US" i="1" dirty="0" smtClean="0"/>
              <a:t>C </a:t>
            </a:r>
            <a:r>
              <a:rPr lang="en-US" dirty="0" smtClean="0"/>
              <a:t>on        If              </a:t>
            </a:r>
          </a:p>
          <a:p>
            <a:r>
              <a:rPr lang="en-US" i="1" dirty="0" smtClean="0"/>
              <a:t>AB </a:t>
            </a:r>
            <a:r>
              <a:rPr lang="en-US" dirty="0" smtClean="0"/>
              <a:t>= </a:t>
            </a:r>
            <a:r>
              <a:rPr lang="en-US" i="1" dirty="0" smtClean="0"/>
              <a:t>BC</a:t>
            </a:r>
            <a:r>
              <a:rPr lang="en-US" dirty="0" smtClean="0"/>
              <a:t>, then </a:t>
            </a:r>
            <a:r>
              <a:rPr lang="en-US" i="1" dirty="0" smtClean="0"/>
              <a:t>B </a:t>
            </a:r>
            <a:r>
              <a:rPr lang="en-US" dirty="0" smtClean="0"/>
              <a:t>is the </a:t>
            </a:r>
            <a:r>
              <a:rPr lang="en-US" b="1" dirty="0" smtClean="0"/>
              <a:t>midpoint </a:t>
            </a:r>
            <a:r>
              <a:rPr lang="en-US" dirty="0" smtClean="0"/>
              <a:t>of</a:t>
            </a:r>
          </a:p>
          <a:p>
            <a:endParaRPr lang="en-US" sz="18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When </a:t>
            </a:r>
            <a:r>
              <a:rPr lang="en-US" i="1" dirty="0" smtClean="0"/>
              <a:t>AB </a:t>
            </a:r>
            <a:r>
              <a:rPr lang="en-US" dirty="0" smtClean="0"/>
              <a:t>= </a:t>
            </a:r>
            <a:r>
              <a:rPr lang="en-US" i="1" dirty="0" smtClean="0"/>
              <a:t>BC</a:t>
            </a:r>
            <a:r>
              <a:rPr lang="en-US" dirty="0" smtClean="0"/>
              <a:t>, the geometric figures 	  and	    are said to be </a:t>
            </a:r>
            <a:r>
              <a:rPr lang="en-US" b="1" dirty="0" smtClean="0"/>
              <a:t>congruent. </a:t>
            </a:r>
            <a:r>
              <a:rPr lang="en-US" dirty="0" smtClean="0"/>
              <a:t>Numerical lengths may be equal, but the actual line segments (geometric figures) are congruent.</a:t>
            </a:r>
          </a:p>
          <a:p>
            <a:endParaRPr lang="en-US" sz="1800" dirty="0" smtClean="0"/>
          </a:p>
          <a:p>
            <a:r>
              <a:rPr lang="en-US" dirty="0" smtClean="0"/>
              <a:t>The symbol for congruence is </a:t>
            </a:r>
            <a:r>
              <a:rPr lang="en-US" b="1" dirty="0" smtClean="0">
                <a:sym typeface="Symbol" pitchFamily="18" charset="2"/>
              </a:rPr>
              <a:t></a:t>
            </a:r>
            <a:r>
              <a:rPr lang="en-US" dirty="0" smtClean="0"/>
              <a:t>; thus,       </a:t>
            </a:r>
            <a:r>
              <a:rPr lang="en-US" b="1" dirty="0" smtClean="0">
                <a:sym typeface="Symbol" pitchFamily="18" charset="2"/>
              </a:rPr>
              <a:t>        </a:t>
            </a:r>
            <a:r>
              <a:rPr lang="en-US" dirty="0" smtClean="0"/>
              <a:t>if </a:t>
            </a:r>
            <a:r>
              <a:rPr lang="en-US" i="1" dirty="0" smtClean="0"/>
              <a:t>B </a:t>
            </a:r>
            <a:r>
              <a:rPr lang="en-US" dirty="0" smtClean="0"/>
              <a:t>is the</a:t>
            </a:r>
          </a:p>
          <a:p>
            <a:r>
              <a:rPr lang="en-US" dirty="0" smtClean="0"/>
              <a:t>midpoint of</a:t>
            </a:r>
          </a:p>
        </p:txBody>
      </p:sp>
      <p:pic>
        <p:nvPicPr>
          <p:cNvPr id="24580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35250" y="2590800"/>
            <a:ext cx="3536950" cy="530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4581" name="Rectangle 6"/>
          <p:cNvSpPr>
            <a:spLocks noChangeArrowheads="1"/>
          </p:cNvSpPr>
          <p:nvPr/>
        </p:nvSpPr>
        <p:spPr bwMode="auto">
          <a:xfrm>
            <a:off x="3810000" y="3352800"/>
            <a:ext cx="989013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Figure 1.14</a:t>
            </a:r>
          </a:p>
        </p:txBody>
      </p:sp>
      <p:pic>
        <p:nvPicPr>
          <p:cNvPr id="24582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7863" y="1390650"/>
            <a:ext cx="511175" cy="3762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4583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9088" y="1814513"/>
            <a:ext cx="511175" cy="3762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4584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67375" y="3940175"/>
            <a:ext cx="466725" cy="349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4585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77038" y="3933825"/>
            <a:ext cx="447675" cy="3508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4586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1538" y="5857875"/>
            <a:ext cx="511175" cy="3762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4587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81663" y="5467350"/>
            <a:ext cx="466725" cy="349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4588" name="Picture 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43663" y="5467350"/>
            <a:ext cx="447675" cy="3508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455613" y="3198813"/>
            <a:ext cx="82264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4000" b="0" dirty="0">
                <a:solidFill>
                  <a:srgbClr val="6E2F74"/>
                </a:solidFill>
              </a:rPr>
              <a:t>MEASURING ANGLES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Measuring Angles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0013"/>
            <a:ext cx="8229600" cy="5256212"/>
          </a:xfrm>
        </p:spPr>
        <p:txBody>
          <a:bodyPr/>
          <a:lstStyle/>
          <a:p>
            <a:r>
              <a:rPr lang="en-US" dirty="0" smtClean="0"/>
              <a:t>An angle’s measure depends not on the lengths of its sides but on the amount of opening between its sides.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In Figure 1.16, the arrows on the angles’ sides suggest that</a:t>
            </a:r>
          </a:p>
          <a:p>
            <a:r>
              <a:rPr lang="en-US" dirty="0" smtClean="0"/>
              <a:t>the sides extend indefinitely.</a:t>
            </a:r>
          </a:p>
        </p:txBody>
      </p:sp>
      <p:sp>
        <p:nvSpPr>
          <p:cNvPr id="26628" name="Rectangle 6"/>
          <p:cNvSpPr>
            <a:spLocks noChangeArrowheads="1"/>
          </p:cNvSpPr>
          <p:nvPr/>
        </p:nvSpPr>
        <p:spPr bwMode="auto">
          <a:xfrm>
            <a:off x="3962400" y="6172200"/>
            <a:ext cx="989013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Figure 1.16</a:t>
            </a:r>
          </a:p>
        </p:txBody>
      </p:sp>
      <p:pic>
        <p:nvPicPr>
          <p:cNvPr id="2662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3746500"/>
            <a:ext cx="2184400" cy="18161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6630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0" y="3429000"/>
            <a:ext cx="2312988" cy="21637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6631" name="Rectangle 9"/>
          <p:cNvSpPr>
            <a:spLocks noChangeArrowheads="1"/>
          </p:cNvSpPr>
          <p:nvPr/>
        </p:nvSpPr>
        <p:spPr bwMode="auto">
          <a:xfrm>
            <a:off x="2286000" y="5638800"/>
            <a:ext cx="40005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/>
              <a:t>(a)</a:t>
            </a:r>
          </a:p>
        </p:txBody>
      </p:sp>
      <p:sp>
        <p:nvSpPr>
          <p:cNvPr id="26632" name="Rectangle 10"/>
          <p:cNvSpPr>
            <a:spLocks noChangeArrowheads="1"/>
          </p:cNvSpPr>
          <p:nvPr/>
        </p:nvSpPr>
        <p:spPr bwMode="auto">
          <a:xfrm>
            <a:off x="6248400" y="5638800"/>
            <a:ext cx="40005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/>
              <a:t>(b)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Measuring Angles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0013"/>
            <a:ext cx="8229600" cy="5256212"/>
          </a:xfrm>
        </p:spPr>
        <p:txBody>
          <a:bodyPr/>
          <a:lstStyle/>
          <a:p>
            <a:r>
              <a:rPr lang="en-US" dirty="0" smtClean="0"/>
              <a:t>The instrument shown in Figure 1.17 (and used in the measurement of angles) is a </a:t>
            </a:r>
            <a:r>
              <a:rPr lang="en-US" b="1" dirty="0" smtClean="0"/>
              <a:t>protractor</a:t>
            </a:r>
            <a:r>
              <a:rPr lang="en-US" dirty="0" smtClean="0"/>
              <a:t>.</a:t>
            </a:r>
          </a:p>
          <a:p>
            <a:endParaRPr lang="en-US" b="1" dirty="0" smtClean="0"/>
          </a:p>
          <a:p>
            <a:r>
              <a:rPr lang="en-US" dirty="0" smtClean="0"/>
              <a:t>For example, you would express </a:t>
            </a:r>
          </a:p>
          <a:p>
            <a:r>
              <a:rPr lang="en-US" dirty="0" smtClean="0"/>
              <a:t>the measure of    </a:t>
            </a:r>
            <a:r>
              <a:rPr lang="en-US" sz="1200" dirty="0" smtClean="0"/>
              <a:t> </a:t>
            </a:r>
            <a:r>
              <a:rPr lang="en-US" i="1" dirty="0" smtClean="0"/>
              <a:t>RST </a:t>
            </a:r>
            <a:r>
              <a:rPr lang="en-US" dirty="0" smtClean="0"/>
              <a:t>by writing </a:t>
            </a:r>
          </a:p>
          <a:p>
            <a:r>
              <a:rPr lang="en-US" dirty="0" smtClean="0"/>
              <a:t>m    </a:t>
            </a:r>
            <a:r>
              <a:rPr lang="en-US" i="1" dirty="0" smtClean="0"/>
              <a:t>RST </a:t>
            </a:r>
            <a:r>
              <a:rPr lang="en-US" dirty="0" smtClean="0"/>
              <a:t>= 50</a:t>
            </a:r>
            <a:r>
              <a:rPr lang="en-US" b="1" dirty="0" smtClean="0"/>
              <a:t>°</a:t>
            </a:r>
            <a:r>
              <a:rPr lang="en-US" dirty="0" smtClean="0"/>
              <a:t>; this statement is </a:t>
            </a:r>
          </a:p>
          <a:p>
            <a:r>
              <a:rPr lang="en-US" dirty="0" smtClean="0"/>
              <a:t>read, “The measure of    </a:t>
            </a:r>
            <a:r>
              <a:rPr lang="en-US" sz="1000" dirty="0" smtClean="0"/>
              <a:t> </a:t>
            </a:r>
            <a:r>
              <a:rPr lang="en-US" i="1" dirty="0" smtClean="0"/>
              <a:t>RST </a:t>
            </a:r>
            <a:r>
              <a:rPr lang="en-US" dirty="0" smtClean="0"/>
              <a:t>is </a:t>
            </a:r>
          </a:p>
          <a:p>
            <a:r>
              <a:rPr lang="en-US" dirty="0" smtClean="0"/>
              <a:t>50 degrees.”</a:t>
            </a:r>
          </a:p>
          <a:p>
            <a:endParaRPr lang="en-US" dirty="0" smtClean="0"/>
          </a:p>
          <a:p>
            <a:r>
              <a:rPr lang="en-US" dirty="0" smtClean="0"/>
              <a:t>Measuring the angles in Figure 1.16 with a protractor,</a:t>
            </a:r>
          </a:p>
          <a:p>
            <a:r>
              <a:rPr lang="en-US" dirty="0" smtClean="0"/>
              <a:t>we find that m   </a:t>
            </a:r>
            <a:r>
              <a:rPr lang="en-US" i="1" dirty="0" smtClean="0"/>
              <a:t>B </a:t>
            </a:r>
            <a:r>
              <a:rPr lang="en-US" dirty="0" smtClean="0"/>
              <a:t>= 55</a:t>
            </a:r>
            <a:r>
              <a:rPr lang="en-US" b="1" dirty="0" smtClean="0"/>
              <a:t>°</a:t>
            </a:r>
            <a:r>
              <a:rPr lang="en-US" dirty="0" smtClean="0"/>
              <a:t> and m   1 = 90</a:t>
            </a:r>
            <a:r>
              <a:rPr lang="en-US" b="1" dirty="0" smtClean="0"/>
              <a:t>°</a:t>
            </a:r>
            <a:r>
              <a:rPr lang="en-US" dirty="0" smtClean="0"/>
              <a:t>.</a:t>
            </a:r>
            <a:endParaRPr lang="en-US" b="1" baseline="30000" dirty="0" smtClean="0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6186488" y="4419600"/>
            <a:ext cx="989012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Figure 1.17</a:t>
            </a:r>
          </a:p>
        </p:txBody>
      </p:sp>
      <p:pic>
        <p:nvPicPr>
          <p:cNvPr id="2765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76525" y="3167063"/>
            <a:ext cx="246063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4" name="Picture 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1263" y="5838825"/>
            <a:ext cx="200025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5" name="Picture 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6775" y="5838825"/>
            <a:ext cx="200025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6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2013" y="3609975"/>
            <a:ext cx="246062" cy="2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7" name="Picture 1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4052888"/>
            <a:ext cx="246063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8" name="Picture 20" descr="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38750" y="2795588"/>
            <a:ext cx="3017838" cy="159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Measuring Angles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0013"/>
            <a:ext cx="8229600" cy="5256212"/>
          </a:xfrm>
        </p:spPr>
        <p:txBody>
          <a:bodyPr/>
          <a:lstStyle/>
          <a:p>
            <a:r>
              <a:rPr lang="en-US" dirty="0" smtClean="0"/>
              <a:t>If the degree symbol is missing, the measure is understood</a:t>
            </a:r>
          </a:p>
          <a:p>
            <a:r>
              <a:rPr lang="en-US" dirty="0" smtClean="0"/>
              <a:t>to be in degrees; thus m   1 = 90.</a:t>
            </a:r>
          </a:p>
          <a:p>
            <a:endParaRPr lang="en-US" dirty="0" smtClean="0"/>
          </a:p>
          <a:p>
            <a:r>
              <a:rPr lang="en-US" dirty="0" smtClean="0"/>
              <a:t>In practice, the protractor shown will measure an angle that is greater than 0</a:t>
            </a:r>
            <a:r>
              <a:rPr lang="en-US" b="1" dirty="0" smtClean="0"/>
              <a:t>°</a:t>
            </a:r>
            <a:r>
              <a:rPr lang="en-US" dirty="0" smtClean="0"/>
              <a:t> but less than or equal to 180</a:t>
            </a:r>
            <a:r>
              <a:rPr lang="en-US" b="1" dirty="0" smtClean="0"/>
              <a:t>°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  <a:p>
            <a:endParaRPr lang="en-US" b="1" baseline="30000" dirty="0" smtClean="0"/>
          </a:p>
        </p:txBody>
      </p:sp>
      <p:pic>
        <p:nvPicPr>
          <p:cNvPr id="2867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7625" y="1962150"/>
            <a:ext cx="200025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Measuring Angles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0013"/>
            <a:ext cx="8229600" cy="5256212"/>
          </a:xfrm>
        </p:spPr>
        <p:txBody>
          <a:bodyPr/>
          <a:lstStyle/>
          <a:p>
            <a:r>
              <a:rPr lang="en-US" dirty="0" smtClean="0"/>
              <a:t>To find the degree measure of an angle using a protractor:</a:t>
            </a:r>
          </a:p>
          <a:p>
            <a:endParaRPr lang="en-US" b="1" dirty="0" smtClean="0"/>
          </a:p>
          <a:p>
            <a:r>
              <a:rPr lang="en-US" b="1" dirty="0" smtClean="0"/>
              <a:t>1. </a:t>
            </a:r>
            <a:r>
              <a:rPr lang="en-US" dirty="0" smtClean="0"/>
              <a:t>Place the notch of the protractor at the point where the</a:t>
            </a:r>
            <a:br>
              <a:rPr lang="en-US" dirty="0" smtClean="0"/>
            </a:br>
            <a:r>
              <a:rPr lang="en-US" dirty="0" smtClean="0"/>
              <a:t>    sides of the angle meet (the vertex of the angle).</a:t>
            </a:r>
            <a:br>
              <a:rPr lang="en-US" dirty="0" smtClean="0"/>
            </a:br>
            <a:r>
              <a:rPr lang="en-US" dirty="0" smtClean="0"/>
              <a:t>    See point </a:t>
            </a:r>
            <a:r>
              <a:rPr lang="en-US" i="1" dirty="0" smtClean="0"/>
              <a:t>S </a:t>
            </a:r>
            <a:r>
              <a:rPr lang="en-US" dirty="0" smtClean="0"/>
              <a:t>in Figure 1.18.</a:t>
            </a:r>
          </a:p>
        </p:txBody>
      </p:sp>
      <p:pic>
        <p:nvPicPr>
          <p:cNvPr id="29700" name="Picture 9" descr="Picture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3505200"/>
            <a:ext cx="4487863" cy="239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1" name="Rectangle 10"/>
          <p:cNvSpPr>
            <a:spLocks noChangeArrowheads="1"/>
          </p:cNvSpPr>
          <p:nvPr/>
        </p:nvSpPr>
        <p:spPr bwMode="auto">
          <a:xfrm>
            <a:off x="4191000" y="6205538"/>
            <a:ext cx="989013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Figure 1.18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Measuring Angles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0013"/>
            <a:ext cx="8229600" cy="5256212"/>
          </a:xfrm>
        </p:spPr>
        <p:txBody>
          <a:bodyPr/>
          <a:lstStyle/>
          <a:p>
            <a:r>
              <a:rPr lang="en-US" b="1" dirty="0" smtClean="0"/>
              <a:t>2. </a:t>
            </a:r>
            <a:r>
              <a:rPr lang="en-US" dirty="0" smtClean="0"/>
              <a:t>Place the edge of the protractor along a side of the angle</a:t>
            </a:r>
            <a:br>
              <a:rPr lang="en-US" dirty="0" smtClean="0"/>
            </a:br>
            <a:r>
              <a:rPr lang="en-US" dirty="0" smtClean="0"/>
              <a:t>    so that the scale reads “0.” See point </a:t>
            </a:r>
            <a:r>
              <a:rPr lang="en-US" i="1" dirty="0" smtClean="0"/>
              <a:t>T </a:t>
            </a:r>
            <a:r>
              <a:rPr lang="en-US" dirty="0" smtClean="0"/>
              <a:t>in Figure 1.18</a:t>
            </a:r>
            <a:br>
              <a:rPr lang="en-US" dirty="0" smtClean="0"/>
            </a:br>
            <a:r>
              <a:rPr lang="en-US" dirty="0" smtClean="0"/>
              <a:t>    where we use “0” on the outer scale.</a:t>
            </a:r>
          </a:p>
          <a:p>
            <a:endParaRPr lang="en-US" dirty="0" smtClean="0"/>
          </a:p>
          <a:p>
            <a:r>
              <a:rPr lang="en-US" b="1" dirty="0" smtClean="0"/>
              <a:t>3. </a:t>
            </a:r>
            <a:r>
              <a:rPr lang="en-US" dirty="0" smtClean="0"/>
              <a:t>Using the same (outer) scale, read the angle size by</a:t>
            </a:r>
            <a:br>
              <a:rPr lang="en-US" dirty="0" smtClean="0"/>
            </a:br>
            <a:r>
              <a:rPr lang="en-US" dirty="0" smtClean="0"/>
              <a:t>    reading the degree measure that corresponds to the</a:t>
            </a:r>
            <a:br>
              <a:rPr lang="en-US" dirty="0" smtClean="0"/>
            </a:br>
            <a:r>
              <a:rPr lang="en-US" dirty="0" smtClean="0"/>
              <a:t>    second side of the angle.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Example 4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0013"/>
            <a:ext cx="8229600" cy="5256212"/>
          </a:xfrm>
        </p:spPr>
        <p:txBody>
          <a:bodyPr/>
          <a:lstStyle/>
          <a:p>
            <a:pPr marL="60325" indent="6350">
              <a:tabLst>
                <a:tab pos="53975" algn="l"/>
              </a:tabLst>
            </a:pPr>
            <a:r>
              <a:rPr lang="en-US" dirty="0" smtClean="0"/>
              <a:t>For Figure 1.18, find the measure of    </a:t>
            </a:r>
            <a:r>
              <a:rPr lang="en-US" i="1" dirty="0" smtClean="0"/>
              <a:t>RST</a:t>
            </a:r>
            <a:r>
              <a:rPr lang="en-US" dirty="0" smtClean="0"/>
              <a:t>.</a:t>
            </a:r>
          </a:p>
          <a:p>
            <a:pPr marL="60325" indent="6350">
              <a:tabLst>
                <a:tab pos="53975" algn="l"/>
              </a:tabLst>
            </a:pPr>
            <a:endParaRPr lang="en-US" dirty="0" smtClean="0"/>
          </a:p>
          <a:p>
            <a:pPr marL="60325" indent="6350">
              <a:tabLst>
                <a:tab pos="53975" algn="l"/>
              </a:tabLst>
            </a:pPr>
            <a:endParaRPr lang="en-US" dirty="0" smtClean="0"/>
          </a:p>
          <a:p>
            <a:pPr marL="60325" indent="6350">
              <a:tabLst>
                <a:tab pos="53975" algn="l"/>
              </a:tabLst>
            </a:pPr>
            <a:endParaRPr lang="en-US" dirty="0" smtClean="0"/>
          </a:p>
          <a:p>
            <a:pPr marL="60325" indent="6350">
              <a:tabLst>
                <a:tab pos="53975" algn="l"/>
              </a:tabLst>
            </a:pPr>
            <a:endParaRPr lang="en-US" dirty="0" smtClean="0"/>
          </a:p>
          <a:p>
            <a:pPr marL="60325" indent="6350">
              <a:tabLst>
                <a:tab pos="53975" algn="l"/>
              </a:tabLst>
            </a:pPr>
            <a:endParaRPr lang="en-US" dirty="0" smtClean="0"/>
          </a:p>
          <a:p>
            <a:pPr marL="60325" indent="6350">
              <a:tabLst>
                <a:tab pos="53975" algn="l"/>
              </a:tabLst>
            </a:pPr>
            <a:endParaRPr lang="en-US" dirty="0" smtClean="0"/>
          </a:p>
          <a:p>
            <a:pPr marL="60325" indent="6350">
              <a:tabLst>
                <a:tab pos="53975" algn="l"/>
              </a:tabLst>
            </a:pPr>
            <a:endParaRPr lang="en-US" dirty="0" smtClean="0"/>
          </a:p>
          <a:p>
            <a:pPr marL="60325" indent="6350">
              <a:tabLst>
                <a:tab pos="53975" algn="l"/>
              </a:tabLst>
            </a:pPr>
            <a:r>
              <a:rPr lang="en-US" dirty="0" smtClean="0">
                <a:solidFill>
                  <a:srgbClr val="008C6A"/>
                </a:solidFill>
              </a:rPr>
              <a:t>Solution:</a:t>
            </a:r>
          </a:p>
          <a:p>
            <a:pPr marL="60325" indent="6350">
              <a:tabLst>
                <a:tab pos="53975" algn="l"/>
              </a:tabLst>
            </a:pPr>
            <a:r>
              <a:rPr lang="en-US" dirty="0" smtClean="0"/>
              <a:t>Using the protractor, we find that the measure of angle </a:t>
            </a:r>
            <a:r>
              <a:rPr lang="en-US" i="1" dirty="0" smtClean="0"/>
              <a:t>RST </a:t>
            </a:r>
            <a:r>
              <a:rPr lang="en-US" dirty="0" smtClean="0"/>
              <a:t>is 31</a:t>
            </a:r>
            <a:r>
              <a:rPr lang="en-US" b="1" dirty="0" smtClean="0"/>
              <a:t>°</a:t>
            </a:r>
            <a:r>
              <a:rPr lang="en-US" dirty="0" smtClean="0"/>
              <a:t>. (In symbols, m    </a:t>
            </a:r>
            <a:r>
              <a:rPr lang="en-US" i="1" dirty="0" smtClean="0"/>
              <a:t>RST </a:t>
            </a:r>
            <a:r>
              <a:rPr lang="en-US" dirty="0" smtClean="0"/>
              <a:t>= 31</a:t>
            </a:r>
            <a:r>
              <a:rPr lang="en-US" b="1" dirty="0" smtClean="0"/>
              <a:t>°</a:t>
            </a:r>
            <a:r>
              <a:rPr lang="en-US" dirty="0" smtClean="0"/>
              <a:t> or m    </a:t>
            </a:r>
            <a:r>
              <a:rPr lang="en-US" i="1" dirty="0" smtClean="0"/>
              <a:t>RST </a:t>
            </a:r>
            <a:r>
              <a:rPr lang="en-US" dirty="0" smtClean="0"/>
              <a:t>= 31.)</a:t>
            </a:r>
            <a:endParaRPr lang="en-US" dirty="0" smtClean="0">
              <a:solidFill>
                <a:srgbClr val="85A63F"/>
              </a:solidFill>
            </a:endParaRP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4038600" y="4357688"/>
            <a:ext cx="989013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Figure 1.18</a:t>
            </a:r>
          </a:p>
        </p:txBody>
      </p:sp>
      <p:pic>
        <p:nvPicPr>
          <p:cNvPr id="31749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34025" y="1481138"/>
            <a:ext cx="246063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0" name="Picture 9" descr="Picture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09800" y="1905000"/>
            <a:ext cx="4479925" cy="239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090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1000" y="5797550"/>
            <a:ext cx="246063" cy="2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091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5791200"/>
            <a:ext cx="246063" cy="2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74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4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74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40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4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174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740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4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174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Measuring Angles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0013"/>
            <a:ext cx="8229600" cy="5256212"/>
          </a:xfrm>
        </p:spPr>
        <p:txBody>
          <a:bodyPr/>
          <a:lstStyle/>
          <a:p>
            <a:r>
              <a:rPr lang="en-US" dirty="0" smtClean="0"/>
              <a:t>Some protractors show a full 360</a:t>
            </a:r>
            <a:r>
              <a:rPr lang="en-US" b="1" dirty="0" smtClean="0"/>
              <a:t>°</a:t>
            </a:r>
            <a:r>
              <a:rPr lang="en-US" dirty="0" smtClean="0"/>
              <a:t>; such a protractor is used to measure an angle whose measure is between 0</a:t>
            </a:r>
            <a:r>
              <a:rPr lang="en-US" b="1" dirty="0" smtClean="0"/>
              <a:t>° </a:t>
            </a:r>
            <a:r>
              <a:rPr lang="en-US" dirty="0" smtClean="0"/>
              <a:t>and 360</a:t>
            </a:r>
            <a:r>
              <a:rPr lang="en-US" b="1" dirty="0" smtClean="0"/>
              <a:t>°</a:t>
            </a:r>
            <a:r>
              <a:rPr lang="en-US" dirty="0" smtClean="0"/>
              <a:t>. An angle whose measure is between 180</a:t>
            </a:r>
            <a:r>
              <a:rPr lang="en-US" b="1" dirty="0" smtClean="0"/>
              <a:t>°</a:t>
            </a:r>
            <a:r>
              <a:rPr lang="en-US" dirty="0" smtClean="0"/>
              <a:t> and 360</a:t>
            </a:r>
            <a:r>
              <a:rPr lang="en-US" b="1" dirty="0" smtClean="0"/>
              <a:t>°</a:t>
            </a:r>
            <a:r>
              <a:rPr lang="en-US" dirty="0" smtClean="0"/>
              <a:t> is known as a </a:t>
            </a:r>
            <a:r>
              <a:rPr lang="en-US" i="1" dirty="0" smtClean="0"/>
              <a:t>reflex angle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Just as measurement with a ruler is not perfect, neither is measurement with a protractor.</a:t>
            </a:r>
            <a:endParaRPr lang="en-US" b="1" baseline="30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Measuring Angles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0013"/>
            <a:ext cx="8229600" cy="5256212"/>
          </a:xfrm>
        </p:spPr>
        <p:txBody>
          <a:bodyPr/>
          <a:lstStyle/>
          <a:p>
            <a:r>
              <a:rPr lang="en-US" dirty="0" smtClean="0"/>
              <a:t>The lines on a sheet of paper in a notebook are </a:t>
            </a:r>
            <a:r>
              <a:rPr lang="en-US" i="1" dirty="0" smtClean="0"/>
              <a:t>parallel</a:t>
            </a:r>
            <a:r>
              <a:rPr lang="en-US" dirty="0" smtClean="0"/>
              <a:t>.</a:t>
            </a:r>
            <a:r>
              <a:rPr lang="en-US" i="1" dirty="0" smtClean="0"/>
              <a:t> </a:t>
            </a:r>
          </a:p>
          <a:p>
            <a:endParaRPr lang="en-US" i="1" dirty="0" smtClean="0"/>
          </a:p>
          <a:p>
            <a:r>
              <a:rPr lang="en-US" dirty="0" smtClean="0"/>
              <a:t>Informally, </a:t>
            </a:r>
            <a:r>
              <a:rPr lang="en-US" b="1" dirty="0" smtClean="0"/>
              <a:t>parallel </a:t>
            </a:r>
            <a:r>
              <a:rPr lang="en-US" dirty="0" smtClean="0"/>
              <a:t>lines lie on the same page and will not cross over each other even if they are extended indefinitely.</a:t>
            </a:r>
            <a:r>
              <a:rPr lang="en-US" i="1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We say that lines </a:t>
            </a:r>
            <a:r>
              <a:rPr lang="en-US" i="1" dirty="0" smtClean="0">
                <a:cs typeface="Arial" pitchFamily="34" charset="0"/>
              </a:rPr>
              <a:t>ℓ</a:t>
            </a:r>
            <a:r>
              <a:rPr lang="en-US" dirty="0" smtClean="0"/>
              <a:t> and </a:t>
            </a:r>
            <a:r>
              <a:rPr lang="en-US" i="1" dirty="0" smtClean="0"/>
              <a:t>m </a:t>
            </a:r>
          </a:p>
          <a:p>
            <a:r>
              <a:rPr lang="en-US" dirty="0" smtClean="0"/>
              <a:t>in Figure 1.19(a) are parallel;</a:t>
            </a:r>
          </a:p>
          <a:p>
            <a:r>
              <a:rPr lang="en-US" dirty="0" smtClean="0"/>
              <a:t>note here the use of a </a:t>
            </a:r>
          </a:p>
          <a:p>
            <a:r>
              <a:rPr lang="en-US" dirty="0" smtClean="0"/>
              <a:t>lowercase letter to name a line.</a:t>
            </a:r>
          </a:p>
        </p:txBody>
      </p:sp>
      <p:pic>
        <p:nvPicPr>
          <p:cNvPr id="3379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57825" y="3290888"/>
            <a:ext cx="3071813" cy="2717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33797" name="Rectangle 10"/>
          <p:cNvSpPr>
            <a:spLocks noChangeArrowheads="1"/>
          </p:cNvSpPr>
          <p:nvPr/>
        </p:nvSpPr>
        <p:spPr bwMode="auto">
          <a:xfrm>
            <a:off x="6524625" y="6186488"/>
            <a:ext cx="1217613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Figure 1.19 (a)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3800" smtClean="0"/>
              <a:t>Informal Geometry and Measurement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0013"/>
            <a:ext cx="8229600" cy="5256212"/>
          </a:xfrm>
        </p:spPr>
        <p:txBody>
          <a:bodyPr/>
          <a:lstStyle/>
          <a:p>
            <a:r>
              <a:rPr lang="en-US" dirty="0" smtClean="0"/>
              <a:t>In geometry, the terms </a:t>
            </a:r>
            <a:r>
              <a:rPr lang="en-US" i="1" dirty="0" smtClean="0"/>
              <a:t>point, line, </a:t>
            </a:r>
            <a:r>
              <a:rPr lang="en-US" dirty="0" smtClean="0"/>
              <a:t>and </a:t>
            </a:r>
            <a:r>
              <a:rPr lang="en-US" i="1" dirty="0" smtClean="0"/>
              <a:t>plane </a:t>
            </a:r>
            <a:r>
              <a:rPr lang="en-US" dirty="0" smtClean="0"/>
              <a:t>are described but not defined.</a:t>
            </a:r>
          </a:p>
          <a:p>
            <a:endParaRPr lang="en-US" dirty="0" smtClean="0"/>
          </a:p>
          <a:p>
            <a:r>
              <a:rPr lang="en-US" dirty="0" smtClean="0"/>
              <a:t>Other concepts that are accepted intuitively, but never defined, include the </a:t>
            </a:r>
            <a:r>
              <a:rPr lang="en-US" i="1" dirty="0" smtClean="0"/>
              <a:t>straightness </a:t>
            </a:r>
            <a:r>
              <a:rPr lang="en-US" dirty="0" smtClean="0"/>
              <a:t>of a line, the </a:t>
            </a:r>
            <a:r>
              <a:rPr lang="en-US" i="1" dirty="0" smtClean="0"/>
              <a:t>flatness </a:t>
            </a:r>
            <a:r>
              <a:rPr lang="en-US" dirty="0" smtClean="0"/>
              <a:t>of </a:t>
            </a:r>
            <a:br>
              <a:rPr lang="en-US" dirty="0" smtClean="0"/>
            </a:br>
            <a:r>
              <a:rPr lang="en-US" dirty="0" smtClean="0"/>
              <a:t>a plane, the notion that a point on a line lies </a:t>
            </a:r>
            <a:r>
              <a:rPr lang="en-US" i="1" dirty="0" smtClean="0"/>
              <a:t>between </a:t>
            </a:r>
            <a:r>
              <a:rPr lang="en-US" dirty="0" smtClean="0"/>
              <a:t>two other points on the line, and the notion that a point lies in the </a:t>
            </a:r>
            <a:r>
              <a:rPr lang="en-US" i="1" dirty="0" smtClean="0"/>
              <a:t>interior </a:t>
            </a:r>
            <a:r>
              <a:rPr lang="en-US" dirty="0" smtClean="0"/>
              <a:t>or </a:t>
            </a:r>
            <a:r>
              <a:rPr lang="en-US" i="1" dirty="0" smtClean="0"/>
              <a:t>exterior </a:t>
            </a:r>
            <a:r>
              <a:rPr lang="en-US" dirty="0" smtClean="0"/>
              <a:t>of an angle.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Measuring Angles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0013"/>
            <a:ext cx="8229600" cy="5256212"/>
          </a:xfrm>
        </p:spPr>
        <p:txBody>
          <a:bodyPr/>
          <a:lstStyle/>
          <a:p>
            <a:r>
              <a:rPr lang="en-US" dirty="0" smtClean="0"/>
              <a:t>We say that line segments are parallel if they are parts</a:t>
            </a:r>
          </a:p>
          <a:p>
            <a:r>
              <a:rPr lang="en-US" dirty="0" smtClean="0"/>
              <a:t>of parallel lines; if       is parallel to       then      is parallel to      </a:t>
            </a:r>
          </a:p>
          <a:p>
            <a:r>
              <a:rPr lang="en-US" dirty="0" smtClean="0"/>
              <a:t>       in Figure 1.19(b).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1000" dirty="0" smtClean="0"/>
          </a:p>
          <a:p>
            <a:r>
              <a:rPr lang="en-US" dirty="0" smtClean="0"/>
              <a:t>For </a:t>
            </a:r>
            <a:r>
              <a:rPr lang="en-US" i="1" dirty="0" smtClean="0"/>
              <a:t>A </a:t>
            </a:r>
            <a:r>
              <a:rPr lang="en-US" dirty="0" smtClean="0"/>
              <a:t>= {1, 2, 3} and </a:t>
            </a:r>
            <a:r>
              <a:rPr lang="en-US" i="1" dirty="0" smtClean="0"/>
              <a:t>B </a:t>
            </a:r>
            <a:r>
              <a:rPr lang="en-US" dirty="0" smtClean="0"/>
              <a:t>= {6, 8, 10}, there are no common elements; for this reason, we say that the intersection of </a:t>
            </a:r>
            <a:r>
              <a:rPr lang="en-US" i="1" dirty="0" smtClean="0"/>
              <a:t>A </a:t>
            </a:r>
            <a:r>
              <a:rPr lang="en-US" dirty="0" smtClean="0"/>
              <a:t>and </a:t>
            </a:r>
            <a:r>
              <a:rPr lang="en-US" i="1" dirty="0" smtClean="0"/>
              <a:t>B </a:t>
            </a:r>
            <a:r>
              <a:rPr lang="en-US" dirty="0" smtClean="0"/>
              <a:t>is the </a:t>
            </a:r>
            <a:r>
              <a:rPr lang="en-US" b="1" dirty="0" smtClean="0"/>
              <a:t>empty set </a:t>
            </a:r>
            <a:r>
              <a:rPr lang="en-US" dirty="0" smtClean="0"/>
              <a:t>(symbol is </a:t>
            </a:r>
            <a:r>
              <a:rPr lang="en-US" dirty="0" smtClean="0">
                <a:sym typeface="Symbol" pitchFamily="18" charset="2"/>
              </a:rPr>
              <a:t>∅). </a:t>
            </a:r>
            <a:r>
              <a:rPr lang="en-US" dirty="0" smtClean="0"/>
              <a:t>Just as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b="1" dirty="0" smtClean="0">
                <a:sym typeface="Symbol" pitchFamily="18" charset="2"/>
              </a:rPr>
              <a:t></a:t>
            </a:r>
            <a:r>
              <a:rPr lang="en-US" dirty="0" smtClean="0"/>
              <a:t> </a:t>
            </a:r>
            <a:r>
              <a:rPr lang="en-US" i="1" dirty="0" smtClean="0"/>
              <a:t>B </a:t>
            </a:r>
            <a:r>
              <a:rPr lang="en-US" dirty="0" smtClean="0"/>
              <a:t>=</a:t>
            </a:r>
            <a:r>
              <a:rPr lang="en-US" i="1" dirty="0" smtClean="0"/>
              <a:t> </a:t>
            </a:r>
            <a:r>
              <a:rPr lang="en-US" dirty="0" smtClean="0">
                <a:sym typeface="Symbol" pitchFamily="18" charset="2"/>
              </a:rPr>
              <a:t>∅,</a:t>
            </a:r>
            <a:r>
              <a:rPr lang="en-US" i="1" dirty="0" smtClean="0"/>
              <a:t>     </a:t>
            </a:r>
            <a:r>
              <a:rPr lang="en-US" dirty="0" smtClean="0"/>
              <a:t>the parallel lines in Figure 1.19(a) are characterized by        </a:t>
            </a:r>
            <a:r>
              <a:rPr lang="en-US" i="1" dirty="0" smtClean="0">
                <a:cs typeface="Arial" pitchFamily="34" charset="0"/>
              </a:rPr>
              <a:t>ℓ</a:t>
            </a:r>
            <a:r>
              <a:rPr lang="en-US" dirty="0" smtClean="0"/>
              <a:t> </a:t>
            </a:r>
            <a:r>
              <a:rPr lang="en-US" b="1" dirty="0" smtClean="0">
                <a:sym typeface="Symbol" pitchFamily="18" charset="2"/>
              </a:rPr>
              <a:t></a:t>
            </a:r>
            <a:r>
              <a:rPr lang="en-US" dirty="0" smtClean="0"/>
              <a:t> </a:t>
            </a:r>
            <a:r>
              <a:rPr lang="en-US" i="1" dirty="0" smtClean="0"/>
              <a:t>m </a:t>
            </a:r>
            <a:r>
              <a:rPr lang="en-US" dirty="0" smtClean="0"/>
              <a:t>=</a:t>
            </a:r>
            <a:r>
              <a:rPr lang="en-US" i="1" dirty="0" smtClean="0"/>
              <a:t> </a:t>
            </a:r>
            <a:r>
              <a:rPr lang="en-US" dirty="0" smtClean="0">
                <a:sym typeface="Symbol" pitchFamily="18" charset="2"/>
              </a:rPr>
              <a:t>∅.</a:t>
            </a:r>
          </a:p>
        </p:txBody>
      </p:sp>
      <p:sp>
        <p:nvSpPr>
          <p:cNvPr id="34820" name="Rectangle 8"/>
          <p:cNvSpPr>
            <a:spLocks noChangeArrowheads="1"/>
          </p:cNvSpPr>
          <p:nvPr/>
        </p:nvSpPr>
        <p:spPr bwMode="auto">
          <a:xfrm>
            <a:off x="3486150" y="4114800"/>
            <a:ext cx="1227138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Figure 1.19 (b)</a:t>
            </a:r>
          </a:p>
        </p:txBody>
      </p:sp>
      <p:pic>
        <p:nvPicPr>
          <p:cNvPr id="3482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9838" y="2854325"/>
            <a:ext cx="2933700" cy="11509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34822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4350" y="1828800"/>
            <a:ext cx="374650" cy="3746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34823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72075" y="1876425"/>
            <a:ext cx="466725" cy="31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4" name="Picture 1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38888" y="1843088"/>
            <a:ext cx="393700" cy="355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34825" name="Picture 1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9113" y="2303463"/>
            <a:ext cx="566737" cy="320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Example 5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0013"/>
            <a:ext cx="8229600" cy="5256212"/>
          </a:xfrm>
        </p:spPr>
        <p:txBody>
          <a:bodyPr/>
          <a:lstStyle/>
          <a:p>
            <a:pPr marL="60325" indent="6350">
              <a:tabLst>
                <a:tab pos="53975" algn="l"/>
              </a:tabLst>
            </a:pPr>
            <a:r>
              <a:rPr lang="en-US" dirty="0" smtClean="0"/>
              <a:t>In Figure 1.20 the sides of angles </a:t>
            </a:r>
            <a:r>
              <a:rPr lang="en-US" i="1" dirty="0" smtClean="0"/>
              <a:t>ABC </a:t>
            </a:r>
            <a:r>
              <a:rPr lang="en-US" dirty="0" smtClean="0"/>
              <a:t>and </a:t>
            </a:r>
            <a:r>
              <a:rPr lang="en-US" i="1" dirty="0" smtClean="0"/>
              <a:t>DEF </a:t>
            </a:r>
            <a:r>
              <a:rPr lang="en-US" dirty="0" smtClean="0"/>
              <a:t>are parallel       </a:t>
            </a:r>
            <a:r>
              <a:rPr lang="en-US" sz="800" dirty="0" smtClean="0"/>
              <a:t> </a:t>
            </a:r>
            <a:r>
              <a:rPr lang="en-US" dirty="0" smtClean="0"/>
              <a:t>to       and       to         Use a protractor to decide whether these angles have equal measures.</a:t>
            </a:r>
          </a:p>
          <a:p>
            <a:pPr marL="60325" indent="6350">
              <a:tabLst>
                <a:tab pos="53975" algn="l"/>
              </a:tabLst>
            </a:pPr>
            <a:endParaRPr lang="en-US" dirty="0" smtClean="0"/>
          </a:p>
          <a:p>
            <a:pPr marL="60325" indent="6350">
              <a:tabLst>
                <a:tab pos="53975" algn="l"/>
              </a:tabLst>
            </a:pPr>
            <a:endParaRPr lang="en-US" dirty="0" smtClean="0"/>
          </a:p>
          <a:p>
            <a:pPr marL="60325" indent="6350">
              <a:tabLst>
                <a:tab pos="53975" algn="l"/>
              </a:tabLst>
            </a:pPr>
            <a:endParaRPr lang="en-US" dirty="0" smtClean="0"/>
          </a:p>
          <a:p>
            <a:pPr marL="60325" indent="6350">
              <a:tabLst>
                <a:tab pos="53975" algn="l"/>
              </a:tabLst>
            </a:pPr>
            <a:endParaRPr lang="en-US" dirty="0" smtClean="0"/>
          </a:p>
          <a:p>
            <a:pPr marL="60325" indent="6350">
              <a:tabLst>
                <a:tab pos="53975" algn="l"/>
              </a:tabLst>
            </a:pPr>
            <a:endParaRPr lang="en-US" dirty="0" smtClean="0">
              <a:solidFill>
                <a:srgbClr val="85A63F"/>
              </a:solidFill>
            </a:endParaRPr>
          </a:p>
          <a:p>
            <a:pPr marL="60325" indent="6350">
              <a:tabLst>
                <a:tab pos="53975" algn="l"/>
              </a:tabLst>
            </a:pPr>
            <a:endParaRPr lang="en-US" dirty="0" smtClean="0">
              <a:solidFill>
                <a:srgbClr val="85A63F"/>
              </a:solidFill>
            </a:endParaRPr>
          </a:p>
          <a:p>
            <a:pPr marL="60325" indent="6350">
              <a:tabLst>
                <a:tab pos="53975" algn="l"/>
              </a:tabLst>
            </a:pPr>
            <a:r>
              <a:rPr lang="en-US" dirty="0" smtClean="0">
                <a:solidFill>
                  <a:srgbClr val="008C6A"/>
                </a:solidFill>
              </a:rPr>
              <a:t>Solution:</a:t>
            </a:r>
          </a:p>
          <a:p>
            <a:pPr marL="60325" indent="6350">
              <a:tabLst>
                <a:tab pos="53975" algn="l"/>
              </a:tabLst>
            </a:pPr>
            <a:r>
              <a:rPr lang="en-US" dirty="0" smtClean="0"/>
              <a:t>The angles have equal measures. Both measure 44</a:t>
            </a:r>
            <a:r>
              <a:rPr lang="en-US" b="1" dirty="0" smtClean="0"/>
              <a:t>°</a:t>
            </a:r>
            <a:r>
              <a:rPr lang="en-US" dirty="0" smtClean="0"/>
              <a:t>.</a:t>
            </a:r>
          </a:p>
        </p:txBody>
      </p:sp>
      <p:pic>
        <p:nvPicPr>
          <p:cNvPr id="35844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771650"/>
            <a:ext cx="511175" cy="3762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35845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0313" y="1766888"/>
            <a:ext cx="466725" cy="3540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35846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81400" y="1762125"/>
            <a:ext cx="493713" cy="3571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35847" name="Picture 1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38400" y="2667000"/>
            <a:ext cx="3894138" cy="158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35848" name="Rectangle 15"/>
          <p:cNvSpPr>
            <a:spLocks noChangeArrowheads="1"/>
          </p:cNvSpPr>
          <p:nvPr/>
        </p:nvSpPr>
        <p:spPr bwMode="auto">
          <a:xfrm>
            <a:off x="4038600" y="4572000"/>
            <a:ext cx="989013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Figure 1.20</a:t>
            </a:r>
          </a:p>
        </p:txBody>
      </p:sp>
      <p:pic>
        <p:nvPicPr>
          <p:cNvPr id="35849" name="Picture 1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35475" y="1776413"/>
            <a:ext cx="585788" cy="3762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2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2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82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82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2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82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Measuring Angles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0013"/>
            <a:ext cx="8229600" cy="5256212"/>
          </a:xfrm>
        </p:spPr>
        <p:txBody>
          <a:bodyPr/>
          <a:lstStyle/>
          <a:p>
            <a:r>
              <a:rPr lang="en-US" dirty="0" smtClean="0"/>
              <a:t>Two angles with equal measures are said to be </a:t>
            </a:r>
            <a:r>
              <a:rPr lang="en-US" i="1" dirty="0" smtClean="0"/>
              <a:t>congruent. </a:t>
            </a:r>
            <a:r>
              <a:rPr lang="en-US" dirty="0" smtClean="0"/>
              <a:t>In Figure 1.20, we see that     </a:t>
            </a:r>
            <a:r>
              <a:rPr lang="en-US" i="1" dirty="0" smtClean="0"/>
              <a:t>ABC </a:t>
            </a:r>
            <a:r>
              <a:rPr lang="en-US" b="1" dirty="0" smtClean="0">
                <a:sym typeface="Symbol" pitchFamily="18" charset="2"/>
              </a:rPr>
              <a:t></a:t>
            </a:r>
            <a:r>
              <a:rPr lang="en-US" dirty="0" smtClean="0"/>
              <a:t>    </a:t>
            </a:r>
            <a:r>
              <a:rPr lang="en-US" i="1" dirty="0" smtClean="0"/>
              <a:t>DEF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In Figure 1.21,     </a:t>
            </a:r>
            <a:r>
              <a:rPr lang="en-US" i="1" dirty="0" smtClean="0"/>
              <a:t>ABC </a:t>
            </a:r>
            <a:r>
              <a:rPr lang="en-US" b="1" dirty="0" smtClean="0">
                <a:sym typeface="Symbol" pitchFamily="18" charset="2"/>
              </a:rPr>
              <a:t>     </a:t>
            </a:r>
            <a:r>
              <a:rPr lang="en-US" i="1" dirty="0" smtClean="0">
                <a:sym typeface="Symbol" pitchFamily="18" charset="2"/>
              </a:rPr>
              <a:t>CBD.</a:t>
            </a:r>
          </a:p>
          <a:p>
            <a:endParaRPr lang="en-US" sz="2000" i="1" dirty="0" smtClean="0">
              <a:sym typeface="Symbol" pitchFamily="18" charset="2"/>
            </a:endParaRPr>
          </a:p>
          <a:p>
            <a:r>
              <a:rPr lang="en-US" dirty="0" smtClean="0">
                <a:sym typeface="Symbol" pitchFamily="18" charset="2"/>
              </a:rPr>
              <a:t>In Figure 1.21, angle </a:t>
            </a:r>
            <a:r>
              <a:rPr lang="en-US" i="1" dirty="0" smtClean="0">
                <a:sym typeface="Symbol" pitchFamily="18" charset="2"/>
              </a:rPr>
              <a:t>ABD </a:t>
            </a:r>
            <a:r>
              <a:rPr lang="en-US" dirty="0" smtClean="0">
                <a:sym typeface="Symbol" pitchFamily="18" charset="2"/>
              </a:rPr>
              <a:t>has been</a:t>
            </a:r>
            <a:br>
              <a:rPr lang="en-US" dirty="0" smtClean="0">
                <a:sym typeface="Symbol" pitchFamily="18" charset="2"/>
              </a:rPr>
            </a:br>
            <a:r>
              <a:rPr lang="en-US" dirty="0" smtClean="0">
                <a:sym typeface="Symbol" pitchFamily="18" charset="2"/>
              </a:rPr>
              <a:t>separated into smaller angles </a:t>
            </a:r>
            <a:r>
              <a:rPr lang="en-US" i="1" dirty="0" smtClean="0">
                <a:sym typeface="Symbol" pitchFamily="18" charset="2"/>
              </a:rPr>
              <a:t>ABC </a:t>
            </a:r>
            <a:br>
              <a:rPr lang="en-US" i="1" dirty="0" smtClean="0">
                <a:sym typeface="Symbol" pitchFamily="18" charset="2"/>
              </a:rPr>
            </a:br>
            <a:r>
              <a:rPr lang="en-US" dirty="0" smtClean="0">
                <a:sym typeface="Symbol" pitchFamily="18" charset="2"/>
              </a:rPr>
              <a:t>and </a:t>
            </a:r>
            <a:r>
              <a:rPr lang="en-US" i="1" dirty="0" smtClean="0">
                <a:sym typeface="Symbol" pitchFamily="18" charset="2"/>
              </a:rPr>
              <a:t>CBD; </a:t>
            </a:r>
            <a:r>
              <a:rPr lang="en-US" dirty="0" smtClean="0">
                <a:sym typeface="Symbol" pitchFamily="18" charset="2"/>
              </a:rPr>
              <a:t>if the two smaller angles</a:t>
            </a:r>
            <a:br>
              <a:rPr lang="en-US" dirty="0" smtClean="0">
                <a:sym typeface="Symbol" pitchFamily="18" charset="2"/>
              </a:rPr>
            </a:br>
            <a:r>
              <a:rPr lang="en-US" dirty="0" smtClean="0">
                <a:sym typeface="Symbol" pitchFamily="18" charset="2"/>
              </a:rPr>
              <a:t>are congruent (have equal</a:t>
            </a:r>
            <a:br>
              <a:rPr lang="en-US" dirty="0" smtClean="0">
                <a:sym typeface="Symbol" pitchFamily="18" charset="2"/>
              </a:rPr>
            </a:br>
            <a:r>
              <a:rPr lang="en-US" dirty="0" smtClean="0">
                <a:sym typeface="Symbol" pitchFamily="18" charset="2"/>
              </a:rPr>
              <a:t>measures), then angle </a:t>
            </a:r>
            <a:r>
              <a:rPr lang="en-US" i="1" dirty="0" smtClean="0">
                <a:sym typeface="Symbol" pitchFamily="18" charset="2"/>
              </a:rPr>
              <a:t>ABD </a:t>
            </a:r>
            <a:r>
              <a:rPr lang="en-US" dirty="0" smtClean="0">
                <a:sym typeface="Symbol" pitchFamily="18" charset="2"/>
              </a:rPr>
              <a:t>has </a:t>
            </a:r>
            <a:br>
              <a:rPr lang="en-US" dirty="0" smtClean="0">
                <a:sym typeface="Symbol" pitchFamily="18" charset="2"/>
              </a:rPr>
            </a:br>
            <a:r>
              <a:rPr lang="en-US" dirty="0" smtClean="0">
                <a:sym typeface="Symbol" pitchFamily="18" charset="2"/>
              </a:rPr>
              <a:t>been </a:t>
            </a:r>
            <a:r>
              <a:rPr lang="en-US" i="1" dirty="0" smtClean="0">
                <a:sym typeface="Symbol" pitchFamily="18" charset="2"/>
              </a:rPr>
              <a:t>bisected</a:t>
            </a:r>
            <a:r>
              <a:rPr lang="en-US" dirty="0" smtClean="0">
                <a:sym typeface="Symbol" pitchFamily="18" charset="2"/>
              </a:rPr>
              <a:t>.</a:t>
            </a:r>
            <a:r>
              <a:rPr lang="en-US" i="1" dirty="0" smtClean="0">
                <a:sym typeface="Symbol" pitchFamily="18" charset="2"/>
              </a:rPr>
              <a:t> </a:t>
            </a:r>
          </a:p>
          <a:p>
            <a:endParaRPr lang="en-US" dirty="0" smtClean="0">
              <a:sym typeface="Symbol" pitchFamily="18" charset="2"/>
            </a:endParaRPr>
          </a:p>
          <a:p>
            <a:r>
              <a:rPr lang="en-US" dirty="0" smtClean="0">
                <a:sym typeface="Symbol" pitchFamily="18" charset="2"/>
              </a:rPr>
              <a:t>In general, the word </a:t>
            </a:r>
            <a:r>
              <a:rPr lang="en-US" b="1" dirty="0" smtClean="0">
                <a:sym typeface="Symbol" pitchFamily="18" charset="2"/>
              </a:rPr>
              <a:t>bisect </a:t>
            </a:r>
            <a:r>
              <a:rPr lang="en-US" dirty="0" smtClean="0">
                <a:sym typeface="Symbol" pitchFamily="18" charset="2"/>
              </a:rPr>
              <a:t>means </a:t>
            </a:r>
            <a:r>
              <a:rPr lang="en-US" dirty="0" smtClean="0"/>
              <a:t>to separate a line segment (or an angle)</a:t>
            </a:r>
            <a:r>
              <a:rPr lang="en-US" dirty="0" smtClean="0">
                <a:sym typeface="Symbol" pitchFamily="18" charset="2"/>
              </a:rPr>
              <a:t> into two parts of equal measure.</a:t>
            </a:r>
          </a:p>
        </p:txBody>
      </p:sp>
      <p:sp>
        <p:nvSpPr>
          <p:cNvPr id="36868" name="Rectangle 7"/>
          <p:cNvSpPr>
            <a:spLocks noChangeArrowheads="1"/>
          </p:cNvSpPr>
          <p:nvPr/>
        </p:nvSpPr>
        <p:spPr bwMode="auto">
          <a:xfrm>
            <a:off x="6221413" y="4906963"/>
            <a:ext cx="989012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Figure 1.21</a:t>
            </a:r>
          </a:p>
        </p:txBody>
      </p:sp>
      <p:pic>
        <p:nvPicPr>
          <p:cNvPr id="36869" name="Picture 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76725" y="1866900"/>
            <a:ext cx="238125" cy="227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36870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10213" y="1881188"/>
            <a:ext cx="238125" cy="2270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36871" name="Picture 1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7950" y="2228850"/>
            <a:ext cx="238125" cy="227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36872" name="Picture 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2219325"/>
            <a:ext cx="238125" cy="227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36873" name="Picture 21"/>
          <p:cNvPicPr>
            <a:picLocks noChangeAspect="1" noChangeArrowheads="1"/>
          </p:cNvPicPr>
          <p:nvPr/>
        </p:nvPicPr>
        <p:blipFill>
          <a:blip r:embed="rId4" cstate="print"/>
          <a:srcRect l="4468" t="-414"/>
          <a:stretch>
            <a:fillRect/>
          </a:stretch>
        </p:blipFill>
        <p:spPr bwMode="auto">
          <a:xfrm>
            <a:off x="5638800" y="2819400"/>
            <a:ext cx="2257425" cy="2133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Measuring Angles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0013"/>
            <a:ext cx="8229600" cy="5256212"/>
          </a:xfrm>
        </p:spPr>
        <p:txBody>
          <a:bodyPr/>
          <a:lstStyle/>
          <a:p>
            <a:r>
              <a:rPr lang="en-US" dirty="0" smtClean="0">
                <a:sym typeface="Symbol" pitchFamily="18" charset="2"/>
              </a:rPr>
              <a:t>Any angle having a 180</a:t>
            </a:r>
            <a:r>
              <a:rPr lang="en-US" b="1" dirty="0" smtClean="0">
                <a:sym typeface="Symbol" pitchFamily="18" charset="2"/>
              </a:rPr>
              <a:t>°</a:t>
            </a:r>
            <a:r>
              <a:rPr lang="en-US" dirty="0" smtClean="0">
                <a:sym typeface="Symbol" pitchFamily="18" charset="2"/>
              </a:rPr>
              <a:t> measure</a:t>
            </a:r>
            <a:br>
              <a:rPr lang="en-US" dirty="0" smtClean="0">
                <a:sym typeface="Symbol" pitchFamily="18" charset="2"/>
              </a:rPr>
            </a:br>
            <a:r>
              <a:rPr lang="en-US" dirty="0" smtClean="0">
                <a:sym typeface="Symbol" pitchFamily="18" charset="2"/>
              </a:rPr>
              <a:t>is called a </a:t>
            </a:r>
            <a:r>
              <a:rPr lang="en-US" b="1" dirty="0" smtClean="0">
                <a:sym typeface="Symbol" pitchFamily="18" charset="2"/>
              </a:rPr>
              <a:t>straight angle</a:t>
            </a:r>
            <a:r>
              <a:rPr lang="en-US" dirty="0" smtClean="0">
                <a:sym typeface="Symbol" pitchFamily="18" charset="2"/>
              </a:rPr>
              <a:t>,</a:t>
            </a:r>
            <a:r>
              <a:rPr lang="en-US" b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an angle</a:t>
            </a:r>
            <a:br>
              <a:rPr lang="en-US" dirty="0" smtClean="0">
                <a:sym typeface="Symbol" pitchFamily="18" charset="2"/>
              </a:rPr>
            </a:br>
            <a:r>
              <a:rPr lang="en-US" dirty="0" smtClean="0">
                <a:sym typeface="Symbol" pitchFamily="18" charset="2"/>
              </a:rPr>
              <a:t>whose sides are in opposite</a:t>
            </a:r>
            <a:br>
              <a:rPr lang="en-US" dirty="0" smtClean="0">
                <a:sym typeface="Symbol" pitchFamily="18" charset="2"/>
              </a:rPr>
            </a:br>
            <a:r>
              <a:rPr lang="en-US" dirty="0" smtClean="0">
                <a:sym typeface="Symbol" pitchFamily="18" charset="2"/>
              </a:rPr>
              <a:t>directions. See straight angle </a:t>
            </a:r>
            <a:r>
              <a:rPr lang="en-US" i="1" dirty="0" smtClean="0">
                <a:sym typeface="Symbol" pitchFamily="18" charset="2"/>
              </a:rPr>
              <a:t>RST</a:t>
            </a:r>
            <a:br>
              <a:rPr lang="en-US" i="1" dirty="0" smtClean="0">
                <a:sym typeface="Symbol" pitchFamily="18" charset="2"/>
              </a:rPr>
            </a:br>
            <a:r>
              <a:rPr lang="en-US" dirty="0" smtClean="0">
                <a:sym typeface="Symbol" pitchFamily="18" charset="2"/>
              </a:rPr>
              <a:t>in Figure 1.22(a).</a:t>
            </a:r>
          </a:p>
          <a:p>
            <a:endParaRPr lang="en-US" dirty="0" smtClean="0">
              <a:sym typeface="Symbol" pitchFamily="18" charset="2"/>
            </a:endParaRPr>
          </a:p>
          <a:p>
            <a:r>
              <a:rPr lang="en-US" dirty="0" smtClean="0">
                <a:sym typeface="Symbol" pitchFamily="18" charset="2"/>
              </a:rPr>
              <a:t>When a straight angle is bisected,</a:t>
            </a:r>
            <a:br>
              <a:rPr lang="en-US" dirty="0" smtClean="0">
                <a:sym typeface="Symbol" pitchFamily="18" charset="2"/>
              </a:rPr>
            </a:br>
            <a:r>
              <a:rPr lang="en-US" dirty="0" smtClean="0">
                <a:sym typeface="Symbol" pitchFamily="18" charset="2"/>
              </a:rPr>
              <a:t>as shown in Figure 1.22(b), the two</a:t>
            </a:r>
            <a:br>
              <a:rPr lang="en-US" dirty="0" smtClean="0">
                <a:sym typeface="Symbol" pitchFamily="18" charset="2"/>
              </a:rPr>
            </a:br>
            <a:r>
              <a:rPr lang="en-US" dirty="0" smtClean="0">
                <a:sym typeface="Symbol" pitchFamily="18" charset="2"/>
              </a:rPr>
              <a:t>angles formed are </a:t>
            </a:r>
            <a:r>
              <a:rPr lang="en-US" b="1" dirty="0" smtClean="0">
                <a:sym typeface="Symbol" pitchFamily="18" charset="2"/>
              </a:rPr>
              <a:t>right angles</a:t>
            </a:r>
            <a:br>
              <a:rPr lang="en-US" b="1" dirty="0" smtClean="0">
                <a:sym typeface="Symbol" pitchFamily="18" charset="2"/>
              </a:rPr>
            </a:br>
            <a:r>
              <a:rPr lang="en-US" dirty="0" smtClean="0">
                <a:sym typeface="Symbol" pitchFamily="18" charset="2"/>
              </a:rPr>
              <a:t>(each measures 90</a:t>
            </a:r>
            <a:r>
              <a:rPr lang="en-US" b="1" dirty="0" smtClean="0">
                <a:sym typeface="Symbol" pitchFamily="18" charset="2"/>
              </a:rPr>
              <a:t>°</a:t>
            </a:r>
            <a:r>
              <a:rPr lang="en-US" dirty="0" smtClean="0">
                <a:sym typeface="Symbol" pitchFamily="18" charset="2"/>
              </a:rPr>
              <a:t>).</a:t>
            </a:r>
            <a:endParaRPr lang="en-US" b="1" dirty="0" smtClean="0">
              <a:sym typeface="Symbol" pitchFamily="18" charset="2"/>
            </a:endParaRPr>
          </a:p>
        </p:txBody>
      </p:sp>
      <p:sp>
        <p:nvSpPr>
          <p:cNvPr id="37892" name="Rectangle 7"/>
          <p:cNvSpPr>
            <a:spLocks noChangeArrowheads="1"/>
          </p:cNvSpPr>
          <p:nvPr/>
        </p:nvSpPr>
        <p:spPr bwMode="auto">
          <a:xfrm>
            <a:off x="6678613" y="5140325"/>
            <a:ext cx="989012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Figure 1.22</a:t>
            </a:r>
          </a:p>
        </p:txBody>
      </p:sp>
      <p:pic>
        <p:nvPicPr>
          <p:cNvPr id="37893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11813" y="1863725"/>
            <a:ext cx="3089275" cy="294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Measuring Angles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0013"/>
            <a:ext cx="8229600" cy="5256212"/>
          </a:xfrm>
        </p:spPr>
        <p:txBody>
          <a:bodyPr/>
          <a:lstStyle/>
          <a:p>
            <a:r>
              <a:rPr lang="en-US" dirty="0" smtClean="0">
                <a:sym typeface="Symbol" pitchFamily="18" charset="2"/>
              </a:rPr>
              <a:t>When two lines have a point in common, as in Figure 1.23, they are said to </a:t>
            </a:r>
            <a:r>
              <a:rPr lang="en-US" b="1" dirty="0" smtClean="0">
                <a:sym typeface="Symbol" pitchFamily="18" charset="2"/>
              </a:rPr>
              <a:t>intersect</a:t>
            </a:r>
            <a:r>
              <a:rPr lang="en-US" dirty="0" smtClean="0">
                <a:sym typeface="Symbol" pitchFamily="18" charset="2"/>
              </a:rPr>
              <a:t>.</a:t>
            </a:r>
          </a:p>
          <a:p>
            <a:endParaRPr lang="en-US" b="1" dirty="0" smtClean="0">
              <a:sym typeface="Symbol" pitchFamily="18" charset="2"/>
            </a:endParaRPr>
          </a:p>
          <a:p>
            <a:endParaRPr lang="en-US" dirty="0" smtClean="0">
              <a:sym typeface="Symbol" pitchFamily="18" charset="2"/>
            </a:endParaRPr>
          </a:p>
          <a:p>
            <a:endParaRPr lang="en-US" dirty="0" smtClean="0">
              <a:sym typeface="Symbol" pitchFamily="18" charset="2"/>
            </a:endParaRPr>
          </a:p>
          <a:p>
            <a:endParaRPr lang="en-US" dirty="0" smtClean="0">
              <a:sym typeface="Symbol" pitchFamily="18" charset="2"/>
            </a:endParaRPr>
          </a:p>
          <a:p>
            <a:endParaRPr lang="en-US" dirty="0" smtClean="0">
              <a:sym typeface="Symbol" pitchFamily="18" charset="2"/>
            </a:endParaRPr>
          </a:p>
          <a:p>
            <a:endParaRPr lang="en-US" dirty="0" smtClean="0">
              <a:sym typeface="Symbol" pitchFamily="18" charset="2"/>
            </a:endParaRPr>
          </a:p>
          <a:p>
            <a:endParaRPr lang="en-US" dirty="0" smtClean="0">
              <a:sym typeface="Symbol" pitchFamily="18" charset="2"/>
            </a:endParaRPr>
          </a:p>
          <a:p>
            <a:r>
              <a:rPr lang="en-US" dirty="0" smtClean="0">
                <a:sym typeface="Symbol" pitchFamily="18" charset="2"/>
              </a:rPr>
              <a:t>When two lines intersect and form congruent adjacent angles, they are said to be </a:t>
            </a:r>
            <a:r>
              <a:rPr lang="en-US" b="1" dirty="0" smtClean="0">
                <a:sym typeface="Symbol" pitchFamily="18" charset="2"/>
              </a:rPr>
              <a:t>perpendicular</a:t>
            </a:r>
            <a:r>
              <a:rPr lang="en-US" dirty="0" smtClean="0">
                <a:sym typeface="Symbol" pitchFamily="18" charset="2"/>
              </a:rPr>
              <a:t>.</a:t>
            </a:r>
          </a:p>
        </p:txBody>
      </p:sp>
      <p:sp>
        <p:nvSpPr>
          <p:cNvPr id="38916" name="Rectangle 7"/>
          <p:cNvSpPr>
            <a:spLocks noChangeArrowheads="1"/>
          </p:cNvSpPr>
          <p:nvPr/>
        </p:nvSpPr>
        <p:spPr bwMode="auto">
          <a:xfrm>
            <a:off x="4191000" y="4800600"/>
            <a:ext cx="989013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Figure 1.23</a:t>
            </a:r>
          </a:p>
        </p:txBody>
      </p:sp>
      <p:pic>
        <p:nvPicPr>
          <p:cNvPr id="38917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2209800"/>
            <a:ext cx="2897188" cy="2586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455613" y="3198813"/>
            <a:ext cx="82264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4000" b="0" dirty="0">
                <a:solidFill>
                  <a:srgbClr val="6E2F74"/>
                </a:solidFill>
              </a:rPr>
              <a:t>CONSTRUCTIONS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Constructions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0013"/>
            <a:ext cx="8229600" cy="5256212"/>
          </a:xfrm>
        </p:spPr>
        <p:txBody>
          <a:bodyPr/>
          <a:lstStyle/>
          <a:p>
            <a:r>
              <a:rPr lang="en-US" dirty="0" smtClean="0">
                <a:sym typeface="Symbol" pitchFamily="18" charset="2"/>
              </a:rPr>
              <a:t>Another tool used in geometry is the </a:t>
            </a:r>
            <a:r>
              <a:rPr lang="en-US" b="1" dirty="0" smtClean="0">
                <a:sym typeface="Symbol" pitchFamily="18" charset="2"/>
              </a:rPr>
              <a:t>compass</a:t>
            </a:r>
            <a:r>
              <a:rPr lang="en-US" dirty="0" smtClean="0">
                <a:sym typeface="Symbol" pitchFamily="18" charset="2"/>
              </a:rPr>
              <a:t>.</a:t>
            </a:r>
            <a:r>
              <a:rPr lang="en-US" b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This instrument, shown in Figure 1.24, is used to </a:t>
            </a:r>
            <a:r>
              <a:rPr lang="en-US" dirty="0" smtClean="0"/>
              <a:t>draw</a:t>
            </a:r>
            <a:r>
              <a:rPr lang="en-US" dirty="0" smtClean="0">
                <a:sym typeface="Symbol" pitchFamily="18" charset="2"/>
              </a:rPr>
              <a:t> circles and parts of circles known as </a:t>
            </a:r>
            <a:r>
              <a:rPr lang="en-US" i="1" dirty="0" smtClean="0">
                <a:sym typeface="Symbol" pitchFamily="18" charset="2"/>
              </a:rPr>
              <a:t>arcs</a:t>
            </a:r>
            <a:r>
              <a:rPr lang="en-US" dirty="0" smtClean="0">
                <a:sym typeface="Symbol" pitchFamily="18" charset="2"/>
              </a:rPr>
              <a:t>.</a:t>
            </a:r>
          </a:p>
          <a:p>
            <a:r>
              <a:rPr lang="en-US" dirty="0" smtClean="0">
                <a:sym typeface="Symbol" pitchFamily="18" charset="2"/>
              </a:rPr>
              <a:t/>
            </a:r>
            <a:br>
              <a:rPr lang="en-US" dirty="0" smtClean="0">
                <a:sym typeface="Symbol" pitchFamily="18" charset="2"/>
              </a:rPr>
            </a:br>
            <a:r>
              <a:rPr lang="en-US" dirty="0" smtClean="0">
                <a:sym typeface="Symbol" pitchFamily="18" charset="2"/>
              </a:rPr>
              <a:t>The ancient Greeks insisted that only two</a:t>
            </a:r>
            <a:br>
              <a:rPr lang="en-US" dirty="0" smtClean="0">
                <a:sym typeface="Symbol" pitchFamily="18" charset="2"/>
              </a:rPr>
            </a:br>
            <a:r>
              <a:rPr lang="en-US" dirty="0" smtClean="0">
                <a:sym typeface="Symbol" pitchFamily="18" charset="2"/>
              </a:rPr>
              <a:t>tools (a compass and a straightedge) be </a:t>
            </a:r>
            <a:br>
              <a:rPr lang="en-US" dirty="0" smtClean="0">
                <a:sym typeface="Symbol" pitchFamily="18" charset="2"/>
              </a:rPr>
            </a:br>
            <a:r>
              <a:rPr lang="en-US" dirty="0" smtClean="0">
                <a:sym typeface="Symbol" pitchFamily="18" charset="2"/>
              </a:rPr>
              <a:t>used for geometric </a:t>
            </a:r>
            <a:r>
              <a:rPr lang="en-US" b="1" dirty="0" smtClean="0">
                <a:sym typeface="Symbol" pitchFamily="18" charset="2"/>
              </a:rPr>
              <a:t>constructions</a:t>
            </a:r>
            <a:r>
              <a:rPr lang="en-US" dirty="0" smtClean="0">
                <a:sym typeface="Symbol" pitchFamily="18" charset="2"/>
              </a:rPr>
              <a:t>,</a:t>
            </a:r>
            <a:r>
              <a:rPr lang="en-US" b="1" dirty="0" smtClean="0">
                <a:sym typeface="Symbol" pitchFamily="18" charset="2"/>
              </a:rPr>
              <a:t/>
            </a:r>
            <a:br>
              <a:rPr lang="en-US" b="1" dirty="0" smtClean="0">
                <a:sym typeface="Symbol" pitchFamily="18" charset="2"/>
              </a:rPr>
            </a:br>
            <a:r>
              <a:rPr lang="en-US" dirty="0" smtClean="0">
                <a:sym typeface="Symbol" pitchFamily="18" charset="2"/>
              </a:rPr>
              <a:t>which were idealized drawings assuming</a:t>
            </a:r>
            <a:br>
              <a:rPr lang="en-US" dirty="0" smtClean="0">
                <a:sym typeface="Symbol" pitchFamily="18" charset="2"/>
              </a:rPr>
            </a:br>
            <a:r>
              <a:rPr lang="en-US" dirty="0" smtClean="0">
                <a:sym typeface="Symbol" pitchFamily="18" charset="2"/>
              </a:rPr>
              <a:t>perfection in the use of these tools.</a:t>
            </a:r>
            <a:endParaRPr lang="en-US" b="1" dirty="0" smtClean="0">
              <a:sym typeface="Symbol" pitchFamily="18" charset="2"/>
            </a:endParaRPr>
          </a:p>
        </p:txBody>
      </p:sp>
      <p:sp>
        <p:nvSpPr>
          <p:cNvPr id="40964" name="Rectangle 10"/>
          <p:cNvSpPr>
            <a:spLocks noChangeArrowheads="1"/>
          </p:cNvSpPr>
          <p:nvPr/>
        </p:nvSpPr>
        <p:spPr bwMode="auto">
          <a:xfrm>
            <a:off x="7010400" y="5973763"/>
            <a:ext cx="989013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Figure 1.24</a:t>
            </a:r>
          </a:p>
        </p:txBody>
      </p:sp>
      <p:pic>
        <p:nvPicPr>
          <p:cNvPr id="40965" name="Picture 11" descr="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2925763"/>
            <a:ext cx="2200275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Constructions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0013"/>
            <a:ext cx="8229600" cy="5256212"/>
          </a:xfrm>
        </p:spPr>
        <p:txBody>
          <a:bodyPr/>
          <a:lstStyle/>
          <a:p>
            <a:r>
              <a:rPr lang="en-US" dirty="0" smtClean="0">
                <a:sym typeface="Symbol" pitchFamily="18" charset="2"/>
              </a:rPr>
              <a:t>The compass was used to create “perfect” circles and for marking off segments of “equal” length.</a:t>
            </a:r>
            <a:br>
              <a:rPr lang="en-US" dirty="0" smtClean="0">
                <a:sym typeface="Symbol" pitchFamily="18" charset="2"/>
              </a:rPr>
            </a:br>
            <a:endParaRPr lang="en-US" dirty="0" smtClean="0">
              <a:sym typeface="Symbol" pitchFamily="18" charset="2"/>
            </a:endParaRPr>
          </a:p>
          <a:p>
            <a:r>
              <a:rPr lang="en-US" dirty="0" smtClean="0"/>
              <a:t>The straightedge could be used to draw a straight line through two designated points.</a:t>
            </a:r>
            <a:endParaRPr lang="en-US" dirty="0" smtClean="0">
              <a:sym typeface="Symbol" pitchFamily="18" charset="2"/>
            </a:endParaRPr>
          </a:p>
          <a:p>
            <a:endParaRPr lang="en-US" dirty="0" smtClean="0">
              <a:sym typeface="Symbol" pitchFamily="18" charset="2"/>
            </a:endParaRPr>
          </a:p>
          <a:p>
            <a:r>
              <a:rPr lang="en-US" dirty="0" smtClean="0">
                <a:sym typeface="Symbol" pitchFamily="18" charset="2"/>
              </a:rPr>
              <a:t>A </a:t>
            </a:r>
            <a:r>
              <a:rPr lang="en-US" b="1" dirty="0" smtClean="0">
                <a:sym typeface="Symbol" pitchFamily="18" charset="2"/>
              </a:rPr>
              <a:t>circle </a:t>
            </a:r>
            <a:r>
              <a:rPr lang="en-US" dirty="0" smtClean="0">
                <a:sym typeface="Symbol" pitchFamily="18" charset="2"/>
              </a:rPr>
              <a:t>is the set of all points in a plane that are at a given distance from a particular point (known as the “center” of the circle).</a:t>
            </a:r>
          </a:p>
          <a:p>
            <a:endParaRPr lang="en-US" dirty="0" smtClean="0">
              <a:sym typeface="Symbol" pitchFamily="18" charset="2"/>
            </a:endParaRPr>
          </a:p>
          <a:p>
            <a:r>
              <a:rPr lang="en-US" dirty="0" smtClean="0">
                <a:sym typeface="Symbol" pitchFamily="18" charset="2"/>
              </a:rPr>
              <a:t>The part of a circle between any two of its points is known as an </a:t>
            </a:r>
            <a:r>
              <a:rPr lang="en-US" b="1" dirty="0" smtClean="0">
                <a:sym typeface="Symbol" pitchFamily="18" charset="2"/>
              </a:rPr>
              <a:t>arc</a:t>
            </a:r>
            <a:r>
              <a:rPr lang="en-US" dirty="0" smtClean="0">
                <a:sym typeface="Symbol" pitchFamily="18" charset="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Constructions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0013"/>
            <a:ext cx="8229600" cy="5256212"/>
          </a:xfrm>
        </p:spPr>
        <p:txBody>
          <a:bodyPr/>
          <a:lstStyle/>
          <a:p>
            <a:r>
              <a:rPr lang="en-US" dirty="0" smtClean="0">
                <a:sym typeface="Symbol" pitchFamily="18" charset="2"/>
              </a:rPr>
              <a:t>Any line segment joining the center to a point on the circle is a </a:t>
            </a:r>
            <a:r>
              <a:rPr lang="en-US" b="1" dirty="0" smtClean="0">
                <a:sym typeface="Symbol" pitchFamily="18" charset="2"/>
              </a:rPr>
              <a:t>radius </a:t>
            </a:r>
            <a:r>
              <a:rPr lang="en-US" dirty="0" smtClean="0">
                <a:sym typeface="Symbol" pitchFamily="18" charset="2"/>
              </a:rPr>
              <a:t>(plural: </a:t>
            </a:r>
            <a:r>
              <a:rPr lang="en-US" i="1" dirty="0" smtClean="0">
                <a:sym typeface="Symbol" pitchFamily="18" charset="2"/>
              </a:rPr>
              <a:t>radii</a:t>
            </a:r>
            <a:r>
              <a:rPr lang="en-US" dirty="0" smtClean="0">
                <a:sym typeface="Symbol" pitchFamily="18" charset="2"/>
              </a:rPr>
              <a:t>) of the circle. See Figure 1.25.</a:t>
            </a:r>
          </a:p>
          <a:p>
            <a:endParaRPr lang="en-US" dirty="0" smtClean="0">
              <a:sym typeface="Symbol" pitchFamily="18" charset="2"/>
            </a:endParaRPr>
          </a:p>
          <a:p>
            <a:r>
              <a:rPr lang="en-US" dirty="0" smtClean="0">
                <a:sym typeface="Symbol" pitchFamily="18" charset="2"/>
              </a:rPr>
              <a:t>Construction 1, which follows, is</a:t>
            </a:r>
            <a:br>
              <a:rPr lang="en-US" dirty="0" smtClean="0">
                <a:sym typeface="Symbol" pitchFamily="18" charset="2"/>
              </a:rPr>
            </a:br>
            <a:r>
              <a:rPr lang="en-US" dirty="0" smtClean="0">
                <a:sym typeface="Symbol" pitchFamily="18" charset="2"/>
              </a:rPr>
              <a:t>quite basic and depends only on</a:t>
            </a:r>
            <a:br>
              <a:rPr lang="en-US" dirty="0" smtClean="0">
                <a:sym typeface="Symbol" pitchFamily="18" charset="2"/>
              </a:rPr>
            </a:br>
            <a:r>
              <a:rPr lang="en-US" dirty="0" smtClean="0">
                <a:sym typeface="Symbol" pitchFamily="18" charset="2"/>
              </a:rPr>
              <a:t>using arcs of the same radius</a:t>
            </a:r>
            <a:br>
              <a:rPr lang="en-US" dirty="0" smtClean="0">
                <a:sym typeface="Symbol" pitchFamily="18" charset="2"/>
              </a:rPr>
            </a:br>
            <a:r>
              <a:rPr lang="en-US" dirty="0" smtClean="0">
                <a:sym typeface="Symbol" pitchFamily="18" charset="2"/>
              </a:rPr>
              <a:t>length to construct line segments</a:t>
            </a:r>
            <a:br>
              <a:rPr lang="en-US" dirty="0" smtClean="0">
                <a:sym typeface="Symbol" pitchFamily="18" charset="2"/>
              </a:rPr>
            </a:br>
            <a:r>
              <a:rPr lang="en-US" dirty="0" smtClean="0">
                <a:sym typeface="Symbol" pitchFamily="18" charset="2"/>
              </a:rPr>
              <a:t>of the same length.</a:t>
            </a:r>
            <a:br>
              <a:rPr lang="en-US" dirty="0" smtClean="0">
                <a:sym typeface="Symbol" pitchFamily="18" charset="2"/>
              </a:rPr>
            </a:br>
            <a:endParaRPr lang="en-US" dirty="0" smtClean="0">
              <a:sym typeface="Symbol" pitchFamily="18" charset="2"/>
            </a:endParaRPr>
          </a:p>
          <a:p>
            <a:r>
              <a:rPr lang="en-US" dirty="0" smtClean="0">
                <a:sym typeface="Symbol" pitchFamily="18" charset="2"/>
              </a:rPr>
              <a:t>The arcs are created by using </a:t>
            </a:r>
            <a:br>
              <a:rPr lang="en-US" dirty="0" smtClean="0">
                <a:sym typeface="Symbol" pitchFamily="18" charset="2"/>
              </a:rPr>
            </a:br>
            <a:r>
              <a:rPr lang="en-US" dirty="0" smtClean="0">
                <a:sym typeface="Symbol" pitchFamily="18" charset="2"/>
              </a:rPr>
              <a:t>a compass.</a:t>
            </a:r>
          </a:p>
        </p:txBody>
      </p:sp>
      <p:pic>
        <p:nvPicPr>
          <p:cNvPr id="43012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07063" y="2667000"/>
            <a:ext cx="2522537" cy="2973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43013" name="Rectangle 8"/>
          <p:cNvSpPr>
            <a:spLocks noChangeArrowheads="1"/>
          </p:cNvSpPr>
          <p:nvPr/>
        </p:nvSpPr>
        <p:spPr bwMode="auto">
          <a:xfrm>
            <a:off x="6484938" y="5821363"/>
            <a:ext cx="989012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Figure 1.25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Constructions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0013"/>
            <a:ext cx="8229600" cy="5256212"/>
          </a:xfrm>
        </p:spPr>
        <p:txBody>
          <a:bodyPr/>
          <a:lstStyle/>
          <a:p>
            <a:r>
              <a:rPr lang="en-US" b="1" dirty="0" smtClean="0">
                <a:sym typeface="Symbol" pitchFamily="18" charset="2"/>
              </a:rPr>
              <a:t>Construction 1</a:t>
            </a:r>
            <a:endParaRPr lang="en-US" i="1" dirty="0" smtClean="0">
              <a:sym typeface="Symbol" pitchFamily="18" charset="2"/>
            </a:endParaRPr>
          </a:p>
          <a:p>
            <a:r>
              <a:rPr lang="en-US" dirty="0" smtClean="0">
                <a:sym typeface="Symbol" pitchFamily="18" charset="2"/>
              </a:rPr>
              <a:t>To construct a segment congruent to a given segment.</a:t>
            </a:r>
          </a:p>
          <a:p>
            <a:endParaRPr lang="en-US" i="1" dirty="0" smtClean="0">
              <a:sym typeface="Symbol" pitchFamily="18" charset="2"/>
            </a:endParaRPr>
          </a:p>
          <a:p>
            <a:r>
              <a:rPr lang="en-US" dirty="0" smtClean="0">
                <a:sym typeface="Symbol" pitchFamily="18" charset="2"/>
              </a:rPr>
              <a:t>Given:        in Figure 1.26(a).</a:t>
            </a:r>
          </a:p>
          <a:p>
            <a:endParaRPr lang="en-US" dirty="0" smtClean="0">
              <a:sym typeface="Symbol" pitchFamily="18" charset="2"/>
            </a:endParaRPr>
          </a:p>
          <a:p>
            <a:endParaRPr lang="en-US" dirty="0" smtClean="0">
              <a:sym typeface="Symbol" pitchFamily="18" charset="2"/>
            </a:endParaRPr>
          </a:p>
          <a:p>
            <a:endParaRPr lang="en-US" dirty="0" smtClean="0">
              <a:sym typeface="Symbol" pitchFamily="18" charset="2"/>
            </a:endParaRPr>
          </a:p>
          <a:p>
            <a:endParaRPr lang="en-US" dirty="0" smtClean="0">
              <a:sym typeface="Symbol" pitchFamily="18" charset="2"/>
            </a:endParaRPr>
          </a:p>
          <a:p>
            <a:r>
              <a:rPr lang="en-US" dirty="0" smtClean="0">
                <a:sym typeface="Symbol" pitchFamily="18" charset="2"/>
              </a:rPr>
              <a:t>Construct:         on line </a:t>
            </a:r>
            <a:r>
              <a:rPr lang="en-US" i="1" dirty="0" smtClean="0">
                <a:sym typeface="Symbol" pitchFamily="18" charset="2"/>
              </a:rPr>
              <a:t>m </a:t>
            </a:r>
            <a:r>
              <a:rPr lang="en-US" dirty="0" smtClean="0">
                <a:sym typeface="Symbol" pitchFamily="18" charset="2"/>
              </a:rPr>
              <a:t>so that 	              (or </a:t>
            </a:r>
            <a:r>
              <a:rPr lang="en-US" i="1" dirty="0" smtClean="0">
                <a:sym typeface="Symbol" pitchFamily="18" charset="2"/>
              </a:rPr>
              <a:t>CD </a:t>
            </a:r>
            <a:r>
              <a:rPr lang="en-US" dirty="0" smtClean="0">
                <a:sym typeface="Symbol" pitchFamily="18" charset="2"/>
              </a:rPr>
              <a:t>= </a:t>
            </a:r>
            <a:r>
              <a:rPr lang="en-US" i="1" dirty="0" smtClean="0">
                <a:sym typeface="Symbol" pitchFamily="18" charset="2"/>
              </a:rPr>
              <a:t>AB</a:t>
            </a:r>
            <a:r>
              <a:rPr lang="en-US" dirty="0" smtClean="0">
                <a:sym typeface="Symbol" pitchFamily="18" charset="2"/>
              </a:rPr>
              <a:t>)</a:t>
            </a:r>
          </a:p>
          <a:p>
            <a:endParaRPr lang="en-US" dirty="0" smtClean="0">
              <a:sym typeface="Symbol" pitchFamily="18" charset="2"/>
            </a:endParaRPr>
          </a:p>
        </p:txBody>
      </p:sp>
      <p:sp>
        <p:nvSpPr>
          <p:cNvPr id="44036" name="Rectangle 8"/>
          <p:cNvSpPr>
            <a:spLocks noChangeArrowheads="1"/>
          </p:cNvSpPr>
          <p:nvPr/>
        </p:nvSpPr>
        <p:spPr bwMode="auto">
          <a:xfrm>
            <a:off x="3521075" y="4221163"/>
            <a:ext cx="1217613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Figure 1.26 (a)</a:t>
            </a:r>
          </a:p>
        </p:txBody>
      </p:sp>
      <p:pic>
        <p:nvPicPr>
          <p:cNvPr id="44037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90675" y="2709863"/>
            <a:ext cx="447675" cy="390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44038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1475" y="3413125"/>
            <a:ext cx="2193925" cy="657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44039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7888" y="4908550"/>
            <a:ext cx="466725" cy="3778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44040" name="Picture 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86338" y="4881563"/>
            <a:ext cx="1262062" cy="4191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3800" smtClean="0"/>
              <a:t>Informal Geometry and Measurement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0013"/>
            <a:ext cx="8229600" cy="5256212"/>
          </a:xfrm>
        </p:spPr>
        <p:txBody>
          <a:bodyPr/>
          <a:lstStyle/>
          <a:p>
            <a:r>
              <a:rPr lang="en-US" dirty="0" smtClean="0"/>
              <a:t>The following are descriptions of some of the undefined terms.</a:t>
            </a:r>
          </a:p>
          <a:p>
            <a:endParaRPr lang="en-US" sz="1600" dirty="0" smtClean="0"/>
          </a:p>
          <a:p>
            <a:r>
              <a:rPr lang="en-US" dirty="0" smtClean="0"/>
              <a:t>A </a:t>
            </a:r>
            <a:r>
              <a:rPr lang="en-US" b="1" dirty="0" smtClean="0"/>
              <a:t>point</a:t>
            </a:r>
            <a:r>
              <a:rPr lang="en-US" dirty="0" smtClean="0"/>
              <a:t>,</a:t>
            </a:r>
            <a:r>
              <a:rPr lang="en-US" b="1" dirty="0" smtClean="0"/>
              <a:t> </a:t>
            </a:r>
            <a:r>
              <a:rPr lang="en-US" dirty="0" smtClean="0"/>
              <a:t>which is represented by a dot, has location but not size; that is, a point has no dimensions. An uppercase italic letter is used to name a point.</a:t>
            </a:r>
          </a:p>
          <a:p>
            <a:endParaRPr lang="en-US" sz="1600" dirty="0" smtClean="0"/>
          </a:p>
          <a:p>
            <a:r>
              <a:rPr lang="en-US" dirty="0" smtClean="0"/>
              <a:t>Figure 1.8 shows points </a:t>
            </a:r>
            <a:r>
              <a:rPr lang="en-US" i="1" dirty="0" smtClean="0"/>
              <a:t>A</a:t>
            </a:r>
            <a:r>
              <a:rPr lang="en-US" dirty="0" smtClean="0"/>
              <a:t>,</a:t>
            </a:r>
            <a:r>
              <a:rPr lang="en-US" i="1" dirty="0" smtClean="0"/>
              <a:t> B</a:t>
            </a:r>
            <a:r>
              <a:rPr lang="en-US" dirty="0" smtClean="0"/>
              <a:t>,</a:t>
            </a:r>
            <a:r>
              <a:rPr lang="en-US" i="1" dirty="0" smtClean="0"/>
              <a:t> </a:t>
            </a:r>
            <a:r>
              <a:rPr lang="en-US" dirty="0" smtClean="0"/>
              <a:t>and </a:t>
            </a:r>
            <a:r>
              <a:rPr lang="en-US" i="1" dirty="0" smtClean="0"/>
              <a:t>C</a:t>
            </a:r>
            <a:r>
              <a:rPr lang="en-US" dirty="0" smtClean="0"/>
              <a:t>. </a:t>
            </a:r>
          </a:p>
        </p:txBody>
      </p:sp>
      <p:pic>
        <p:nvPicPr>
          <p:cNvPr id="717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4530725"/>
            <a:ext cx="2697163" cy="1565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7173" name="Rectangle 7"/>
          <p:cNvSpPr>
            <a:spLocks noChangeArrowheads="1"/>
          </p:cNvSpPr>
          <p:nvPr/>
        </p:nvSpPr>
        <p:spPr bwMode="auto">
          <a:xfrm>
            <a:off x="4010025" y="6097588"/>
            <a:ext cx="90487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Figure 1.8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Constructions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0013"/>
            <a:ext cx="8229600" cy="5256212"/>
          </a:xfrm>
        </p:spPr>
        <p:txBody>
          <a:bodyPr/>
          <a:lstStyle/>
          <a:p>
            <a:r>
              <a:rPr lang="en-US" dirty="0" smtClean="0">
                <a:sym typeface="Symbol" pitchFamily="18" charset="2"/>
              </a:rPr>
              <a:t>Construction: </a:t>
            </a:r>
          </a:p>
          <a:p>
            <a:r>
              <a:rPr lang="en-US" dirty="0" smtClean="0">
                <a:sym typeface="Symbol" pitchFamily="18" charset="2"/>
              </a:rPr>
              <a:t>With your compass open to the length of       place the stationary point of the compass at </a:t>
            </a:r>
            <a:r>
              <a:rPr lang="en-US" i="1" dirty="0" smtClean="0">
                <a:sym typeface="Symbol" pitchFamily="18" charset="2"/>
              </a:rPr>
              <a:t>C </a:t>
            </a:r>
            <a:r>
              <a:rPr lang="en-US" dirty="0" smtClean="0">
                <a:sym typeface="Symbol" pitchFamily="18" charset="2"/>
              </a:rPr>
              <a:t>and mark off a length equal to </a:t>
            </a:r>
            <a:r>
              <a:rPr lang="en-US" i="1" dirty="0" smtClean="0">
                <a:sym typeface="Symbol" pitchFamily="18" charset="2"/>
              </a:rPr>
              <a:t>AB </a:t>
            </a:r>
            <a:r>
              <a:rPr lang="en-US" dirty="0" smtClean="0">
                <a:sym typeface="Symbol" pitchFamily="18" charset="2"/>
              </a:rPr>
              <a:t>at point </a:t>
            </a:r>
            <a:r>
              <a:rPr lang="en-US" i="1" dirty="0" smtClean="0">
                <a:sym typeface="Symbol" pitchFamily="18" charset="2"/>
              </a:rPr>
              <a:t>D</a:t>
            </a:r>
            <a:r>
              <a:rPr lang="en-US" dirty="0" smtClean="0">
                <a:sym typeface="Symbol" pitchFamily="18" charset="2"/>
              </a:rPr>
              <a:t>, as shown in Figure 1.26(b).</a:t>
            </a:r>
            <a:br>
              <a:rPr lang="en-US" dirty="0" smtClean="0">
                <a:sym typeface="Symbol" pitchFamily="18" charset="2"/>
              </a:rPr>
            </a:br>
            <a:endParaRPr lang="en-US" dirty="0" smtClean="0">
              <a:sym typeface="Symbol" pitchFamily="18" charset="2"/>
            </a:endParaRPr>
          </a:p>
          <a:p>
            <a:r>
              <a:rPr lang="en-US" dirty="0" smtClean="0">
                <a:sym typeface="Symbol" pitchFamily="18" charset="2"/>
              </a:rPr>
              <a:t>Then </a:t>
            </a:r>
            <a:r>
              <a:rPr lang="en-US" i="1" dirty="0" smtClean="0">
                <a:sym typeface="Symbol" pitchFamily="18" charset="2"/>
              </a:rPr>
              <a:t>CD </a:t>
            </a:r>
            <a:r>
              <a:rPr lang="en-US" dirty="0" smtClean="0">
                <a:sym typeface="Symbol" pitchFamily="18" charset="2"/>
              </a:rPr>
              <a:t>= </a:t>
            </a:r>
            <a:r>
              <a:rPr lang="en-US" i="1" dirty="0" smtClean="0">
                <a:sym typeface="Symbol" pitchFamily="18" charset="2"/>
              </a:rPr>
              <a:t>AB</a:t>
            </a:r>
            <a:r>
              <a:rPr lang="en-US" dirty="0" smtClean="0">
                <a:sym typeface="Symbol" pitchFamily="18" charset="2"/>
              </a:rPr>
              <a:t>.</a:t>
            </a:r>
          </a:p>
        </p:txBody>
      </p:sp>
      <p:sp>
        <p:nvSpPr>
          <p:cNvPr id="45060" name="Rectangle 7"/>
          <p:cNvSpPr>
            <a:spLocks noChangeArrowheads="1"/>
          </p:cNvSpPr>
          <p:nvPr/>
        </p:nvSpPr>
        <p:spPr bwMode="auto">
          <a:xfrm>
            <a:off x="3679825" y="5019675"/>
            <a:ext cx="1227138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Figure 1.26 (b)</a:t>
            </a:r>
          </a:p>
        </p:txBody>
      </p:sp>
      <p:pic>
        <p:nvPicPr>
          <p:cNvPr id="45061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57900" y="1831975"/>
            <a:ext cx="466725" cy="3825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45062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43200" y="4267200"/>
            <a:ext cx="3117850" cy="6683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Constructions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0013"/>
            <a:ext cx="8229600" cy="5256212"/>
          </a:xfrm>
        </p:spPr>
        <p:txBody>
          <a:bodyPr/>
          <a:lstStyle/>
          <a:p>
            <a:r>
              <a:rPr lang="en-US" b="1" dirty="0" smtClean="0">
                <a:sym typeface="Symbol" pitchFamily="18" charset="2"/>
              </a:rPr>
              <a:t>Construction 2</a:t>
            </a:r>
            <a:endParaRPr lang="en-US" i="1" dirty="0" smtClean="0">
              <a:sym typeface="Symbol" pitchFamily="18" charset="2"/>
            </a:endParaRPr>
          </a:p>
          <a:p>
            <a:r>
              <a:rPr lang="en-US" dirty="0" smtClean="0">
                <a:sym typeface="Symbol" pitchFamily="18" charset="2"/>
              </a:rPr>
              <a:t>To construct the midpoint </a:t>
            </a:r>
            <a:r>
              <a:rPr lang="en-US" i="1" dirty="0" smtClean="0">
                <a:sym typeface="Symbol" pitchFamily="18" charset="2"/>
              </a:rPr>
              <a:t>M</a:t>
            </a:r>
            <a:r>
              <a:rPr lang="en-US" dirty="0" smtClean="0">
                <a:sym typeface="Symbol" pitchFamily="18" charset="2"/>
              </a:rPr>
              <a:t> of a given line segment </a:t>
            </a:r>
            <a:r>
              <a:rPr lang="en-US" i="1" dirty="0" smtClean="0">
                <a:sym typeface="Symbol" pitchFamily="18" charset="2"/>
              </a:rPr>
              <a:t>AB</a:t>
            </a:r>
            <a:r>
              <a:rPr lang="en-US" dirty="0" smtClean="0">
                <a:sym typeface="Symbol" pitchFamily="18" charset="2"/>
              </a:rPr>
              <a:t>.</a:t>
            </a:r>
          </a:p>
          <a:p>
            <a:endParaRPr lang="en-US" dirty="0" smtClean="0">
              <a:sym typeface="Symbol" pitchFamily="18" charset="2"/>
            </a:endParaRPr>
          </a:p>
          <a:p>
            <a:r>
              <a:rPr lang="en-US" dirty="0" smtClean="0">
                <a:sym typeface="Symbol" pitchFamily="18" charset="2"/>
              </a:rPr>
              <a:t>Given:       in Figure 1.27(a).</a:t>
            </a:r>
          </a:p>
          <a:p>
            <a:endParaRPr lang="en-US" dirty="0" smtClean="0">
              <a:sym typeface="Symbol" pitchFamily="18" charset="2"/>
            </a:endParaRPr>
          </a:p>
          <a:p>
            <a:r>
              <a:rPr lang="en-US" dirty="0" smtClean="0">
                <a:sym typeface="Symbol" pitchFamily="18" charset="2"/>
              </a:rPr>
              <a:t>Construct: </a:t>
            </a:r>
            <a:r>
              <a:rPr lang="en-US" i="1" dirty="0" smtClean="0">
                <a:sym typeface="Symbol" pitchFamily="18" charset="2"/>
              </a:rPr>
              <a:t>M </a:t>
            </a:r>
            <a:r>
              <a:rPr lang="en-US" dirty="0" smtClean="0">
                <a:sym typeface="Symbol" pitchFamily="18" charset="2"/>
              </a:rPr>
              <a:t>on       so that </a:t>
            </a:r>
            <a:r>
              <a:rPr lang="en-US" i="1" dirty="0" smtClean="0">
                <a:sym typeface="Symbol" pitchFamily="18" charset="2"/>
              </a:rPr>
              <a:t>AM </a:t>
            </a:r>
            <a:r>
              <a:rPr lang="en-US" dirty="0" smtClean="0">
                <a:sym typeface="Symbol" pitchFamily="18" charset="2"/>
              </a:rPr>
              <a:t>= </a:t>
            </a:r>
            <a:r>
              <a:rPr lang="en-US" i="1" dirty="0" smtClean="0">
                <a:sym typeface="Symbol" pitchFamily="18" charset="2"/>
              </a:rPr>
              <a:t>MB</a:t>
            </a:r>
            <a:endParaRPr lang="en-US" dirty="0" smtClean="0">
              <a:sym typeface="Symbol" pitchFamily="18" charset="2"/>
            </a:endParaRPr>
          </a:p>
        </p:txBody>
      </p:sp>
      <p:sp>
        <p:nvSpPr>
          <p:cNvPr id="46084" name="Rectangle 7"/>
          <p:cNvSpPr>
            <a:spLocks noChangeArrowheads="1"/>
          </p:cNvSpPr>
          <p:nvPr/>
        </p:nvSpPr>
        <p:spPr bwMode="auto">
          <a:xfrm>
            <a:off x="4076700" y="5434013"/>
            <a:ext cx="1217613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Figure 1.27 (a)</a:t>
            </a:r>
          </a:p>
        </p:txBody>
      </p:sp>
      <p:pic>
        <p:nvPicPr>
          <p:cNvPr id="46085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9238" y="2719388"/>
            <a:ext cx="447675" cy="390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46086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09875" y="3586163"/>
            <a:ext cx="447675" cy="390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46087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95650" y="4800600"/>
            <a:ext cx="25511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Constructions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0013"/>
            <a:ext cx="8229600" cy="5256212"/>
          </a:xfrm>
        </p:spPr>
        <p:txBody>
          <a:bodyPr/>
          <a:lstStyle/>
          <a:p>
            <a:r>
              <a:rPr lang="en-US" dirty="0" smtClean="0">
                <a:sym typeface="Symbol" pitchFamily="18" charset="2"/>
              </a:rPr>
              <a:t>Construction: </a:t>
            </a:r>
          </a:p>
          <a:p>
            <a:r>
              <a:rPr lang="en-US" dirty="0" smtClean="0">
                <a:sym typeface="Symbol" pitchFamily="18" charset="2"/>
              </a:rPr>
              <a:t>Figure 1.27(a): Open your compass to a length greater</a:t>
            </a:r>
          </a:p>
          <a:p>
            <a:r>
              <a:rPr lang="en-US" dirty="0" smtClean="0">
                <a:sym typeface="Symbol" pitchFamily="18" charset="2"/>
              </a:rPr>
              <a:t>than one-half of      .</a:t>
            </a:r>
          </a:p>
          <a:p>
            <a:endParaRPr lang="en-US" dirty="0" smtClean="0">
              <a:sym typeface="Symbol" pitchFamily="18" charset="2"/>
            </a:endParaRPr>
          </a:p>
          <a:p>
            <a:r>
              <a:rPr lang="en-US" dirty="0" smtClean="0">
                <a:sym typeface="Symbol" pitchFamily="18" charset="2"/>
              </a:rPr>
              <a:t>Figure 1.27(b): Using </a:t>
            </a:r>
            <a:r>
              <a:rPr lang="en-US" i="1" dirty="0" smtClean="0">
                <a:sym typeface="Symbol" pitchFamily="18" charset="2"/>
              </a:rPr>
              <a:t>A </a:t>
            </a:r>
            <a:r>
              <a:rPr lang="en-US" dirty="0" smtClean="0">
                <a:sym typeface="Symbol" pitchFamily="18" charset="2"/>
              </a:rPr>
              <a:t>as the</a:t>
            </a:r>
            <a:br>
              <a:rPr lang="en-US" dirty="0" smtClean="0">
                <a:sym typeface="Symbol" pitchFamily="18" charset="2"/>
              </a:rPr>
            </a:br>
            <a:r>
              <a:rPr lang="en-US" dirty="0" smtClean="0">
                <a:sym typeface="Symbol" pitchFamily="18" charset="2"/>
              </a:rPr>
              <a:t>center of the arc, mark off an</a:t>
            </a:r>
            <a:br>
              <a:rPr lang="en-US" dirty="0" smtClean="0">
                <a:sym typeface="Symbol" pitchFamily="18" charset="2"/>
              </a:rPr>
            </a:br>
            <a:r>
              <a:rPr lang="en-US" dirty="0" smtClean="0">
                <a:sym typeface="Symbol" pitchFamily="18" charset="2"/>
              </a:rPr>
              <a:t>arc that extends both above</a:t>
            </a:r>
            <a:br>
              <a:rPr lang="en-US" dirty="0" smtClean="0">
                <a:sym typeface="Symbol" pitchFamily="18" charset="2"/>
              </a:rPr>
            </a:br>
            <a:r>
              <a:rPr lang="en-US" dirty="0" smtClean="0">
                <a:sym typeface="Symbol" pitchFamily="18" charset="2"/>
              </a:rPr>
              <a:t>and below segment </a:t>
            </a:r>
            <a:r>
              <a:rPr lang="en-US" i="1" dirty="0" smtClean="0">
                <a:sym typeface="Symbol" pitchFamily="18" charset="2"/>
              </a:rPr>
              <a:t>AB</a:t>
            </a:r>
            <a:r>
              <a:rPr lang="en-US" dirty="0" smtClean="0">
                <a:sym typeface="Symbol" pitchFamily="18" charset="2"/>
              </a:rPr>
              <a:t>.</a:t>
            </a:r>
          </a:p>
        </p:txBody>
      </p:sp>
      <p:pic>
        <p:nvPicPr>
          <p:cNvPr id="47108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2305050"/>
            <a:ext cx="447675" cy="390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47109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38800" y="2971800"/>
            <a:ext cx="2386013" cy="21923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47110" name="Rectangle 10"/>
          <p:cNvSpPr>
            <a:spLocks noChangeArrowheads="1"/>
          </p:cNvSpPr>
          <p:nvPr/>
        </p:nvSpPr>
        <p:spPr bwMode="auto">
          <a:xfrm>
            <a:off x="6172200" y="5486400"/>
            <a:ext cx="1227138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/>
              <a:t>Figure 1.27 (b)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Constructions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0013"/>
            <a:ext cx="8229600" cy="5256212"/>
          </a:xfrm>
        </p:spPr>
        <p:txBody>
          <a:bodyPr/>
          <a:lstStyle/>
          <a:p>
            <a:r>
              <a:rPr lang="en-US" dirty="0" smtClean="0">
                <a:sym typeface="Symbol" pitchFamily="18" charset="2"/>
              </a:rPr>
              <a:t>With </a:t>
            </a:r>
            <a:r>
              <a:rPr lang="en-US" i="1" dirty="0" smtClean="0">
                <a:sym typeface="Symbol" pitchFamily="18" charset="2"/>
              </a:rPr>
              <a:t>B </a:t>
            </a:r>
            <a:r>
              <a:rPr lang="en-US" dirty="0" smtClean="0">
                <a:sym typeface="Symbol" pitchFamily="18" charset="2"/>
              </a:rPr>
              <a:t>as the center and keeping the same length of radius, mark off an arc that extends above and below</a:t>
            </a:r>
          </a:p>
          <a:p>
            <a:r>
              <a:rPr lang="en-US" dirty="0" smtClean="0">
                <a:sym typeface="Symbol" pitchFamily="18" charset="2"/>
              </a:rPr>
              <a:t>so that two points (</a:t>
            </a:r>
            <a:r>
              <a:rPr lang="en-US" i="1" dirty="0" smtClean="0">
                <a:sym typeface="Symbol" pitchFamily="18" charset="2"/>
              </a:rPr>
              <a:t>C </a:t>
            </a:r>
            <a:r>
              <a:rPr lang="en-US" dirty="0" smtClean="0">
                <a:sym typeface="Symbol" pitchFamily="18" charset="2"/>
              </a:rPr>
              <a:t>and </a:t>
            </a:r>
            <a:r>
              <a:rPr lang="en-US" i="1" dirty="0" smtClean="0">
                <a:sym typeface="Symbol" pitchFamily="18" charset="2"/>
              </a:rPr>
              <a:t>D</a:t>
            </a:r>
            <a:r>
              <a:rPr lang="en-US" dirty="0" smtClean="0">
                <a:sym typeface="Symbol" pitchFamily="18" charset="2"/>
              </a:rPr>
              <a:t>) are determined where the </a:t>
            </a:r>
          </a:p>
          <a:p>
            <a:r>
              <a:rPr lang="en-US" dirty="0" smtClean="0">
                <a:sym typeface="Symbol" pitchFamily="18" charset="2"/>
              </a:rPr>
              <a:t>arcs cross.</a:t>
            </a:r>
          </a:p>
          <a:p>
            <a:endParaRPr lang="en-US" dirty="0" smtClean="0">
              <a:sym typeface="Symbol" pitchFamily="18" charset="2"/>
            </a:endParaRPr>
          </a:p>
          <a:p>
            <a:r>
              <a:rPr lang="en-US" dirty="0" smtClean="0">
                <a:sym typeface="Symbol" pitchFamily="18" charset="2"/>
              </a:rPr>
              <a:t>Figure 1.27(c): Now draw  </a:t>
            </a:r>
          </a:p>
          <a:p>
            <a:endParaRPr lang="en-US" dirty="0" smtClean="0">
              <a:sym typeface="Symbol" pitchFamily="18" charset="2"/>
            </a:endParaRPr>
          </a:p>
          <a:p>
            <a:r>
              <a:rPr lang="en-US" dirty="0" smtClean="0">
                <a:sym typeface="Symbol" pitchFamily="18" charset="2"/>
              </a:rPr>
              <a:t>The point where       crosses</a:t>
            </a:r>
            <a:br>
              <a:rPr lang="en-US" dirty="0" smtClean="0">
                <a:sym typeface="Symbol" pitchFamily="18" charset="2"/>
              </a:rPr>
            </a:br>
            <a:r>
              <a:rPr lang="en-US" dirty="0" smtClean="0">
                <a:sym typeface="Symbol" pitchFamily="18" charset="2"/>
              </a:rPr>
              <a:t>is the midpoint </a:t>
            </a:r>
            <a:r>
              <a:rPr lang="en-US" i="1" dirty="0" smtClean="0">
                <a:sym typeface="Symbol" pitchFamily="18" charset="2"/>
              </a:rPr>
              <a:t>M</a:t>
            </a:r>
            <a:r>
              <a:rPr lang="en-US" dirty="0" smtClean="0">
                <a:sym typeface="Symbol" pitchFamily="18" charset="2"/>
              </a:rPr>
              <a:t>.</a:t>
            </a:r>
          </a:p>
          <a:p>
            <a:endParaRPr lang="en-US" dirty="0" smtClean="0">
              <a:sym typeface="Symbol" pitchFamily="18" charset="2"/>
            </a:endParaRPr>
          </a:p>
        </p:txBody>
      </p:sp>
      <p:pic>
        <p:nvPicPr>
          <p:cNvPr id="4813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62875" y="1752600"/>
            <a:ext cx="447675" cy="390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48133" name="Rectangle 13"/>
          <p:cNvSpPr>
            <a:spLocks noChangeArrowheads="1"/>
          </p:cNvSpPr>
          <p:nvPr/>
        </p:nvSpPr>
        <p:spPr bwMode="auto">
          <a:xfrm>
            <a:off x="6705600" y="5486400"/>
            <a:ext cx="1217613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Figure 1.27 (c)</a:t>
            </a:r>
          </a:p>
        </p:txBody>
      </p:sp>
      <p:pic>
        <p:nvPicPr>
          <p:cNvPr id="48134" name="Pictur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3124200"/>
            <a:ext cx="2403475" cy="2165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48135" name="Picture 1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90975" y="3490913"/>
            <a:ext cx="557213" cy="444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48136" name="Picture 1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82888" y="4354513"/>
            <a:ext cx="493712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48137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5" y="4395788"/>
            <a:ext cx="447675" cy="390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Example 7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0013"/>
            <a:ext cx="8229600" cy="5256212"/>
          </a:xfrm>
        </p:spPr>
        <p:txBody>
          <a:bodyPr/>
          <a:lstStyle/>
          <a:p>
            <a:pPr marL="60325" indent="6350">
              <a:tabLst>
                <a:tab pos="53975" algn="l"/>
              </a:tabLst>
            </a:pPr>
            <a:r>
              <a:rPr lang="en-US" dirty="0" smtClean="0"/>
              <a:t>In Figure 1.28, </a:t>
            </a:r>
            <a:r>
              <a:rPr lang="en-US" i="1" dirty="0" smtClean="0"/>
              <a:t>M </a:t>
            </a:r>
            <a:r>
              <a:rPr lang="en-US" dirty="0" smtClean="0"/>
              <a:t>is the midpoint of</a:t>
            </a:r>
          </a:p>
          <a:p>
            <a:pPr marL="60325" indent="6350">
              <a:tabLst>
                <a:tab pos="53975" algn="l"/>
              </a:tabLst>
            </a:pPr>
            <a:r>
              <a:rPr lang="en-US" b="1" dirty="0" smtClean="0"/>
              <a:t>a) </a:t>
            </a:r>
            <a:r>
              <a:rPr lang="en-US" dirty="0" smtClean="0"/>
              <a:t>Find </a:t>
            </a:r>
            <a:r>
              <a:rPr lang="en-US" i="1" dirty="0" smtClean="0"/>
              <a:t>AM </a:t>
            </a:r>
            <a:r>
              <a:rPr lang="en-US" dirty="0" smtClean="0"/>
              <a:t>if </a:t>
            </a:r>
            <a:r>
              <a:rPr lang="en-US" i="1" dirty="0" smtClean="0"/>
              <a:t>AB </a:t>
            </a:r>
            <a:r>
              <a:rPr lang="en-US" dirty="0" smtClean="0"/>
              <a:t>= 15.</a:t>
            </a:r>
            <a:r>
              <a:rPr lang="en-US" b="1" dirty="0" smtClean="0"/>
              <a:t> </a:t>
            </a:r>
            <a:endParaRPr lang="en-US" dirty="0" smtClean="0"/>
          </a:p>
          <a:p>
            <a:pPr marL="60325" indent="6350">
              <a:tabLst>
                <a:tab pos="53975" algn="l"/>
              </a:tabLst>
            </a:pPr>
            <a:r>
              <a:rPr lang="en-US" b="1" dirty="0" smtClean="0"/>
              <a:t>b) </a:t>
            </a:r>
            <a:r>
              <a:rPr lang="en-US" dirty="0" smtClean="0"/>
              <a:t>Find </a:t>
            </a:r>
            <a:r>
              <a:rPr lang="en-US" i="1" dirty="0" smtClean="0"/>
              <a:t>AB </a:t>
            </a:r>
            <a:r>
              <a:rPr lang="en-US" dirty="0" smtClean="0"/>
              <a:t>if </a:t>
            </a:r>
            <a:r>
              <a:rPr lang="en-US" i="1" dirty="0" smtClean="0"/>
              <a:t>AM </a:t>
            </a:r>
            <a:r>
              <a:rPr lang="en-US" dirty="0" smtClean="0"/>
              <a:t>= 4.3.</a:t>
            </a:r>
          </a:p>
          <a:p>
            <a:pPr marL="60325" indent="6350">
              <a:tabLst>
                <a:tab pos="53975" algn="l"/>
              </a:tabLst>
            </a:pPr>
            <a:r>
              <a:rPr lang="en-US" b="1" dirty="0" smtClean="0"/>
              <a:t>c) </a:t>
            </a:r>
            <a:r>
              <a:rPr lang="en-US" dirty="0" smtClean="0"/>
              <a:t>Find </a:t>
            </a:r>
            <a:r>
              <a:rPr lang="en-US" i="1" dirty="0" smtClean="0"/>
              <a:t>AB </a:t>
            </a:r>
            <a:r>
              <a:rPr lang="en-US" dirty="0" smtClean="0"/>
              <a:t>if </a:t>
            </a:r>
            <a:r>
              <a:rPr lang="en-US" i="1" dirty="0" smtClean="0"/>
              <a:t>AM </a:t>
            </a:r>
            <a:r>
              <a:rPr lang="en-US" dirty="0" smtClean="0"/>
              <a:t>= 2</a:t>
            </a:r>
            <a:r>
              <a:rPr lang="en-US" i="1" dirty="0" smtClean="0"/>
              <a:t>x </a:t>
            </a:r>
            <a:r>
              <a:rPr lang="en-US" dirty="0" smtClean="0"/>
              <a:t>+ 1.</a:t>
            </a:r>
          </a:p>
          <a:p>
            <a:pPr marL="60325" indent="6350">
              <a:tabLst>
                <a:tab pos="53975" algn="l"/>
              </a:tabLst>
            </a:pPr>
            <a:endParaRPr lang="en-US" dirty="0" smtClean="0">
              <a:solidFill>
                <a:srgbClr val="85A63F"/>
              </a:solidFill>
            </a:endParaRPr>
          </a:p>
          <a:p>
            <a:pPr marL="60325" indent="6350">
              <a:tabLst>
                <a:tab pos="53975" algn="l"/>
              </a:tabLst>
            </a:pPr>
            <a:r>
              <a:rPr lang="en-US" dirty="0" smtClean="0">
                <a:solidFill>
                  <a:srgbClr val="008C6A"/>
                </a:solidFill>
              </a:rPr>
              <a:t>Solution:</a:t>
            </a:r>
          </a:p>
          <a:p>
            <a:pPr marL="60325" indent="6350">
              <a:tabLst>
                <a:tab pos="53975" algn="l"/>
              </a:tabLst>
            </a:pPr>
            <a:r>
              <a:rPr lang="en-US" b="1" dirty="0" smtClean="0"/>
              <a:t>a) </a:t>
            </a:r>
            <a:r>
              <a:rPr lang="en-US" i="1" dirty="0" smtClean="0"/>
              <a:t>AM </a:t>
            </a:r>
            <a:r>
              <a:rPr lang="en-US" dirty="0" smtClean="0"/>
              <a:t>is one-half of </a:t>
            </a:r>
            <a:r>
              <a:rPr lang="en-US" i="1" dirty="0" smtClean="0"/>
              <a:t>AB, </a:t>
            </a:r>
            <a:r>
              <a:rPr lang="en-US" dirty="0" smtClean="0"/>
              <a:t>so </a:t>
            </a:r>
            <a:r>
              <a:rPr lang="en-US" i="1" dirty="0" smtClean="0"/>
              <a:t>AM </a:t>
            </a:r>
            <a:r>
              <a:rPr lang="en-US" dirty="0" smtClean="0"/>
              <a:t>= </a:t>
            </a:r>
          </a:p>
          <a:p>
            <a:pPr marL="60325" indent="6350">
              <a:tabLst>
                <a:tab pos="53975" algn="l"/>
              </a:tabLst>
            </a:pPr>
            <a:endParaRPr lang="en-US" sz="1600" dirty="0" smtClean="0"/>
          </a:p>
          <a:p>
            <a:pPr marL="60325" indent="6350">
              <a:tabLst>
                <a:tab pos="53975" algn="l"/>
              </a:tabLst>
            </a:pPr>
            <a:r>
              <a:rPr lang="en-US" b="1" dirty="0" smtClean="0"/>
              <a:t>b) </a:t>
            </a:r>
            <a:r>
              <a:rPr lang="en-US" i="1" dirty="0" smtClean="0"/>
              <a:t>AB </a:t>
            </a:r>
            <a:r>
              <a:rPr lang="en-US" dirty="0" smtClean="0"/>
              <a:t>is twice </a:t>
            </a:r>
            <a:r>
              <a:rPr lang="en-US" i="1" dirty="0" smtClean="0"/>
              <a:t>AM</a:t>
            </a:r>
            <a:r>
              <a:rPr lang="en-US" dirty="0" smtClean="0"/>
              <a:t>,</a:t>
            </a:r>
            <a:r>
              <a:rPr lang="en-US" i="1" dirty="0" smtClean="0"/>
              <a:t> </a:t>
            </a:r>
            <a:r>
              <a:rPr lang="en-US" dirty="0" smtClean="0"/>
              <a:t>so </a:t>
            </a:r>
            <a:r>
              <a:rPr lang="en-US" i="1" dirty="0" smtClean="0"/>
              <a:t>AB </a:t>
            </a:r>
            <a:r>
              <a:rPr lang="en-US" dirty="0" smtClean="0"/>
              <a:t>= 2(4.3) or </a:t>
            </a:r>
            <a:r>
              <a:rPr lang="en-US" i="1" dirty="0" smtClean="0"/>
              <a:t>AB </a:t>
            </a:r>
            <a:r>
              <a:rPr lang="en-US" dirty="0" smtClean="0"/>
              <a:t>= 8.6.</a:t>
            </a:r>
          </a:p>
          <a:p>
            <a:pPr marL="60325" indent="6350">
              <a:tabLst>
                <a:tab pos="53975" algn="l"/>
              </a:tabLst>
            </a:pPr>
            <a:endParaRPr lang="en-US" sz="1600" dirty="0" smtClean="0"/>
          </a:p>
          <a:p>
            <a:pPr marL="60325" indent="6350">
              <a:tabLst>
                <a:tab pos="53975" algn="l"/>
              </a:tabLst>
            </a:pPr>
            <a:r>
              <a:rPr lang="en-US" b="1" dirty="0" smtClean="0"/>
              <a:t>c) </a:t>
            </a:r>
            <a:r>
              <a:rPr lang="en-US" i="1" dirty="0" smtClean="0"/>
              <a:t>AB </a:t>
            </a:r>
            <a:r>
              <a:rPr lang="en-US" dirty="0" smtClean="0"/>
              <a:t>is twice </a:t>
            </a:r>
            <a:r>
              <a:rPr lang="en-US" i="1" dirty="0" smtClean="0"/>
              <a:t>AM</a:t>
            </a:r>
            <a:r>
              <a:rPr lang="en-US" dirty="0" smtClean="0"/>
              <a:t>,</a:t>
            </a:r>
            <a:r>
              <a:rPr lang="en-US" i="1" dirty="0" smtClean="0"/>
              <a:t> </a:t>
            </a:r>
            <a:r>
              <a:rPr lang="en-US" dirty="0" smtClean="0"/>
              <a:t>so </a:t>
            </a:r>
            <a:r>
              <a:rPr lang="en-US" i="1" dirty="0" smtClean="0"/>
              <a:t>AB </a:t>
            </a:r>
            <a:r>
              <a:rPr lang="en-US" dirty="0" smtClean="0"/>
              <a:t>= 2(2</a:t>
            </a:r>
            <a:r>
              <a:rPr lang="en-US" i="1" dirty="0" smtClean="0"/>
              <a:t>x </a:t>
            </a:r>
            <a:r>
              <a:rPr lang="en-US" dirty="0" smtClean="0"/>
              <a:t>+ 1) or </a:t>
            </a:r>
            <a:r>
              <a:rPr lang="en-US" i="1" dirty="0" smtClean="0"/>
              <a:t>AB </a:t>
            </a:r>
            <a:r>
              <a:rPr lang="en-US" dirty="0" smtClean="0"/>
              <a:t>= 4</a:t>
            </a:r>
            <a:r>
              <a:rPr lang="en-US" i="1" dirty="0" smtClean="0"/>
              <a:t>x </a:t>
            </a:r>
            <a:r>
              <a:rPr lang="en-US" dirty="0" smtClean="0"/>
              <a:t>+ 2.</a:t>
            </a:r>
          </a:p>
        </p:txBody>
      </p:sp>
      <p:sp>
        <p:nvSpPr>
          <p:cNvPr id="49156" name="Rectangle 10"/>
          <p:cNvSpPr>
            <a:spLocks noChangeArrowheads="1"/>
          </p:cNvSpPr>
          <p:nvPr/>
        </p:nvSpPr>
        <p:spPr bwMode="auto">
          <a:xfrm>
            <a:off x="6248400" y="2895600"/>
            <a:ext cx="989013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Figure 1.28</a:t>
            </a:r>
          </a:p>
        </p:txBody>
      </p:sp>
      <p:pic>
        <p:nvPicPr>
          <p:cNvPr id="49157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1392238"/>
            <a:ext cx="466725" cy="3603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49158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400" y="2057400"/>
            <a:ext cx="2439988" cy="539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10958" name="Picture 1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05400" y="3962400"/>
            <a:ext cx="384175" cy="481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0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0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10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10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0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210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09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0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210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0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10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0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210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0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0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210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3800" smtClean="0"/>
              <a:t>Informal Geometry and Measurement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0013"/>
            <a:ext cx="8229600" cy="5256212"/>
          </a:xfrm>
        </p:spPr>
        <p:txBody>
          <a:bodyPr/>
          <a:lstStyle/>
          <a:p>
            <a:r>
              <a:rPr lang="en-US" dirty="0" smtClean="0"/>
              <a:t>The second undefined geometric term is </a:t>
            </a:r>
            <a:r>
              <a:rPr lang="en-US" b="1" dirty="0" smtClean="0"/>
              <a:t>line</a:t>
            </a:r>
            <a:r>
              <a:rPr lang="en-US" dirty="0" smtClean="0"/>
              <a:t>.</a:t>
            </a:r>
            <a:r>
              <a:rPr lang="en-US" b="1" dirty="0" smtClean="0"/>
              <a:t> </a:t>
            </a:r>
            <a:r>
              <a:rPr lang="en-US" dirty="0" smtClean="0"/>
              <a:t>A line is an infinite set of points. Given any two points on a line, there is always a point that lies between them on that line.</a:t>
            </a:r>
          </a:p>
          <a:p>
            <a:endParaRPr lang="en-US" dirty="0" smtClean="0"/>
          </a:p>
          <a:p>
            <a:r>
              <a:rPr lang="en-US" dirty="0" smtClean="0"/>
              <a:t>Lines have a quality of “straightness” that is not defined but assumed. Given several points on a line, these points form a straight path.</a:t>
            </a:r>
          </a:p>
          <a:p>
            <a:endParaRPr lang="en-US" b="1" dirty="0" smtClean="0"/>
          </a:p>
          <a:p>
            <a:r>
              <a:rPr lang="en-US" dirty="0" smtClean="0"/>
              <a:t>Whereas a point has no dimensions, a line is                 one-dimensional; that is, the distance between any two points on a given line can be measured.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3800" smtClean="0"/>
              <a:t>Informal Geometry and Measurement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0013"/>
            <a:ext cx="8229600" cy="5256212"/>
          </a:xfrm>
        </p:spPr>
        <p:txBody>
          <a:bodyPr/>
          <a:lstStyle/>
          <a:p>
            <a:r>
              <a:rPr lang="en-US" dirty="0" smtClean="0"/>
              <a:t>Line </a:t>
            </a:r>
            <a:r>
              <a:rPr lang="en-US" i="1" dirty="0" smtClean="0"/>
              <a:t>AB, </a:t>
            </a:r>
            <a:r>
              <a:rPr lang="en-US" dirty="0" smtClean="0"/>
              <a:t>represented symbolically by       extends infinitely far in opposite directions, as suggested by the arrows on the line. A line may also be represented by a single lowercase letter. </a:t>
            </a:r>
          </a:p>
          <a:p>
            <a:endParaRPr lang="en-US" sz="2000" dirty="0" smtClean="0"/>
          </a:p>
          <a:p>
            <a:r>
              <a:rPr lang="en-US" dirty="0" smtClean="0"/>
              <a:t>Figures 1.9(a) and (b) show the </a:t>
            </a:r>
          </a:p>
          <a:p>
            <a:r>
              <a:rPr lang="en-US" dirty="0" smtClean="0"/>
              <a:t>lines </a:t>
            </a:r>
            <a:r>
              <a:rPr lang="en-US" i="1" dirty="0" smtClean="0"/>
              <a:t>AB </a:t>
            </a:r>
            <a:r>
              <a:rPr lang="en-US" dirty="0" smtClean="0"/>
              <a:t>and </a:t>
            </a:r>
            <a:r>
              <a:rPr lang="en-US" i="1" dirty="0" smtClean="0"/>
              <a:t>m</a:t>
            </a:r>
            <a:r>
              <a:rPr lang="en-US" dirty="0" smtClean="0"/>
              <a:t>.</a:t>
            </a:r>
          </a:p>
          <a:p>
            <a:endParaRPr lang="en-US" sz="1600" i="1" dirty="0" smtClean="0"/>
          </a:p>
          <a:p>
            <a:r>
              <a:rPr lang="en-US" dirty="0" smtClean="0"/>
              <a:t>When a lowercase letter is used to</a:t>
            </a:r>
            <a:br>
              <a:rPr lang="en-US" dirty="0" smtClean="0"/>
            </a:br>
            <a:r>
              <a:rPr lang="en-US" dirty="0" smtClean="0"/>
              <a:t>name a line, the line symbol is</a:t>
            </a:r>
            <a:br>
              <a:rPr lang="en-US" dirty="0" smtClean="0"/>
            </a:br>
            <a:r>
              <a:rPr lang="en-US" dirty="0" smtClean="0"/>
              <a:t>omitted; that is,      and </a:t>
            </a:r>
            <a:r>
              <a:rPr lang="en-US" i="1" dirty="0" smtClean="0"/>
              <a:t>m</a:t>
            </a:r>
            <a:r>
              <a:rPr lang="en-US" dirty="0" smtClean="0"/>
              <a:t> can name</a:t>
            </a:r>
            <a:br>
              <a:rPr lang="en-US" dirty="0" smtClean="0"/>
            </a:br>
            <a:r>
              <a:rPr lang="en-US" dirty="0" smtClean="0"/>
              <a:t>the same line.</a:t>
            </a:r>
          </a:p>
        </p:txBody>
      </p:sp>
      <p:pic>
        <p:nvPicPr>
          <p:cNvPr id="9220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3459163"/>
            <a:ext cx="2998788" cy="19383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9221" name="Rectangle 9"/>
          <p:cNvSpPr>
            <a:spLocks noChangeArrowheads="1"/>
          </p:cNvSpPr>
          <p:nvPr/>
        </p:nvSpPr>
        <p:spPr bwMode="auto">
          <a:xfrm>
            <a:off x="6705600" y="5592763"/>
            <a:ext cx="90487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Figure 1.9</a:t>
            </a:r>
          </a:p>
        </p:txBody>
      </p:sp>
      <p:pic>
        <p:nvPicPr>
          <p:cNvPr id="9222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76888" y="1385888"/>
            <a:ext cx="493712" cy="3746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9223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33663" y="5191125"/>
            <a:ext cx="46672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3800" smtClean="0"/>
              <a:t>Informal Geometry and Measurement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0013"/>
            <a:ext cx="8229600" cy="5256212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en-US" dirty="0" smtClean="0"/>
              <a:t>Note the position of point </a:t>
            </a:r>
            <a:r>
              <a:rPr lang="en-US" i="1" dirty="0" smtClean="0"/>
              <a:t>X </a:t>
            </a:r>
            <a:r>
              <a:rPr lang="en-US" dirty="0" smtClean="0"/>
              <a:t>on      in Figure 1.9(c).</a:t>
            </a:r>
          </a:p>
          <a:p>
            <a:pPr>
              <a:lnSpc>
                <a:spcPct val="125000"/>
              </a:lnSpc>
            </a:pPr>
            <a:endParaRPr lang="en-US" dirty="0" smtClean="0"/>
          </a:p>
          <a:p>
            <a:pPr>
              <a:lnSpc>
                <a:spcPct val="125000"/>
              </a:lnSpc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When three points such as </a:t>
            </a:r>
            <a:r>
              <a:rPr lang="en-US" i="1" dirty="0" smtClean="0"/>
              <a:t>A</a:t>
            </a:r>
            <a:r>
              <a:rPr lang="en-US" dirty="0" smtClean="0"/>
              <a:t>,</a:t>
            </a:r>
            <a:r>
              <a:rPr lang="en-US" i="1" dirty="0" smtClean="0"/>
              <a:t> X</a:t>
            </a:r>
            <a:r>
              <a:rPr lang="en-US" dirty="0" smtClean="0"/>
              <a:t>,</a:t>
            </a:r>
            <a:r>
              <a:rPr lang="en-US" i="1" dirty="0" smtClean="0"/>
              <a:t> </a:t>
            </a:r>
            <a:r>
              <a:rPr lang="en-US" dirty="0" smtClean="0"/>
              <a:t>and </a:t>
            </a:r>
            <a:r>
              <a:rPr lang="en-US" i="1" dirty="0" smtClean="0"/>
              <a:t>B </a:t>
            </a:r>
            <a:r>
              <a:rPr lang="en-US" dirty="0" smtClean="0"/>
              <a:t>are on the same line, they are said to be </a:t>
            </a:r>
            <a:r>
              <a:rPr lang="en-US" b="1" dirty="0" smtClean="0"/>
              <a:t>collinear</a:t>
            </a:r>
            <a:r>
              <a:rPr lang="en-US" dirty="0" smtClean="0"/>
              <a:t>.</a:t>
            </a:r>
          </a:p>
          <a:p>
            <a:endParaRPr lang="en-US" sz="2000" b="1" dirty="0" smtClean="0"/>
          </a:p>
          <a:p>
            <a:r>
              <a:rPr lang="en-US" dirty="0" smtClean="0"/>
              <a:t>In the order shown, which is symbolized </a:t>
            </a:r>
            <a:r>
              <a:rPr lang="en-US" i="1" dirty="0" smtClean="0"/>
              <a:t>A-X-B </a:t>
            </a:r>
            <a:r>
              <a:rPr lang="en-US" dirty="0" smtClean="0"/>
              <a:t>or </a:t>
            </a:r>
            <a:r>
              <a:rPr lang="en-US" i="1" dirty="0" smtClean="0"/>
              <a:t>B-X-A</a:t>
            </a:r>
            <a:r>
              <a:rPr lang="en-US" dirty="0" smtClean="0"/>
              <a:t>,</a:t>
            </a:r>
            <a:r>
              <a:rPr lang="en-US" i="1" dirty="0" smtClean="0"/>
              <a:t> </a:t>
            </a:r>
            <a:r>
              <a:rPr lang="en-US" dirty="0" smtClean="0"/>
              <a:t>point </a:t>
            </a:r>
            <a:r>
              <a:rPr lang="en-US" i="1" dirty="0" smtClean="0"/>
              <a:t>X </a:t>
            </a:r>
            <a:r>
              <a:rPr lang="en-US" dirty="0" smtClean="0"/>
              <a:t>is said to be </a:t>
            </a:r>
            <a:r>
              <a:rPr lang="en-US" i="1" dirty="0" smtClean="0"/>
              <a:t>between A </a:t>
            </a:r>
            <a:r>
              <a:rPr lang="en-US" dirty="0" smtClean="0"/>
              <a:t>and </a:t>
            </a:r>
            <a:r>
              <a:rPr lang="en-US" i="1" dirty="0" smtClean="0"/>
              <a:t>B</a:t>
            </a:r>
            <a:r>
              <a:rPr lang="en-US" dirty="0" smtClean="0"/>
              <a:t>.</a:t>
            </a:r>
          </a:p>
          <a:p>
            <a:pPr>
              <a:lnSpc>
                <a:spcPct val="125000"/>
              </a:lnSpc>
            </a:pPr>
            <a:endParaRPr lang="en-US" dirty="0" smtClean="0"/>
          </a:p>
        </p:txBody>
      </p:sp>
      <p:sp>
        <p:nvSpPr>
          <p:cNvPr id="10244" name="Rectangle 11"/>
          <p:cNvSpPr>
            <a:spLocks noChangeArrowheads="1"/>
          </p:cNvSpPr>
          <p:nvPr/>
        </p:nvSpPr>
        <p:spPr bwMode="auto">
          <a:xfrm>
            <a:off x="3981450" y="3216275"/>
            <a:ext cx="1133475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Figure 1.9 (c)</a:t>
            </a:r>
          </a:p>
        </p:txBody>
      </p:sp>
      <p:pic>
        <p:nvPicPr>
          <p:cNvPr id="10245" name="Picture 12"/>
          <p:cNvPicPr>
            <a:picLocks noChangeAspect="1" noChangeArrowheads="1"/>
          </p:cNvPicPr>
          <p:nvPr/>
        </p:nvPicPr>
        <p:blipFill>
          <a:blip r:embed="rId3" cstate="print"/>
          <a:srcRect b="39999"/>
          <a:stretch>
            <a:fillRect/>
          </a:stretch>
        </p:blipFill>
        <p:spPr bwMode="auto">
          <a:xfrm>
            <a:off x="2895600" y="2206625"/>
            <a:ext cx="3336925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0246" name="Pictur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38675" y="1452563"/>
            <a:ext cx="4667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3800" smtClean="0"/>
              <a:t>Informal Geometry and Measurement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0013"/>
            <a:ext cx="8229600" cy="5256212"/>
          </a:xfrm>
        </p:spPr>
        <p:txBody>
          <a:bodyPr/>
          <a:lstStyle/>
          <a:p>
            <a:r>
              <a:rPr lang="en-US" dirty="0" smtClean="0"/>
              <a:t>When a drawing is not provided, the notation </a:t>
            </a:r>
            <a:r>
              <a:rPr lang="en-US" i="1" dirty="0" smtClean="0"/>
              <a:t>A</a:t>
            </a:r>
            <a:r>
              <a:rPr lang="en-US" dirty="0" smtClean="0"/>
              <a:t>-</a:t>
            </a:r>
            <a:r>
              <a:rPr lang="en-US" i="1" dirty="0" smtClean="0"/>
              <a:t>B</a:t>
            </a:r>
            <a:r>
              <a:rPr lang="en-US" dirty="0" smtClean="0"/>
              <a:t>-</a:t>
            </a:r>
            <a:r>
              <a:rPr lang="en-US" i="1" dirty="0" smtClean="0"/>
              <a:t>C </a:t>
            </a:r>
            <a:r>
              <a:rPr lang="en-US" dirty="0" smtClean="0"/>
              <a:t>means that these points are collinear, with </a:t>
            </a:r>
            <a:r>
              <a:rPr lang="en-US" i="1" dirty="0" smtClean="0"/>
              <a:t>B between A </a:t>
            </a:r>
            <a:r>
              <a:rPr lang="en-US" dirty="0" smtClean="0"/>
              <a:t>and </a:t>
            </a:r>
            <a:r>
              <a:rPr lang="en-US" i="1" dirty="0" smtClean="0"/>
              <a:t>C</a:t>
            </a:r>
            <a:r>
              <a:rPr lang="en-US" dirty="0" smtClean="0"/>
              <a:t>.</a:t>
            </a:r>
          </a:p>
          <a:p>
            <a:endParaRPr lang="en-US" sz="2000" i="1" dirty="0" smtClean="0"/>
          </a:p>
          <a:p>
            <a:r>
              <a:rPr lang="en-US" dirty="0" smtClean="0"/>
              <a:t>When a drawing is provided, we assume that all points in the drawing that appear to be collinear </a:t>
            </a:r>
            <a:r>
              <a:rPr lang="en-US" i="1" dirty="0" smtClean="0"/>
              <a:t>are </a:t>
            </a:r>
            <a:r>
              <a:rPr lang="en-US" dirty="0" smtClean="0"/>
              <a:t>collinear, </a:t>
            </a:r>
            <a:r>
              <a:rPr lang="en-US" i="1" dirty="0" smtClean="0"/>
              <a:t>unless otherwise stated</a:t>
            </a:r>
            <a:r>
              <a:rPr lang="en-US" dirty="0" smtClean="0"/>
              <a:t>.</a:t>
            </a:r>
          </a:p>
          <a:p>
            <a:endParaRPr lang="en-US" sz="2000" i="1" dirty="0" smtClean="0"/>
          </a:p>
          <a:p>
            <a:r>
              <a:rPr lang="en-US" dirty="0" smtClean="0"/>
              <a:t>Figure 1.9(d) shows that </a:t>
            </a:r>
            <a:r>
              <a:rPr lang="en-US" i="1" dirty="0" smtClean="0"/>
              <a:t>A</a:t>
            </a:r>
            <a:r>
              <a:rPr lang="en-US" dirty="0" smtClean="0"/>
              <a:t>,</a:t>
            </a:r>
            <a:r>
              <a:rPr lang="en-US" i="1" dirty="0" smtClean="0"/>
              <a:t> B</a:t>
            </a:r>
            <a:r>
              <a:rPr lang="en-US" dirty="0" smtClean="0"/>
              <a:t>,</a:t>
            </a:r>
            <a:r>
              <a:rPr lang="en-US" i="1" dirty="0" smtClean="0"/>
              <a:t> </a:t>
            </a:r>
            <a:r>
              <a:rPr lang="en-US" dirty="0" smtClean="0"/>
              <a:t>and </a:t>
            </a:r>
            <a:r>
              <a:rPr lang="en-US" i="1" dirty="0" smtClean="0"/>
              <a:t>C </a:t>
            </a:r>
            <a:r>
              <a:rPr lang="en-US" dirty="0" smtClean="0"/>
              <a:t>are collinear, in </a:t>
            </a:r>
            <a:br>
              <a:rPr lang="en-US" dirty="0" smtClean="0"/>
            </a:br>
            <a:r>
              <a:rPr lang="en-US" dirty="0" smtClean="0"/>
              <a:t>Figure 1.8, points </a:t>
            </a:r>
            <a:r>
              <a:rPr lang="en-US" i="1" dirty="0" smtClean="0"/>
              <a:t>A</a:t>
            </a:r>
            <a:r>
              <a:rPr lang="en-US" dirty="0" smtClean="0"/>
              <a:t>,</a:t>
            </a:r>
            <a:r>
              <a:rPr lang="en-US" i="1" dirty="0" smtClean="0"/>
              <a:t> B</a:t>
            </a:r>
            <a:r>
              <a:rPr lang="en-US" dirty="0" smtClean="0"/>
              <a:t>,</a:t>
            </a:r>
            <a:r>
              <a:rPr lang="en-US" i="1" dirty="0" smtClean="0"/>
              <a:t> </a:t>
            </a:r>
            <a:r>
              <a:rPr lang="en-US" dirty="0" smtClean="0"/>
              <a:t>and</a:t>
            </a:r>
            <a:r>
              <a:rPr lang="en-US" i="1" dirty="0" smtClean="0"/>
              <a:t> C </a:t>
            </a:r>
            <a:r>
              <a:rPr lang="en-US" dirty="0" smtClean="0"/>
              <a:t>are</a:t>
            </a:r>
            <a:r>
              <a:rPr lang="en-US" i="1" dirty="0" smtClean="0"/>
              <a:t> </a:t>
            </a:r>
            <a:r>
              <a:rPr lang="en-US" i="1" dirty="0" err="1" smtClean="0"/>
              <a:t>noncollinear</a:t>
            </a:r>
            <a:r>
              <a:rPr lang="en-US" dirty="0" smtClean="0"/>
              <a:t>.</a:t>
            </a:r>
          </a:p>
        </p:txBody>
      </p:sp>
      <p:sp>
        <p:nvSpPr>
          <p:cNvPr id="11268" name="Rectangle 9"/>
          <p:cNvSpPr>
            <a:spLocks noChangeArrowheads="1"/>
          </p:cNvSpPr>
          <p:nvPr/>
        </p:nvSpPr>
        <p:spPr bwMode="auto">
          <a:xfrm>
            <a:off x="2133600" y="6278562"/>
            <a:ext cx="1143000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Figure 1.9 (d)</a:t>
            </a:r>
          </a:p>
        </p:txBody>
      </p:sp>
      <p:pic>
        <p:nvPicPr>
          <p:cNvPr id="11269" name="Picture 10"/>
          <p:cNvPicPr>
            <a:picLocks noChangeAspect="1" noChangeArrowheads="1"/>
          </p:cNvPicPr>
          <p:nvPr/>
        </p:nvPicPr>
        <p:blipFill>
          <a:blip r:embed="rId3" cstate="print"/>
          <a:srcRect l="836" b="31862"/>
          <a:stretch>
            <a:fillRect/>
          </a:stretch>
        </p:blipFill>
        <p:spPr bwMode="auto">
          <a:xfrm>
            <a:off x="1066800" y="5468937"/>
            <a:ext cx="3200400" cy="685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43880" y="4988560"/>
            <a:ext cx="2433320" cy="141224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6372225" y="6400800"/>
            <a:ext cx="90487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/>
              <a:t>Figure 1.8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3800" smtClean="0"/>
              <a:t>Informal Geometry and Measurement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5256213"/>
          </a:xfrm>
        </p:spPr>
        <p:txBody>
          <a:bodyPr/>
          <a:lstStyle/>
          <a:p>
            <a:r>
              <a:rPr lang="en-US" dirty="0" smtClean="0"/>
              <a:t>At this time, we informally introduce some terms that will be formally defined later. </a:t>
            </a:r>
          </a:p>
          <a:p>
            <a:endParaRPr lang="en-US" dirty="0" smtClean="0"/>
          </a:p>
          <a:p>
            <a:r>
              <a:rPr lang="en-US" dirty="0" smtClean="0"/>
              <a:t>You have probably encountered the terms </a:t>
            </a:r>
            <a:r>
              <a:rPr lang="en-US" i="1" dirty="0" smtClean="0"/>
              <a:t>angle</a:t>
            </a:r>
            <a:r>
              <a:rPr lang="en-US" dirty="0" smtClean="0"/>
              <a:t>, </a:t>
            </a:r>
            <a:r>
              <a:rPr lang="en-US" i="1" dirty="0" smtClean="0"/>
              <a:t>triangle</a:t>
            </a:r>
            <a:r>
              <a:rPr lang="en-US" dirty="0" smtClean="0"/>
              <a:t>, and </a:t>
            </a:r>
            <a:r>
              <a:rPr lang="en-US" i="1" dirty="0" smtClean="0"/>
              <a:t>rectangle </a:t>
            </a:r>
            <a:r>
              <a:rPr lang="en-US" dirty="0" smtClean="0"/>
              <a:t>many times. An example of each is shown in Figure 1.10.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1400" dirty="0" smtClean="0"/>
          </a:p>
        </p:txBody>
      </p:sp>
      <p:sp>
        <p:nvSpPr>
          <p:cNvPr id="12292" name="Rectangle 8"/>
          <p:cNvSpPr>
            <a:spLocks noChangeArrowheads="1"/>
          </p:cNvSpPr>
          <p:nvPr/>
        </p:nvSpPr>
        <p:spPr bwMode="auto">
          <a:xfrm>
            <a:off x="3929063" y="5802313"/>
            <a:ext cx="989012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Figure 1.10</a:t>
            </a:r>
          </a:p>
        </p:txBody>
      </p:sp>
      <p:pic>
        <p:nvPicPr>
          <p:cNvPr id="12293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5500" y="3990975"/>
            <a:ext cx="7175500" cy="12715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2294" name="Rectangle 13"/>
          <p:cNvSpPr>
            <a:spLocks noChangeArrowheads="1"/>
          </p:cNvSpPr>
          <p:nvPr/>
        </p:nvSpPr>
        <p:spPr bwMode="auto">
          <a:xfrm>
            <a:off x="1295400" y="5226050"/>
            <a:ext cx="1054100" cy="517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/>
              <a:t>Angle </a:t>
            </a:r>
            <a:r>
              <a:rPr lang="en-US" sz="1400" b="0" i="1"/>
              <a:t>ABC</a:t>
            </a:r>
          </a:p>
          <a:p>
            <a:r>
              <a:rPr lang="en-US" sz="1400" b="0"/>
              <a:t>       (a)</a:t>
            </a:r>
          </a:p>
        </p:txBody>
      </p:sp>
      <p:sp>
        <p:nvSpPr>
          <p:cNvPr id="12295" name="Rectangle 14"/>
          <p:cNvSpPr>
            <a:spLocks noChangeArrowheads="1"/>
          </p:cNvSpPr>
          <p:nvPr/>
        </p:nvSpPr>
        <p:spPr bwMode="auto">
          <a:xfrm>
            <a:off x="3810000" y="5226050"/>
            <a:ext cx="1228725" cy="517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/>
              <a:t>Triangle </a:t>
            </a:r>
            <a:r>
              <a:rPr lang="en-US" sz="1400" b="0" i="1"/>
              <a:t>DEF</a:t>
            </a:r>
          </a:p>
          <a:p>
            <a:r>
              <a:rPr lang="en-US" sz="1400" b="0"/>
              <a:t>         (b)</a:t>
            </a:r>
          </a:p>
        </p:txBody>
      </p:sp>
      <p:sp>
        <p:nvSpPr>
          <p:cNvPr id="12296" name="Rectangle 15"/>
          <p:cNvSpPr>
            <a:spLocks noChangeArrowheads="1"/>
          </p:cNvSpPr>
          <p:nvPr/>
        </p:nvSpPr>
        <p:spPr bwMode="auto">
          <a:xfrm>
            <a:off x="6248400" y="5226050"/>
            <a:ext cx="1546225" cy="517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/>
              <a:t>Rectangle </a:t>
            </a:r>
            <a:r>
              <a:rPr lang="en-US" sz="1400" b="0" i="1"/>
              <a:t>WXYZ</a:t>
            </a:r>
          </a:p>
          <a:p>
            <a:r>
              <a:rPr lang="en-US" sz="1400" b="0"/>
              <a:t>            (c)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5cbf3042-b1a0-42e4-a5cb-d755198f9e1c"/>
</p:tagLst>
</file>

<file path=ppt/theme/theme1.xml><?xml version="1.0" encoding="utf-8"?>
<a:theme xmlns:a="http://schemas.openxmlformats.org/drawingml/2006/main" name="sample">
  <a:themeElements>
    <a:clrScheme name="samp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a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pl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pl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pl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pl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pl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pl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ppt7ABA.tmp</Template>
  <TotalTime>3498</TotalTime>
  <Words>1846</Words>
  <Application>Microsoft Office PowerPoint</Application>
  <PresentationFormat>On-screen Show (4:3)</PresentationFormat>
  <Paragraphs>357</Paragraphs>
  <Slides>44</Slides>
  <Notes>44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sample</vt:lpstr>
      <vt:lpstr>Slide 1</vt:lpstr>
      <vt:lpstr>Slide 2</vt:lpstr>
      <vt:lpstr>Informal Geometry and Measurement</vt:lpstr>
      <vt:lpstr>Informal Geometry and Measurement</vt:lpstr>
      <vt:lpstr>Informal Geometry and Measurement</vt:lpstr>
      <vt:lpstr>Informal Geometry and Measurement</vt:lpstr>
      <vt:lpstr>Informal Geometry and Measurement</vt:lpstr>
      <vt:lpstr>Informal Geometry and Measurement</vt:lpstr>
      <vt:lpstr>Informal Geometry and Measurement</vt:lpstr>
      <vt:lpstr>Informal Geometry and Measurement</vt:lpstr>
      <vt:lpstr>Informal Geometry and Measurement</vt:lpstr>
      <vt:lpstr>Informal Geometry and Measurement</vt:lpstr>
      <vt:lpstr>Example 1</vt:lpstr>
      <vt:lpstr>Slide 14</vt:lpstr>
      <vt:lpstr>Measuring Line Segments</vt:lpstr>
      <vt:lpstr>Measuring Line Segments</vt:lpstr>
      <vt:lpstr>Measuring Line Segments</vt:lpstr>
      <vt:lpstr>Measuring Line Segments</vt:lpstr>
      <vt:lpstr>Example 2</vt:lpstr>
      <vt:lpstr>Measuring Line Segments</vt:lpstr>
      <vt:lpstr>Slide 21</vt:lpstr>
      <vt:lpstr>Measuring Angles</vt:lpstr>
      <vt:lpstr>Measuring Angles</vt:lpstr>
      <vt:lpstr>Measuring Angles</vt:lpstr>
      <vt:lpstr>Measuring Angles</vt:lpstr>
      <vt:lpstr>Measuring Angles</vt:lpstr>
      <vt:lpstr>Example 4</vt:lpstr>
      <vt:lpstr>Measuring Angles</vt:lpstr>
      <vt:lpstr>Measuring Angles</vt:lpstr>
      <vt:lpstr>Measuring Angles</vt:lpstr>
      <vt:lpstr>Example 5</vt:lpstr>
      <vt:lpstr>Measuring Angles</vt:lpstr>
      <vt:lpstr>Measuring Angles</vt:lpstr>
      <vt:lpstr>Measuring Angles</vt:lpstr>
      <vt:lpstr>Slide 35</vt:lpstr>
      <vt:lpstr>Constructions</vt:lpstr>
      <vt:lpstr>Constructions</vt:lpstr>
      <vt:lpstr>Constructions</vt:lpstr>
      <vt:lpstr>Constructions</vt:lpstr>
      <vt:lpstr>Constructions</vt:lpstr>
      <vt:lpstr>Constructions</vt:lpstr>
      <vt:lpstr>Constructions</vt:lpstr>
      <vt:lpstr>Constructions</vt:lpstr>
      <vt:lpstr>Example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ssharma</dc:creator>
  <cp:lastModifiedBy>sabhang</cp:lastModifiedBy>
  <cp:revision>362</cp:revision>
  <dcterms:created xsi:type="dcterms:W3CDTF">2008-12-01T05:36:35Z</dcterms:created>
  <dcterms:modified xsi:type="dcterms:W3CDTF">2014-01-02T12:23:52Z</dcterms:modified>
</cp:coreProperties>
</file>