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99" r:id="rId3"/>
    <p:sldId id="259" r:id="rId4"/>
    <p:sldId id="261" r:id="rId5"/>
    <p:sldId id="262" r:id="rId6"/>
    <p:sldId id="281" r:id="rId7"/>
    <p:sldId id="275" r:id="rId8"/>
    <p:sldId id="260" r:id="rId9"/>
    <p:sldId id="297" r:id="rId10"/>
    <p:sldId id="298" r:id="rId11"/>
    <p:sldId id="278" r:id="rId12"/>
    <p:sldId id="284" r:id="rId13"/>
    <p:sldId id="287" r:id="rId14"/>
    <p:sldId id="285" r:id="rId15"/>
    <p:sldId id="263" r:id="rId16"/>
    <p:sldId id="269" r:id="rId17"/>
    <p:sldId id="270" r:id="rId18"/>
    <p:sldId id="271" r:id="rId19"/>
    <p:sldId id="300" r:id="rId20"/>
    <p:sldId id="264" r:id="rId21"/>
    <p:sldId id="279" r:id="rId22"/>
    <p:sldId id="273" r:id="rId23"/>
    <p:sldId id="301" r:id="rId24"/>
    <p:sldId id="302" r:id="rId25"/>
    <p:sldId id="303" r:id="rId26"/>
    <p:sldId id="304" r:id="rId27"/>
    <p:sldId id="30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9" d="100"/>
          <a:sy n="179" d="100"/>
        </p:scale>
        <p:origin x="-15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8BAB8-9AB3-4605-B923-1BA8469F31DA}" type="datetimeFigureOut">
              <a:rPr lang="en-US" smtClean="0"/>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8543D-A903-4521-BCBF-D1526A937C04}" type="slidenum">
              <a:rPr lang="en-US" smtClean="0"/>
              <a:t>‹#›</a:t>
            </a:fld>
            <a:endParaRPr lang="en-US"/>
          </a:p>
        </p:txBody>
      </p:sp>
    </p:spTree>
    <p:extLst>
      <p:ext uri="{BB962C8B-B14F-4D97-AF65-F5344CB8AC3E}">
        <p14:creationId xmlns:p14="http://schemas.microsoft.com/office/powerpoint/2010/main" val="86447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1</a:t>
            </a:fld>
            <a:endParaRPr lang="en-US"/>
          </a:p>
        </p:txBody>
      </p:sp>
    </p:spTree>
    <p:extLst>
      <p:ext uri="{BB962C8B-B14F-4D97-AF65-F5344CB8AC3E}">
        <p14:creationId xmlns:p14="http://schemas.microsoft.com/office/powerpoint/2010/main" val="172140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17</a:t>
            </a:fld>
            <a:endParaRPr lang="en-US"/>
          </a:p>
        </p:txBody>
      </p:sp>
    </p:spTree>
    <p:extLst>
      <p:ext uri="{BB962C8B-B14F-4D97-AF65-F5344CB8AC3E}">
        <p14:creationId xmlns:p14="http://schemas.microsoft.com/office/powerpoint/2010/main" val="3790194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paper suggests that if </a:t>
                </a:r>
                <a:r>
                  <a:rPr lang="en-US" b="0" i="0" baseline="0" smtClean="0">
                    <a:latin typeface="Cambria Math"/>
                  </a:rPr>
                  <a:t>𝛽</a:t>
                </a:r>
                <a:r>
                  <a:rPr lang="en-US" dirty="0" smtClean="0"/>
                  <a:t> is too small, the classifiers</a:t>
                </a:r>
                <a:r>
                  <a:rPr lang="en-US" baseline="0" dirty="0" smtClean="0"/>
                  <a:t> may be penalized too much in the beginning of the learning process, leading to </a:t>
                </a:r>
                <a:r>
                  <a:rPr lang="en-US" sz="1200" b="0" i="0" u="none" strike="noStrike" kern="1200" baseline="0" dirty="0" smtClean="0">
                    <a:solidFill>
                      <a:schemeClr val="tx1"/>
                    </a:solidFill>
                    <a:latin typeface="+mn-lt"/>
                    <a:ea typeface="+mn-ea"/>
                    <a:cs typeface="+mn-cs"/>
                  </a:rPr>
                  <a:t>poor performance in finding the optimal combination weights</a:t>
                </a:r>
                <a:r>
                  <a:rPr lang="en-US" sz="1200" b="0" i="0" u="none" strike="noStrike" kern="1200" baseline="0" dirty="0" smtClean="0">
                    <a:solidFill>
                      <a:schemeClr val="tx1"/>
                    </a:solidFill>
                    <a:latin typeface="+mn-lt"/>
                    <a:ea typeface="+mn-ea"/>
                    <a:cs typeface="+mn-cs"/>
                  </a:rPr>
                  <a:t>.</a:t>
                </a:r>
                <a:endParaRPr lang="en-US" dirty="0"/>
              </a:p>
            </p:txBody>
          </p:sp>
        </mc:Fallback>
      </mc:AlternateContent>
      <p:sp>
        <p:nvSpPr>
          <p:cNvPr id="4" name="Slide Number Placeholder 3"/>
          <p:cNvSpPr>
            <a:spLocks noGrp="1"/>
          </p:cNvSpPr>
          <p:nvPr>
            <p:ph type="sldNum" sz="quarter" idx="10"/>
          </p:nvPr>
        </p:nvSpPr>
        <p:spPr/>
        <p:txBody>
          <a:bodyPr/>
          <a:lstStyle/>
          <a:p>
            <a:fld id="{3CF8543D-A903-4521-BCBF-D1526A937C04}" type="slidenum">
              <a:rPr lang="en-US" smtClean="0"/>
              <a:t>18</a:t>
            </a:fld>
            <a:endParaRPr lang="en-US"/>
          </a:p>
        </p:txBody>
      </p:sp>
    </p:spTree>
    <p:extLst>
      <p:ext uri="{BB962C8B-B14F-4D97-AF65-F5344CB8AC3E}">
        <p14:creationId xmlns:p14="http://schemas.microsoft.com/office/powerpoint/2010/main" val="314599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i="0" dirty="0" smtClean="0">
                    <a:latin typeface="Cambria Math"/>
                  </a:rPr>
                  <a:t>𝑂𝑀𝐾𝐶</a:t>
                </a:r>
                <a:r>
                  <a:rPr lang="en-US" b="0" i="0" dirty="0" smtClean="0">
                    <a:latin typeface="Cambria Math"/>
                  </a:rPr>
                  <a:t>_((𝐷,𝐷) )</a:t>
                </a:r>
                <a:r>
                  <a:rPr lang="en-US" dirty="0" smtClean="0"/>
                  <a:t> is more effective at combining</a:t>
                </a:r>
                <a:r>
                  <a:rPr lang="en-US" baseline="0" dirty="0" smtClean="0"/>
                  <a:t> multiple kernels than the state-of-the-art online MKL algorithm</a:t>
                </a:r>
              </a:p>
              <a:p>
                <a:r>
                  <a:rPr lang="en-US" baseline="0" dirty="0" smtClean="0"/>
                  <a:t>Drawbacks: 1) high computational cost, iterates through each kernel classifier and update the kernel classifier if a mistake occurs</a:t>
                </a:r>
              </a:p>
              <a:p>
                <a:r>
                  <a:rPr lang="en-US" baseline="0" dirty="0" smtClean="0"/>
                  <a:t>2) High model complexity – size of support vectors is significantly greater</a:t>
                </a:r>
              </a:p>
              <a:p>
                <a:r>
                  <a:rPr lang="en-US" baseline="0" dirty="0" smtClean="0"/>
                  <a:t>-&gt; therefore use </a:t>
                </a:r>
                <a:r>
                  <a:rPr lang="en-US" baseline="0" smtClean="0"/>
                  <a:t>stochastic approach</a:t>
                </a:r>
                <a:endParaRPr lang="en-US" dirty="0"/>
              </a:p>
            </p:txBody>
          </p:sp>
        </mc:Fallback>
      </mc:AlternateContent>
      <p:sp>
        <p:nvSpPr>
          <p:cNvPr id="4" name="Slide Number Placeholder 3"/>
          <p:cNvSpPr>
            <a:spLocks noGrp="1"/>
          </p:cNvSpPr>
          <p:nvPr>
            <p:ph type="sldNum" sz="quarter" idx="10"/>
          </p:nvPr>
        </p:nvSpPr>
        <p:spPr/>
        <p:txBody>
          <a:bodyPr/>
          <a:lstStyle/>
          <a:p>
            <a:fld id="{3CF8543D-A903-4521-BCBF-D1526A937C04}" type="slidenum">
              <a:rPr lang="en-US" smtClean="0"/>
              <a:t>20</a:t>
            </a:fld>
            <a:endParaRPr lang="en-US"/>
          </a:p>
        </p:txBody>
      </p:sp>
    </p:spTree>
    <p:extLst>
      <p:ext uri="{BB962C8B-B14F-4D97-AF65-F5344CB8AC3E}">
        <p14:creationId xmlns:p14="http://schemas.microsoft.com/office/powerpoint/2010/main" val="386233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23</a:t>
            </a:fld>
            <a:endParaRPr lang="en-US"/>
          </a:p>
        </p:txBody>
      </p:sp>
    </p:spTree>
    <p:extLst>
      <p:ext uri="{BB962C8B-B14F-4D97-AF65-F5344CB8AC3E}">
        <p14:creationId xmlns:p14="http://schemas.microsoft.com/office/powerpoint/2010/main" val="93557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24</a:t>
            </a:fld>
            <a:endParaRPr lang="en-US"/>
          </a:p>
        </p:txBody>
      </p:sp>
    </p:spTree>
    <p:extLst>
      <p:ext uri="{BB962C8B-B14F-4D97-AF65-F5344CB8AC3E}">
        <p14:creationId xmlns:p14="http://schemas.microsoft.com/office/powerpoint/2010/main" val="93557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25</a:t>
            </a:fld>
            <a:endParaRPr lang="en-US"/>
          </a:p>
        </p:txBody>
      </p:sp>
    </p:spTree>
    <p:extLst>
      <p:ext uri="{BB962C8B-B14F-4D97-AF65-F5344CB8AC3E}">
        <p14:creationId xmlns:p14="http://schemas.microsoft.com/office/powerpoint/2010/main" val="44892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26</a:t>
            </a:fld>
            <a:endParaRPr lang="en-US"/>
          </a:p>
        </p:txBody>
      </p:sp>
    </p:spTree>
    <p:extLst>
      <p:ext uri="{BB962C8B-B14F-4D97-AF65-F5344CB8AC3E}">
        <p14:creationId xmlns:p14="http://schemas.microsoft.com/office/powerpoint/2010/main" val="44892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27</a:t>
            </a:fld>
            <a:endParaRPr lang="en-US"/>
          </a:p>
        </p:txBody>
      </p:sp>
    </p:spTree>
    <p:extLst>
      <p:ext uri="{BB962C8B-B14F-4D97-AF65-F5344CB8AC3E}">
        <p14:creationId xmlns:p14="http://schemas.microsoft.com/office/powerpoint/2010/main" val="108041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2</a:t>
            </a:fld>
            <a:endParaRPr lang="en-US"/>
          </a:p>
        </p:txBody>
      </p:sp>
    </p:spTree>
    <p:extLst>
      <p:ext uri="{BB962C8B-B14F-4D97-AF65-F5344CB8AC3E}">
        <p14:creationId xmlns:p14="http://schemas.microsoft.com/office/powerpoint/2010/main" val="162873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3</a:t>
            </a:fld>
            <a:endParaRPr lang="en-US"/>
          </a:p>
        </p:txBody>
      </p:sp>
    </p:spTree>
    <p:extLst>
      <p:ext uri="{BB962C8B-B14F-4D97-AF65-F5344CB8AC3E}">
        <p14:creationId xmlns:p14="http://schemas.microsoft.com/office/powerpoint/2010/main" val="401420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4</a:t>
            </a:fld>
            <a:endParaRPr lang="en-US"/>
          </a:p>
        </p:txBody>
      </p:sp>
    </p:spTree>
    <p:extLst>
      <p:ext uri="{BB962C8B-B14F-4D97-AF65-F5344CB8AC3E}">
        <p14:creationId xmlns:p14="http://schemas.microsoft.com/office/powerpoint/2010/main" val="283505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5</a:t>
            </a:fld>
            <a:endParaRPr lang="en-US"/>
          </a:p>
        </p:txBody>
      </p:sp>
    </p:spTree>
    <p:extLst>
      <p:ext uri="{BB962C8B-B14F-4D97-AF65-F5344CB8AC3E}">
        <p14:creationId xmlns:p14="http://schemas.microsoft.com/office/powerpoint/2010/main" val="310697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6</a:t>
            </a:fld>
            <a:endParaRPr lang="en-US"/>
          </a:p>
        </p:txBody>
      </p:sp>
    </p:spTree>
    <p:extLst>
      <p:ext uri="{BB962C8B-B14F-4D97-AF65-F5344CB8AC3E}">
        <p14:creationId xmlns:p14="http://schemas.microsoft.com/office/powerpoint/2010/main" val="425583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7</a:t>
            </a:fld>
            <a:endParaRPr lang="en-US"/>
          </a:p>
        </p:txBody>
      </p:sp>
    </p:spTree>
    <p:extLst>
      <p:ext uri="{BB962C8B-B14F-4D97-AF65-F5344CB8AC3E}">
        <p14:creationId xmlns:p14="http://schemas.microsoft.com/office/powerpoint/2010/main" val="356120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8</a:t>
            </a:fld>
            <a:endParaRPr lang="en-US"/>
          </a:p>
        </p:txBody>
      </p:sp>
    </p:spTree>
    <p:extLst>
      <p:ext uri="{BB962C8B-B14F-4D97-AF65-F5344CB8AC3E}">
        <p14:creationId xmlns:p14="http://schemas.microsoft.com/office/powerpoint/2010/main" val="204641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8543D-A903-4521-BCBF-D1526A937C04}" type="slidenum">
              <a:rPr lang="en-US" smtClean="0"/>
              <a:t>9</a:t>
            </a:fld>
            <a:endParaRPr lang="en-US"/>
          </a:p>
        </p:txBody>
      </p:sp>
    </p:spTree>
    <p:extLst>
      <p:ext uri="{BB962C8B-B14F-4D97-AF65-F5344CB8AC3E}">
        <p14:creationId xmlns:p14="http://schemas.microsoft.com/office/powerpoint/2010/main" val="128749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3D3751-CD5F-4C18-86CD-1AC3DBF71C20}" type="datetime1">
              <a:rPr lang="en-US" smtClean="0"/>
              <a:t>5/6/2014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FC0E4-330B-4E30-82D4-A6A38A6D97CE}"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5D5A8-ABF4-4827-AAA5-20A4249E333B}"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FC0E4-330B-4E30-82D4-A6A38A6D97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C98B9-EFD6-43F2-841B-4B690AA32185}"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FC0E4-330B-4E30-82D4-A6A38A6D97C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E4722-7289-4B87-9C71-268DCD4D5508}"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3068" y="6501499"/>
            <a:ext cx="1066800" cy="329184"/>
          </a:xfrm>
        </p:spPr>
        <p:txBody>
          <a:bodyPr/>
          <a:lstStyle/>
          <a:p>
            <a:fld id="{7F2FC0E4-330B-4E30-82D4-A6A38A6D97CE}" type="slidenum">
              <a:rPr lang="en-US" smtClean="0"/>
              <a:t>‹#›</a:t>
            </a:fld>
            <a:endParaRPr lang="en-US"/>
          </a:p>
        </p:txBody>
      </p:sp>
      <p:sp>
        <p:nvSpPr>
          <p:cNvPr id="7" name="Rectangle 6"/>
          <p:cNvSpPr/>
          <p:nvPr userDrawn="1"/>
        </p:nvSpPr>
        <p:spPr>
          <a:xfrm>
            <a:off x="3962400" y="30126"/>
            <a:ext cx="5181600" cy="369332"/>
          </a:xfrm>
          <a:prstGeom prst="rect">
            <a:avLst/>
          </a:prstGeom>
        </p:spPr>
        <p:txBody>
          <a:bodyPr wrap="square">
            <a:spAutoFit/>
          </a:bodyPr>
          <a:lstStyle/>
          <a:p>
            <a:pPr algn="r"/>
            <a:r>
              <a:rPr lang="en-US" dirty="0" smtClean="0"/>
              <a:t>Online Multiple Kernel Classification (OMKC)</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7FCFD-5CBC-458A-8D06-BC87182175E7}"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FC0E4-330B-4E30-82D4-A6A38A6D97C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A710A1-F2AE-4F5C-9B6C-A7C80F49C666}" type="datetime1">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FC0E4-330B-4E30-82D4-A6A38A6D97CE}" type="slidenum">
              <a:rPr lang="en-US" smtClean="0"/>
              <a:t>‹#›</a:t>
            </a:fld>
            <a:endParaRPr lang="en-US"/>
          </a:p>
        </p:txBody>
      </p:sp>
      <p:sp>
        <p:nvSpPr>
          <p:cNvPr id="8" name="Rectangle 7"/>
          <p:cNvSpPr/>
          <p:nvPr userDrawn="1"/>
        </p:nvSpPr>
        <p:spPr>
          <a:xfrm>
            <a:off x="3962400" y="30126"/>
            <a:ext cx="5181600" cy="369332"/>
          </a:xfrm>
          <a:prstGeom prst="rect">
            <a:avLst/>
          </a:prstGeom>
        </p:spPr>
        <p:txBody>
          <a:bodyPr wrap="square">
            <a:spAutoFit/>
          </a:bodyPr>
          <a:lstStyle/>
          <a:p>
            <a:pPr algn="r"/>
            <a:r>
              <a:rPr lang="en-US" dirty="0" smtClean="0"/>
              <a:t>Online Multiple Kernel Classification (OMKC)</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80A8D0-ADA7-4C8B-9057-7FE2FAE71B15}" type="datetime1">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FC0E4-330B-4E30-82D4-A6A38A6D97CE}"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962400" y="30126"/>
            <a:ext cx="5181600" cy="369332"/>
          </a:xfrm>
          <a:prstGeom prst="rect">
            <a:avLst/>
          </a:prstGeom>
        </p:spPr>
        <p:txBody>
          <a:bodyPr wrap="square">
            <a:spAutoFit/>
          </a:bodyPr>
          <a:lstStyle/>
          <a:p>
            <a:pPr algn="r"/>
            <a:r>
              <a:rPr lang="en-US" dirty="0" smtClean="0"/>
              <a:t>Online Multiple Kernel Classification (OMKC)</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C8F998-6512-40DA-B27F-5C582387A825}" type="datetime1">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FC0E4-330B-4E30-82D4-A6A38A6D97CE}" type="slidenum">
              <a:rPr lang="en-US" smtClean="0"/>
              <a:t>‹#›</a:t>
            </a:fld>
            <a:endParaRPr lang="en-US"/>
          </a:p>
        </p:txBody>
      </p:sp>
      <p:sp>
        <p:nvSpPr>
          <p:cNvPr id="6" name="Rectangle 5"/>
          <p:cNvSpPr/>
          <p:nvPr userDrawn="1"/>
        </p:nvSpPr>
        <p:spPr>
          <a:xfrm>
            <a:off x="3962400" y="30126"/>
            <a:ext cx="5181600" cy="369332"/>
          </a:xfrm>
          <a:prstGeom prst="rect">
            <a:avLst/>
          </a:prstGeom>
        </p:spPr>
        <p:txBody>
          <a:bodyPr wrap="square">
            <a:spAutoFit/>
          </a:bodyPr>
          <a:lstStyle/>
          <a:p>
            <a:pPr algn="r"/>
            <a:r>
              <a:rPr lang="en-US" dirty="0" smtClean="0"/>
              <a:t>Online Multiple Kernel Classification (OMKC)</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5E2B8-23B6-499F-8859-B1E077FFD84B}" type="datetime1">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FC0E4-330B-4E30-82D4-A6A38A6D97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6B5CA-925F-4BD5-ABF8-E48713CC958D}" type="datetime1">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FC0E4-330B-4E30-82D4-A6A38A6D97CE}"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E1A3A-5467-412E-9985-5C6F98B19E93}" type="datetime1">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FC0E4-330B-4E30-82D4-A6A38A6D97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1F220D9-8182-4181-B6BC-604CFAEB7AE5}" type="datetime1">
              <a:rPr lang="en-US" smtClean="0"/>
              <a:t>5/6/2014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8001000" y="6494310"/>
            <a:ext cx="1066800" cy="329184"/>
          </a:xfrm>
          <a:prstGeom prst="rect">
            <a:avLst/>
          </a:prstGeom>
        </p:spPr>
        <p:txBody>
          <a:bodyPr vert="horz" lIns="91440" tIns="45720" rIns="91440" bIns="45720" rtlCol="0" anchor="ctr"/>
          <a:lstStyle>
            <a:lvl1pPr algn="l">
              <a:defRPr sz="1400" b="1">
                <a:solidFill>
                  <a:schemeClr val="tx1"/>
                </a:solidFill>
              </a:defRPr>
            </a:lvl1pPr>
          </a:lstStyle>
          <a:p>
            <a:fld id="{7F2FC0E4-330B-4E30-82D4-A6A38A6D97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8" Type="http://schemas.openxmlformats.org/officeDocument/2006/relationships/image" Target="../media/image12.png"/><Relationship Id="rId3" Type="http://schemas.openxmlformats.org/officeDocument/2006/relationships/image" Target="../media/image160.png"/><Relationship Id="rId7" Type="http://schemas.openxmlformats.org/officeDocument/2006/relationships/image" Target="../media/image22.png"/><Relationship Id="rId12" Type="http://schemas.openxmlformats.org/officeDocument/2006/relationships/image" Target="../media/image29.png"/><Relationship Id="rId17" Type="http://schemas.openxmlformats.org/officeDocument/2006/relationships/image" Target="../media/image270.png"/><Relationship Id="rId2" Type="http://schemas.openxmlformats.org/officeDocument/2006/relationships/image" Target="../media/image150.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image" Target="../media/image271.png"/><Relationship Id="rId15" Type="http://schemas.openxmlformats.org/officeDocument/2006/relationships/image" Target="../media/image32.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8.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10.png"/><Relationship Id="rId4" Type="http://schemas.openxmlformats.org/officeDocument/2006/relationships/image" Target="../media/image200.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0.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50.png"/><Relationship Id="rId7" Type="http://schemas.openxmlformats.org/officeDocument/2006/relationships/image" Target="../media/image19.png"/><Relationship Id="rId12" Type="http://schemas.openxmlformats.org/officeDocument/2006/relationships/image" Target="../media/image26.png"/><Relationship Id="rId17" Type="http://schemas.openxmlformats.org/officeDocument/2006/relationships/image" Target="../media/image9.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8.png"/><Relationship Id="rId5" Type="http://schemas.openxmlformats.org/officeDocument/2006/relationships/image" Target="../media/image17.png"/><Relationship Id="rId1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image" Target="../media/image160.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Online Multiple Kernel Classification</a:t>
            </a:r>
            <a:endParaRPr lang="en-US" cap="none" dirty="0"/>
          </a:p>
        </p:txBody>
      </p:sp>
      <p:sp>
        <p:nvSpPr>
          <p:cNvPr id="3" name="Subtitle 2"/>
          <p:cNvSpPr>
            <a:spLocks noGrp="1"/>
          </p:cNvSpPr>
          <p:nvPr>
            <p:ph type="subTitle" idx="1"/>
          </p:nvPr>
        </p:nvSpPr>
        <p:spPr>
          <a:xfrm>
            <a:off x="685800" y="3505200"/>
            <a:ext cx="6858000" cy="2133600"/>
          </a:xfrm>
        </p:spPr>
        <p:txBody>
          <a:bodyPr>
            <a:normAutofit fontScale="92500" lnSpcReduction="20000"/>
          </a:bodyPr>
          <a:lstStyle/>
          <a:p>
            <a:r>
              <a:rPr lang="en-US" dirty="0" smtClean="0"/>
              <a:t>Steven C.H. Hoi, </a:t>
            </a:r>
            <a:r>
              <a:rPr lang="en-US" dirty="0" err="1" smtClean="0"/>
              <a:t>Rong</a:t>
            </a:r>
            <a:r>
              <a:rPr lang="en-US" dirty="0" smtClean="0"/>
              <a:t> Jin, </a:t>
            </a:r>
            <a:r>
              <a:rPr lang="en-US" dirty="0" err="1" smtClean="0"/>
              <a:t>Peilin</a:t>
            </a:r>
            <a:r>
              <a:rPr lang="en-US" dirty="0" smtClean="0"/>
              <a:t> Zhao, </a:t>
            </a:r>
            <a:r>
              <a:rPr lang="en-US" dirty="0" err="1" smtClean="0"/>
              <a:t>Tianbao</a:t>
            </a:r>
            <a:r>
              <a:rPr lang="en-US" dirty="0" smtClean="0"/>
              <a:t> Yang</a:t>
            </a:r>
          </a:p>
          <a:p>
            <a:r>
              <a:rPr lang="en-US" dirty="0" smtClean="0"/>
              <a:t>Machine Learning (2013)</a:t>
            </a:r>
          </a:p>
          <a:p>
            <a:endParaRPr lang="en-US" dirty="0"/>
          </a:p>
          <a:p>
            <a:r>
              <a:rPr lang="en-US" dirty="0" smtClean="0"/>
              <a:t>Presented by Audrey Cheong</a:t>
            </a:r>
          </a:p>
          <a:p>
            <a:r>
              <a:rPr lang="en-US" dirty="0" smtClean="0"/>
              <a:t>Electrical &amp; Computer Engineering</a:t>
            </a:r>
          </a:p>
          <a:p>
            <a:r>
              <a:rPr lang="en-US" dirty="0" smtClean="0"/>
              <a:t>MATH 6397: Data Mining</a:t>
            </a:r>
            <a:endParaRPr lang="en-US" dirty="0"/>
          </a:p>
        </p:txBody>
      </p:sp>
    </p:spTree>
    <p:extLst>
      <p:ext uri="{BB962C8B-B14F-4D97-AF65-F5344CB8AC3E}">
        <p14:creationId xmlns:p14="http://schemas.microsoft.com/office/powerpoint/2010/main" val="182823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OMKC</a:t>
            </a:r>
            <a:r>
              <a:rPr lang="en-US" baseline="-25000" dirty="0" smtClean="0"/>
              <a:t>(S,S)</a:t>
            </a:r>
            <a:endParaRPr lang="en-US" dirty="0"/>
          </a:p>
        </p:txBody>
      </p:sp>
      <p:sp>
        <p:nvSpPr>
          <p:cNvPr id="4" name="Slide Number Placeholder 3"/>
          <p:cNvSpPr>
            <a:spLocks noGrp="1"/>
          </p:cNvSpPr>
          <p:nvPr>
            <p:ph type="sldNum" sz="quarter" idx="12"/>
          </p:nvPr>
        </p:nvSpPr>
        <p:spPr/>
        <p:txBody>
          <a:bodyPr/>
          <a:lstStyle/>
          <a:p>
            <a:fld id="{7F2FC0E4-330B-4E30-82D4-A6A38A6D97CE}" type="slidenum">
              <a:rPr lang="en-US" smtClean="0"/>
              <a:t>10</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4086920" y="1143000"/>
                <a:ext cx="1704340" cy="902613"/>
              </a:xfrm>
              <a:prstGeom prst="parallelogram">
                <a:avLst/>
              </a:prstGeom>
              <a:noFill/>
              <a:ln>
                <a:solidFill>
                  <a:schemeClr val="accent1"/>
                </a:solidFill>
              </a:ln>
            </p:spPr>
            <p:txBody>
              <a:bodyPr wrap="square" rtlCol="0">
                <a:spAutoFit/>
              </a:bodyPr>
              <a:lstStyle/>
              <a:p>
                <a:pPr algn="ctr"/>
                <a:r>
                  <a:rPr lang="en-US" dirty="0" smtClean="0"/>
                  <a:t>Training sample </a:t>
                </a:r>
                <a14:m>
                  <m:oMath xmlns:m="http://schemas.openxmlformats.org/officeDocument/2006/math">
                    <m:r>
                      <a:rPr lang="en-US" b="0" i="1" smtClean="0">
                        <a:latin typeface="Cambria Math"/>
                      </a:rPr>
                      <m:t>𝑥</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086920" y="1143000"/>
                <a:ext cx="1704340" cy="902613"/>
              </a:xfrm>
              <a:prstGeom prst="parallelogram">
                <a:avLst/>
              </a:prstGeom>
              <a:blipFill rotWithShape="1">
                <a:blip r:embed="rId2"/>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978974" y="24384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r>
                        <a:rPr lang="en-US" b="0" i="1" smtClean="0">
                          <a:latin typeface="Cambria Math"/>
                        </a:rPr>
                        <m:t>𝑥</m:t>
                      </m:r>
                      <m:r>
                        <a:rPr lang="en-US" b="0" i="1" smtClean="0">
                          <a:latin typeface="Cambria Math"/>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978974" y="2438400"/>
                <a:ext cx="838200" cy="60960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78742" y="2438400"/>
                <a:ext cx="84124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𝑓</m:t>
                          </m:r>
                        </m:e>
                        <m:sub>
                          <m:r>
                            <a:rPr lang="en-US" b="0" i="1" smtClean="0">
                              <a:latin typeface="Cambria Math"/>
                            </a:rPr>
                            <m:t>2</m:t>
                          </m:r>
                        </m:sub>
                      </m:sSub>
                      <m:r>
                        <a:rPr lang="en-US" i="1">
                          <a:latin typeface="Cambria Math"/>
                        </a:rPr>
                        <m:t>(</m:t>
                      </m:r>
                      <m:r>
                        <a:rPr lang="en-US" i="1">
                          <a:latin typeface="Cambria Math"/>
                        </a:rPr>
                        <m:t>𝑥</m:t>
                      </m:r>
                      <m:r>
                        <a:rPr lang="en-US" i="1">
                          <a:latin typeface="Cambria Math"/>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678742" y="2438400"/>
                <a:ext cx="841248" cy="60960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159752" y="2438400"/>
                <a:ext cx="84124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𝑓</m:t>
                          </m:r>
                        </m:e>
                        <m:sub>
                          <m:r>
                            <a:rPr lang="en-US" b="0" i="1" smtClean="0">
                              <a:latin typeface="Cambria Math"/>
                            </a:rPr>
                            <m:t>𝑚</m:t>
                          </m:r>
                        </m:sub>
                      </m:sSub>
                      <m:r>
                        <a:rPr lang="en-US" i="1">
                          <a:latin typeface="Cambria Math"/>
                        </a:rPr>
                        <m:t>(</m:t>
                      </m:r>
                      <m:r>
                        <a:rPr lang="en-US" i="1">
                          <a:latin typeface="Cambria Math"/>
                        </a:rPr>
                        <m:t>𝑥</m:t>
                      </m:r>
                      <m:r>
                        <a:rPr lang="en-US" i="1">
                          <a:latin typeface="Cambria Math"/>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159752" y="2438400"/>
                <a:ext cx="841248" cy="609600"/>
              </a:xfrm>
              <a:prstGeom prst="rect">
                <a:avLst/>
              </a:prstGeom>
              <a:blipFill rotWithShape="1">
                <a:blip r:embed="rId5"/>
                <a:stretch>
                  <a:fillRect/>
                </a:stretch>
              </a:blipFill>
            </p:spPr>
            <p:txBody>
              <a:bodyPr/>
              <a:lstStyle/>
              <a:p>
                <a:r>
                  <a:rPr lang="en-US">
                    <a:noFill/>
                  </a:rPr>
                  <a:t> </a:t>
                </a:r>
              </a:p>
            </p:txBody>
          </p:sp>
        </mc:Fallback>
      </mc:AlternateContent>
      <p:sp>
        <p:nvSpPr>
          <p:cNvPr id="9" name="Rectangle 8"/>
          <p:cNvSpPr/>
          <p:nvPr/>
        </p:nvSpPr>
        <p:spPr>
          <a:xfrm>
            <a:off x="5381558" y="2440236"/>
            <a:ext cx="84124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 name="Rectangle 9"/>
          <p:cNvSpPr/>
          <p:nvPr/>
        </p:nvSpPr>
        <p:spPr>
          <a:xfrm>
            <a:off x="406797" y="2420034"/>
            <a:ext cx="1326004" cy="646331"/>
          </a:xfrm>
          <a:prstGeom prst="rect">
            <a:avLst/>
          </a:prstGeom>
        </p:spPr>
        <p:txBody>
          <a:bodyPr wrap="none">
            <a:spAutoFit/>
          </a:bodyPr>
          <a:lstStyle/>
          <a:p>
            <a:pPr algn="ctr"/>
            <a:r>
              <a:rPr lang="en-US" dirty="0" smtClean="0"/>
              <a:t>Kernel </a:t>
            </a:r>
          </a:p>
          <a:p>
            <a:pPr algn="ctr"/>
            <a:r>
              <a:rPr lang="en-US" dirty="0" smtClean="0"/>
              <a:t>classifiers :</a:t>
            </a:r>
            <a:endParaRPr lang="en-US" dirty="0"/>
          </a:p>
        </p:txBody>
      </p:sp>
      <p:cxnSp>
        <p:nvCxnSpPr>
          <p:cNvPr id="12" name="Straight Arrow Connector 11"/>
          <p:cNvCxnSpPr>
            <a:stCxn id="6" idx="2"/>
            <a:endCxn id="13" idx="1"/>
          </p:cNvCxnSpPr>
          <p:nvPr/>
        </p:nvCxnSpPr>
        <p:spPr>
          <a:xfrm>
            <a:off x="2398074" y="3048000"/>
            <a:ext cx="1524" cy="39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Flowchart: Data 12"/>
              <p:cNvSpPr/>
              <p:nvPr/>
            </p:nvSpPr>
            <p:spPr>
              <a:xfrm>
                <a:off x="2134422" y="3440668"/>
                <a:ext cx="530352" cy="36933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a:rPr>
                          </m:ctrlPr>
                        </m:sSubPr>
                        <m:e>
                          <m:r>
                            <a:rPr lang="en-US" b="0" i="1" smtClean="0">
                              <a:latin typeface="Cambria Math"/>
                            </a:rPr>
                            <m:t>𝑧</m:t>
                          </m:r>
                        </m:e>
                        <m:sub>
                          <m:r>
                            <a:rPr lang="en-US" b="0" i="1" smtClean="0">
                              <a:latin typeface="Cambria Math"/>
                            </a:rPr>
                            <m:t>1</m:t>
                          </m:r>
                        </m:sub>
                      </m:sSub>
                    </m:oMath>
                  </m:oMathPara>
                </a14:m>
                <a:endParaRPr lang="en-US" dirty="0"/>
              </a:p>
            </p:txBody>
          </p:sp>
        </mc:Choice>
        <mc:Fallback xmlns="">
          <p:sp>
            <p:nvSpPr>
              <p:cNvPr id="13" name="Flowchart: Data 12"/>
              <p:cNvSpPr>
                <a:spLocks noRot="1" noChangeAspect="1" noMove="1" noResize="1" noEditPoints="1" noAdjustHandles="1" noChangeArrowheads="1" noChangeShapeType="1" noTextEdit="1"/>
              </p:cNvSpPr>
              <p:nvPr/>
            </p:nvSpPr>
            <p:spPr>
              <a:xfrm>
                <a:off x="2134422" y="3440668"/>
                <a:ext cx="530352" cy="369332"/>
              </a:xfrm>
              <a:prstGeom prst="flowChartInputOutput">
                <a:avLst/>
              </a:prstGeom>
              <a:blipFill rotWithShape="1">
                <a:blip r:embed="rId6"/>
                <a:stretch>
                  <a:fillRect/>
                </a:stretch>
              </a:blipFill>
            </p:spPr>
            <p:txBody>
              <a:bodyPr/>
              <a:lstStyle/>
              <a:p>
                <a:r>
                  <a:rPr lang="en-US">
                    <a:noFill/>
                  </a:rPr>
                  <a:t> </a:t>
                </a:r>
              </a:p>
            </p:txBody>
          </p:sp>
        </mc:Fallback>
      </mc:AlternateContent>
      <p:sp>
        <p:nvSpPr>
          <p:cNvPr id="15" name="Rectangle 14"/>
          <p:cNvSpPr/>
          <p:nvPr/>
        </p:nvSpPr>
        <p:spPr>
          <a:xfrm>
            <a:off x="458093" y="3440668"/>
            <a:ext cx="1274708" cy="369332"/>
          </a:xfrm>
          <a:prstGeom prst="rect">
            <a:avLst/>
          </a:prstGeom>
        </p:spPr>
        <p:txBody>
          <a:bodyPr wrap="none">
            <a:spAutoFit/>
          </a:bodyPr>
          <a:lstStyle/>
          <a:p>
            <a:pPr algn="ctr"/>
            <a:r>
              <a:rPr lang="en-US" dirty="0" smtClean="0"/>
              <a:t>Prediction:</a:t>
            </a:r>
            <a:endParaRPr lang="en-US" dirty="0"/>
          </a:p>
        </p:txBody>
      </p:sp>
      <p:cxnSp>
        <p:nvCxnSpPr>
          <p:cNvPr id="20" name="Straight Arrow Connector 19"/>
          <p:cNvCxnSpPr>
            <a:stCxn id="7" idx="2"/>
            <a:endCxn id="21" idx="0"/>
          </p:cNvCxnSpPr>
          <p:nvPr/>
        </p:nvCxnSpPr>
        <p:spPr>
          <a:xfrm>
            <a:off x="4099366" y="3048000"/>
            <a:ext cx="1524" cy="39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Parallelogram 20"/>
              <p:cNvSpPr/>
              <p:nvPr/>
            </p:nvSpPr>
            <p:spPr>
              <a:xfrm>
                <a:off x="3835714" y="3440668"/>
                <a:ext cx="530352" cy="36933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a:rPr>
                          </m:ctrlPr>
                        </m:sSubPr>
                        <m:e>
                          <m:r>
                            <a:rPr lang="en-US" b="0" i="1" smtClean="0">
                              <a:latin typeface="Cambria Math"/>
                            </a:rPr>
                            <m:t>𝑧</m:t>
                          </m:r>
                        </m:e>
                        <m:sub>
                          <m:r>
                            <a:rPr lang="en-US" b="0" i="1" smtClean="0">
                              <a:latin typeface="Cambria Math"/>
                            </a:rPr>
                            <m:t>2</m:t>
                          </m:r>
                        </m:sub>
                      </m:sSub>
                    </m:oMath>
                  </m:oMathPara>
                </a14:m>
                <a:endParaRPr lang="en-US" dirty="0"/>
              </a:p>
            </p:txBody>
          </p:sp>
        </mc:Choice>
        <mc:Fallback xmlns="">
          <p:sp>
            <p:nvSpPr>
              <p:cNvPr id="21" name="Parallelogram 20"/>
              <p:cNvSpPr>
                <a:spLocks noRot="1" noChangeAspect="1" noMove="1" noResize="1" noEditPoints="1" noAdjustHandles="1" noChangeArrowheads="1" noChangeShapeType="1" noTextEdit="1"/>
              </p:cNvSpPr>
              <p:nvPr/>
            </p:nvSpPr>
            <p:spPr>
              <a:xfrm>
                <a:off x="3835714" y="3440668"/>
                <a:ext cx="530352" cy="369332"/>
              </a:xfrm>
              <a:prstGeom prst="parallelogram">
                <a:avLst/>
              </a:prstGeom>
              <a:blipFill rotWithShape="1">
                <a:blip r:embed="rId7"/>
                <a:stretch>
                  <a:fillRect/>
                </a:stretch>
              </a:blipFill>
            </p:spPr>
            <p:txBody>
              <a:bodyPr/>
              <a:lstStyle/>
              <a:p>
                <a:r>
                  <a:rPr lang="en-US">
                    <a:noFill/>
                  </a:rPr>
                  <a:t> </a:t>
                </a:r>
              </a:p>
            </p:txBody>
          </p:sp>
        </mc:Fallback>
      </mc:AlternateContent>
      <p:cxnSp>
        <p:nvCxnSpPr>
          <p:cNvPr id="23" name="Straight Arrow Connector 22"/>
          <p:cNvCxnSpPr>
            <a:stCxn id="9" idx="2"/>
            <a:endCxn id="24" idx="0"/>
          </p:cNvCxnSpPr>
          <p:nvPr/>
        </p:nvCxnSpPr>
        <p:spPr>
          <a:xfrm>
            <a:off x="5802182" y="3049836"/>
            <a:ext cx="1524" cy="390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Parallelogram 23"/>
              <p:cNvSpPr/>
              <p:nvPr/>
            </p:nvSpPr>
            <p:spPr>
              <a:xfrm>
                <a:off x="5538530" y="3440668"/>
                <a:ext cx="530352" cy="36933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a:rPr>
                        <m:t>…</m:t>
                      </m:r>
                    </m:oMath>
                  </m:oMathPara>
                </a14:m>
                <a:endParaRPr lang="en-US" dirty="0"/>
              </a:p>
            </p:txBody>
          </p:sp>
        </mc:Choice>
        <mc:Fallback xmlns="">
          <p:sp>
            <p:nvSpPr>
              <p:cNvPr id="24" name="Parallelogram 23"/>
              <p:cNvSpPr>
                <a:spLocks noRot="1" noChangeAspect="1" noMove="1" noResize="1" noEditPoints="1" noAdjustHandles="1" noChangeArrowheads="1" noChangeShapeType="1" noTextEdit="1"/>
              </p:cNvSpPr>
              <p:nvPr/>
            </p:nvSpPr>
            <p:spPr>
              <a:xfrm>
                <a:off x="5538530" y="3440668"/>
                <a:ext cx="530352" cy="369332"/>
              </a:xfrm>
              <a:prstGeom prst="parallelogram">
                <a:avLst/>
              </a:prstGeom>
              <a:blipFill rotWithShape="1">
                <a:blip r:embed="rId8"/>
                <a:stretch>
                  <a:fillRect/>
                </a:stretch>
              </a:blipFill>
            </p:spPr>
            <p:txBody>
              <a:bodyPr/>
              <a:lstStyle/>
              <a:p>
                <a:r>
                  <a:rPr lang="en-US">
                    <a:noFill/>
                  </a:rPr>
                  <a:t> </a:t>
                </a:r>
              </a:p>
            </p:txBody>
          </p:sp>
        </mc:Fallback>
      </mc:AlternateContent>
      <p:cxnSp>
        <p:nvCxnSpPr>
          <p:cNvPr id="26" name="Straight Arrow Connector 25"/>
          <p:cNvCxnSpPr>
            <a:stCxn id="8" idx="2"/>
            <a:endCxn id="27" idx="0"/>
          </p:cNvCxnSpPr>
          <p:nvPr/>
        </p:nvCxnSpPr>
        <p:spPr>
          <a:xfrm>
            <a:off x="7580376" y="3048000"/>
            <a:ext cx="1524" cy="39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Parallelogram 26"/>
              <p:cNvSpPr/>
              <p:nvPr/>
            </p:nvSpPr>
            <p:spPr>
              <a:xfrm>
                <a:off x="7316724" y="3440668"/>
                <a:ext cx="530352" cy="36933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a:rPr>
                          </m:ctrlPr>
                        </m:sSubPr>
                        <m:e>
                          <m:r>
                            <a:rPr lang="en-US" b="0" i="1" smtClean="0">
                              <a:latin typeface="Cambria Math"/>
                            </a:rPr>
                            <m:t>𝑧</m:t>
                          </m:r>
                        </m:e>
                        <m:sub>
                          <m:r>
                            <a:rPr lang="en-US" b="0" i="1" smtClean="0">
                              <a:latin typeface="Cambria Math"/>
                            </a:rPr>
                            <m:t>𝑚</m:t>
                          </m:r>
                        </m:sub>
                      </m:sSub>
                    </m:oMath>
                  </m:oMathPara>
                </a14:m>
                <a:endParaRPr lang="en-US" dirty="0"/>
              </a:p>
            </p:txBody>
          </p:sp>
        </mc:Choice>
        <mc:Fallback xmlns="">
          <p:sp>
            <p:nvSpPr>
              <p:cNvPr id="27" name="Parallelogram 26"/>
              <p:cNvSpPr>
                <a:spLocks noRot="1" noChangeAspect="1" noMove="1" noResize="1" noEditPoints="1" noAdjustHandles="1" noChangeArrowheads="1" noChangeShapeType="1" noTextEdit="1"/>
              </p:cNvSpPr>
              <p:nvPr/>
            </p:nvSpPr>
            <p:spPr>
              <a:xfrm>
                <a:off x="7316724" y="3440668"/>
                <a:ext cx="530352" cy="369332"/>
              </a:xfrm>
              <a:prstGeom prst="parallelogram">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Parallelogram 30"/>
              <p:cNvSpPr/>
              <p:nvPr/>
            </p:nvSpPr>
            <p:spPr>
              <a:xfrm>
                <a:off x="3809298" y="5562600"/>
                <a:ext cx="2259584" cy="838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b="0" i="1" dirty="0" smtClean="0">
                              <a:latin typeface="Cambria Math"/>
                            </a:rPr>
                          </m:ctrlPr>
                        </m:accPr>
                        <m:e>
                          <m:r>
                            <a:rPr lang="en-US" b="0" i="1" dirty="0" smtClean="0">
                              <a:latin typeface="Cambria Math"/>
                            </a:rPr>
                            <m:t>𝑦</m:t>
                          </m:r>
                        </m:e>
                      </m:acc>
                      <m:r>
                        <a:rPr lang="en-US" b="0" i="1" dirty="0" smtClean="0">
                          <a:latin typeface="Cambria Math"/>
                        </a:rPr>
                        <m:t>(</m:t>
                      </m:r>
                      <m:r>
                        <a:rPr lang="en-US" b="0" i="1" dirty="0" smtClean="0">
                          <a:latin typeface="Cambria Math"/>
                        </a:rPr>
                        <m:t>𝑥</m:t>
                      </m:r>
                      <m:r>
                        <a:rPr lang="en-US" b="0" i="1" dirty="0" smtClean="0">
                          <a:latin typeface="Cambria Math"/>
                        </a:rPr>
                        <m:t>)=</m:t>
                      </m:r>
                      <m:nary>
                        <m:naryPr>
                          <m:chr m:val="∑"/>
                          <m:ctrlPr>
                            <a:rPr lang="en-US" b="0" i="1" dirty="0" smtClean="0">
                              <a:latin typeface="Cambria Math"/>
                            </a:rPr>
                          </m:ctrlPr>
                        </m:naryPr>
                        <m:sub>
                          <m:r>
                            <a:rPr lang="en-US" b="0" i="1" dirty="0" smtClean="0">
                              <a:latin typeface="Cambria Math"/>
                            </a:rPr>
                            <m:t>𝑖</m:t>
                          </m:r>
                          <m:r>
                            <a:rPr lang="en-US" b="0" i="1" dirty="0" smtClean="0">
                              <a:latin typeface="Cambria Math"/>
                            </a:rPr>
                            <m:t>=1</m:t>
                          </m:r>
                        </m:sub>
                        <m:sup>
                          <m:r>
                            <a:rPr lang="en-US" b="0" i="1" dirty="0" smtClean="0">
                              <a:latin typeface="Cambria Math"/>
                            </a:rPr>
                            <m:t>𝑚</m:t>
                          </m:r>
                        </m:sup>
                        <m:e>
                          <m:sSub>
                            <m:sSubPr>
                              <m:ctrlPr>
                                <a:rPr lang="en-US" b="0" i="1" dirty="0" smtClean="0">
                                  <a:latin typeface="Cambria Math"/>
                                </a:rPr>
                              </m:ctrlPr>
                            </m:sSubPr>
                            <m:e>
                              <m:r>
                                <a:rPr lang="en-US" b="0" i="1" dirty="0" smtClean="0">
                                  <a:latin typeface="Cambria Math"/>
                                </a:rPr>
                                <m:t>𝑤</m:t>
                              </m:r>
                            </m:e>
                            <m:sub>
                              <m:r>
                                <a:rPr lang="en-US" b="0" i="1" dirty="0" smtClean="0">
                                  <a:latin typeface="Cambria Math"/>
                                </a:rPr>
                                <m:t>𝑖</m:t>
                              </m:r>
                            </m:sub>
                          </m:sSub>
                          <m:sSub>
                            <m:sSubPr>
                              <m:ctrlPr>
                                <a:rPr lang="en-US" b="0" i="1" dirty="0" smtClean="0">
                                  <a:latin typeface="Cambria Math"/>
                                </a:rPr>
                              </m:ctrlPr>
                            </m:sSubPr>
                            <m:e>
                              <m:r>
                                <a:rPr lang="en-US" b="0" i="1" dirty="0" smtClean="0">
                                  <a:latin typeface="Cambria Math"/>
                                </a:rPr>
                                <m:t>𝑧</m:t>
                              </m:r>
                            </m:e>
                            <m:sub>
                              <m:r>
                                <a:rPr lang="en-US" b="0" i="1" dirty="0" smtClean="0">
                                  <a:latin typeface="Cambria Math"/>
                                </a:rPr>
                                <m:t>𝑖</m:t>
                              </m:r>
                            </m:sub>
                          </m:sSub>
                        </m:e>
                      </m:nary>
                    </m:oMath>
                  </m:oMathPara>
                </a14:m>
                <a:endParaRPr lang="en-US" dirty="0"/>
              </a:p>
            </p:txBody>
          </p:sp>
        </mc:Choice>
        <mc:Fallback>
          <p:sp>
            <p:nvSpPr>
              <p:cNvPr id="31" name="Parallelogram 30"/>
              <p:cNvSpPr>
                <a:spLocks noRot="1" noChangeAspect="1" noMove="1" noResize="1" noEditPoints="1" noAdjustHandles="1" noChangeArrowheads="1" noChangeShapeType="1" noTextEdit="1"/>
              </p:cNvSpPr>
              <p:nvPr/>
            </p:nvSpPr>
            <p:spPr>
              <a:xfrm>
                <a:off x="3809298" y="5562600"/>
                <a:ext cx="2259584" cy="838200"/>
              </a:xfrm>
              <a:prstGeom prst="parallelogram">
                <a:avLst/>
              </a:prstGeom>
              <a:blipFill rotWithShape="1">
                <a:blip r:embed="rId10"/>
                <a:stretch>
                  <a:fillRect/>
                </a:stretch>
              </a:blipFill>
            </p:spPr>
            <p:txBody>
              <a:bodyPr/>
              <a:lstStyle/>
              <a:p>
                <a:r>
                  <a:rPr lang="en-US">
                    <a:noFill/>
                  </a:rPr>
                  <a:t> </a:t>
                </a:r>
              </a:p>
            </p:txBody>
          </p:sp>
        </mc:Fallback>
      </mc:AlternateContent>
      <p:sp>
        <p:nvSpPr>
          <p:cNvPr id="36" name="Rectangle 35"/>
          <p:cNvSpPr/>
          <p:nvPr/>
        </p:nvSpPr>
        <p:spPr>
          <a:xfrm>
            <a:off x="1320304" y="5797034"/>
            <a:ext cx="2390399" cy="369332"/>
          </a:xfrm>
          <a:prstGeom prst="rect">
            <a:avLst/>
          </a:prstGeom>
        </p:spPr>
        <p:txBody>
          <a:bodyPr wrap="none">
            <a:spAutoFit/>
          </a:bodyPr>
          <a:lstStyle/>
          <a:p>
            <a:pPr algn="ctr"/>
            <a:r>
              <a:rPr lang="en-US" dirty="0" smtClean="0"/>
              <a:t>Combined Prediction:</a:t>
            </a:r>
            <a:endParaRPr lang="en-US" dirty="0"/>
          </a:p>
        </p:txBody>
      </p:sp>
      <p:cxnSp>
        <p:nvCxnSpPr>
          <p:cNvPr id="42" name="Elbow Connector 41"/>
          <p:cNvCxnSpPr>
            <a:stCxn id="21" idx="3"/>
            <a:endCxn id="31" idx="0"/>
          </p:cNvCxnSpPr>
          <p:nvPr/>
        </p:nvCxnSpPr>
        <p:spPr>
          <a:xfrm rot="16200000" flipH="1">
            <a:off x="3620607" y="4244117"/>
            <a:ext cx="1752600" cy="884366"/>
          </a:xfrm>
          <a:prstGeom prst="bentConnector3">
            <a:avLst>
              <a:gd name="adj1" fmla="val 8124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63" idx="2"/>
            <a:endCxn id="31" idx="0"/>
          </p:cNvCxnSpPr>
          <p:nvPr/>
        </p:nvCxnSpPr>
        <p:spPr>
          <a:xfrm rot="16200000" flipH="1">
            <a:off x="3528750" y="4152260"/>
            <a:ext cx="663034" cy="215764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73" idx="2"/>
            <a:endCxn id="31" idx="1"/>
          </p:cNvCxnSpPr>
          <p:nvPr/>
        </p:nvCxnSpPr>
        <p:spPr>
          <a:xfrm rot="5400000">
            <a:off x="5301438" y="4641994"/>
            <a:ext cx="663034" cy="117817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27" idx="3"/>
            <a:endCxn id="31" idx="1"/>
          </p:cNvCxnSpPr>
          <p:nvPr/>
        </p:nvCxnSpPr>
        <p:spPr>
          <a:xfrm rot="5400000">
            <a:off x="5413500" y="3440366"/>
            <a:ext cx="1752600" cy="2491869"/>
          </a:xfrm>
          <a:prstGeom prst="bentConnector3">
            <a:avLst>
              <a:gd name="adj1" fmla="val 81244"/>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Rectangle 50"/>
              <p:cNvSpPr/>
              <p:nvPr/>
            </p:nvSpPr>
            <p:spPr>
              <a:xfrm>
                <a:off x="2700486" y="3962400"/>
                <a:ext cx="892789" cy="767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Reduce </a:t>
                </a:r>
                <a14:m>
                  <m:oMath xmlns:m="http://schemas.openxmlformats.org/officeDocument/2006/math">
                    <m:sSub>
                      <m:sSubPr>
                        <m:ctrlPr>
                          <a:rPr lang="en-US" sz="1400" b="0" i="1" smtClean="0">
                            <a:latin typeface="Cambria Math"/>
                          </a:rPr>
                        </m:ctrlPr>
                      </m:sSubPr>
                      <m:e>
                        <m:r>
                          <a:rPr lang="en-US" sz="1400" b="0" i="1" smtClean="0">
                            <a:latin typeface="Cambria Math"/>
                          </a:rPr>
                          <m:t>𝑤</m:t>
                        </m:r>
                      </m:e>
                      <m:sub>
                        <m:r>
                          <a:rPr lang="en-US" sz="1400" b="0" i="1" smtClean="0">
                            <a:latin typeface="Cambria Math"/>
                          </a:rPr>
                          <m:t>1</m:t>
                        </m:r>
                      </m:sub>
                    </m:sSub>
                  </m:oMath>
                </a14:m>
                <a:r>
                  <a:rPr lang="en-US" sz="1400" dirty="0" smtClean="0"/>
                  <a:t> if </a:t>
                </a:r>
                <a14:m>
                  <m:oMath xmlns:m="http://schemas.openxmlformats.org/officeDocument/2006/math">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r>
                      <m:rPr>
                        <m:nor/>
                      </m:rPr>
                      <a:rPr lang="en-US" sz="1400" dirty="0">
                        <a:latin typeface="Cambria Math"/>
                        <a:ea typeface="Cambria Math"/>
                      </a:rPr>
                      <m:t>≠</m:t>
                    </m:r>
                    <m:r>
                      <m:rPr>
                        <m:nor/>
                      </m:rPr>
                      <a:rPr lang="en-US" sz="1400" dirty="0">
                        <a:latin typeface="Cambria Math"/>
                        <a:ea typeface="Cambria Math"/>
                      </a:rPr>
                      <m:t>y</m:t>
                    </m:r>
                  </m:oMath>
                </a14:m>
                <a:endParaRPr lang="en-US" sz="1400" dirty="0"/>
              </a:p>
            </p:txBody>
          </p:sp>
        </mc:Choice>
        <mc:Fallback xmlns="">
          <p:sp>
            <p:nvSpPr>
              <p:cNvPr id="51" name="Rectangle 50"/>
              <p:cNvSpPr>
                <a:spLocks noRot="1" noChangeAspect="1" noMove="1" noResize="1" noEditPoints="1" noAdjustHandles="1" noChangeArrowheads="1" noChangeShapeType="1" noTextEdit="1"/>
              </p:cNvSpPr>
              <p:nvPr/>
            </p:nvSpPr>
            <p:spPr>
              <a:xfrm>
                <a:off x="2700486" y="3962400"/>
                <a:ext cx="892789" cy="767871"/>
              </a:xfrm>
              <a:prstGeom prst="rect">
                <a:avLst/>
              </a:prstGeom>
              <a:blipFill rotWithShape="1">
                <a:blip r:embed="rId11"/>
                <a:stretch>
                  <a:fillRect r="-667"/>
                </a:stretch>
              </a:blipFill>
            </p:spPr>
            <p:txBody>
              <a:bodyPr/>
              <a:lstStyle/>
              <a:p>
                <a:r>
                  <a:rPr lang="en-US">
                    <a:noFill/>
                  </a:rPr>
                  <a:t> </a:t>
                </a:r>
              </a:p>
            </p:txBody>
          </p:sp>
        </mc:Fallback>
      </mc:AlternateContent>
      <p:cxnSp>
        <p:nvCxnSpPr>
          <p:cNvPr id="53" name="Elbow Connector 52"/>
          <p:cNvCxnSpPr>
            <a:stCxn id="13" idx="5"/>
            <a:endCxn id="51" idx="0"/>
          </p:cNvCxnSpPr>
          <p:nvPr/>
        </p:nvCxnSpPr>
        <p:spPr>
          <a:xfrm>
            <a:off x="2611739" y="3625334"/>
            <a:ext cx="535142" cy="33706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4085204" y="4817880"/>
                <a:ext cx="9429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2</m:t>
                          </m:r>
                        </m:sub>
                      </m:sSub>
                      <m:r>
                        <a:rPr lang="en-US" b="0" i="1" smtClean="0">
                          <a:latin typeface="Cambria Math"/>
                        </a:rPr>
                        <m:t>=0</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4085204" y="4817880"/>
                <a:ext cx="942952"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506522" y="4849702"/>
                <a:ext cx="11546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𝑚</m:t>
                          </m:r>
                        </m:sub>
                      </m:sSub>
                      <m:r>
                        <a:rPr lang="en-US" b="0" i="1" smtClean="0">
                          <a:latin typeface="Cambria Math"/>
                        </a:rPr>
                        <m:t>=0</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7506522" y="4849702"/>
                <a:ext cx="1154618" cy="369332"/>
              </a:xfrm>
              <a:prstGeom prst="rect">
                <a:avLst/>
              </a:prstGeom>
              <a:blipFill rotWithShape="1">
                <a:blip r:embed="rId14"/>
                <a:stretch>
                  <a:fillRect/>
                </a:stretch>
              </a:blipFill>
            </p:spPr>
            <p:txBody>
              <a:bodyPr/>
              <a:lstStyle/>
              <a:p>
                <a:r>
                  <a:rPr lang="en-US">
                    <a:noFill/>
                  </a:rPr>
                  <a:t> </a:t>
                </a:r>
              </a:p>
            </p:txBody>
          </p:sp>
        </mc:Fallback>
      </mc:AlternateContent>
      <p:cxnSp>
        <p:nvCxnSpPr>
          <p:cNvPr id="61" name="Elbow Connector 60"/>
          <p:cNvCxnSpPr>
            <a:stCxn id="5" idx="3"/>
            <a:endCxn id="6" idx="0"/>
          </p:cNvCxnSpPr>
          <p:nvPr/>
        </p:nvCxnSpPr>
        <p:spPr>
          <a:xfrm rot="5400000">
            <a:off x="3415776" y="1027912"/>
            <a:ext cx="392787" cy="242818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5" idx="4"/>
            <a:endCxn id="9" idx="0"/>
          </p:cNvCxnSpPr>
          <p:nvPr/>
        </p:nvCxnSpPr>
        <p:spPr>
          <a:xfrm rot="16200000" flipH="1">
            <a:off x="5173325" y="1811378"/>
            <a:ext cx="394623" cy="86309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6222044" y="3946265"/>
            <a:ext cx="892789" cy="767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t>
            </a:r>
            <a:endParaRPr lang="en-US" sz="1400" dirty="0"/>
          </a:p>
        </p:txBody>
      </p:sp>
      <p:cxnSp>
        <p:nvCxnSpPr>
          <p:cNvPr id="124" name="Elbow Connector 123"/>
          <p:cNvCxnSpPr>
            <a:stCxn id="24" idx="2"/>
            <a:endCxn id="123" idx="0"/>
          </p:cNvCxnSpPr>
          <p:nvPr/>
        </p:nvCxnSpPr>
        <p:spPr>
          <a:xfrm>
            <a:off x="6022716" y="3625334"/>
            <a:ext cx="645723" cy="32093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p:cNvSpPr txBox="1"/>
              <p:nvPr/>
            </p:nvSpPr>
            <p:spPr>
              <a:xfrm>
                <a:off x="5841047" y="4817880"/>
                <a:ext cx="381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127" name="TextBox 126"/>
              <p:cNvSpPr txBox="1">
                <a:spLocks noRot="1" noChangeAspect="1" noMove="1" noResize="1" noEditPoints="1" noAdjustHandles="1" noChangeArrowheads="1" noChangeShapeType="1" noTextEdit="1"/>
              </p:cNvSpPr>
              <p:nvPr/>
            </p:nvSpPr>
            <p:spPr>
              <a:xfrm>
                <a:off x="5841047" y="4817880"/>
                <a:ext cx="381000" cy="369332"/>
              </a:xfrm>
              <a:prstGeom prst="rect">
                <a:avLst/>
              </a:prstGeom>
              <a:blipFill rotWithShape="1">
                <a:blip r:embed="rId15"/>
                <a:stretch>
                  <a:fillRect/>
                </a:stretch>
              </a:blipFill>
            </p:spPr>
            <p:txBody>
              <a:bodyPr/>
              <a:lstStyle/>
              <a:p>
                <a:r>
                  <a:rPr lang="en-US">
                    <a:noFill/>
                  </a:rPr>
                  <a:t> </a:t>
                </a:r>
              </a:p>
            </p:txBody>
          </p:sp>
        </mc:Fallback>
      </mc:AlternateContent>
      <p:sp>
        <p:nvSpPr>
          <p:cNvPr id="47" name="Rectangle 46"/>
          <p:cNvSpPr/>
          <p:nvPr/>
        </p:nvSpPr>
        <p:spPr>
          <a:xfrm>
            <a:off x="2238618" y="1891724"/>
            <a:ext cx="1608134" cy="307777"/>
          </a:xfrm>
          <a:prstGeom prst="rect">
            <a:avLst/>
          </a:prstGeom>
        </p:spPr>
        <p:txBody>
          <a:bodyPr wrap="none">
            <a:spAutoFit/>
          </a:bodyPr>
          <a:lstStyle/>
          <a:p>
            <a:pPr algn="ctr"/>
            <a:r>
              <a:rPr lang="en-US" sz="1400" i="1" dirty="0" smtClean="0">
                <a:solidFill>
                  <a:srgbClr val="FF0000"/>
                </a:solidFill>
              </a:rPr>
              <a:t>Stochastic update</a:t>
            </a:r>
            <a:endParaRPr lang="en-US" sz="1400" i="1" dirty="0">
              <a:solidFill>
                <a:srgbClr val="FF0000"/>
              </a:solidFill>
            </a:endParaRPr>
          </a:p>
        </p:txBody>
      </p:sp>
      <p:cxnSp>
        <p:nvCxnSpPr>
          <p:cNvPr id="11" name="Elbow Connector 10"/>
          <p:cNvCxnSpPr>
            <a:stCxn id="13" idx="5"/>
            <a:endCxn id="6" idx="3"/>
          </p:cNvCxnSpPr>
          <p:nvPr/>
        </p:nvCxnSpPr>
        <p:spPr>
          <a:xfrm flipV="1">
            <a:off x="2611739" y="2743200"/>
            <a:ext cx="205435" cy="882134"/>
          </a:xfrm>
          <a:prstGeom prst="bentConnector3">
            <a:avLst>
              <a:gd name="adj1" fmla="val 2112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24" idx="2"/>
            <a:endCxn id="9" idx="3"/>
          </p:cNvCxnSpPr>
          <p:nvPr/>
        </p:nvCxnSpPr>
        <p:spPr>
          <a:xfrm flipV="1">
            <a:off x="6022716" y="2745036"/>
            <a:ext cx="200090" cy="880298"/>
          </a:xfrm>
          <a:prstGeom prst="bentConnector3">
            <a:avLst>
              <a:gd name="adj1" fmla="val 214249"/>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6705600" y="4583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Deterministic</a:t>
            </a:r>
          </a:p>
        </p:txBody>
      </p:sp>
      <p:sp>
        <p:nvSpPr>
          <p:cNvPr id="58" name="Rectangle 57"/>
          <p:cNvSpPr/>
          <p:nvPr/>
        </p:nvSpPr>
        <p:spPr>
          <a:xfrm>
            <a:off x="7924800" y="45720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Stochastic</a:t>
            </a:r>
          </a:p>
        </p:txBody>
      </p:sp>
      <p:sp>
        <p:nvSpPr>
          <p:cNvPr id="59" name="Rectangle 58"/>
          <p:cNvSpPr/>
          <p:nvPr/>
        </p:nvSpPr>
        <p:spPr>
          <a:xfrm>
            <a:off x="6705600" y="118341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Deterministic</a:t>
            </a:r>
          </a:p>
        </p:txBody>
      </p:sp>
      <p:sp>
        <p:nvSpPr>
          <p:cNvPr id="60" name="Rectangle 59"/>
          <p:cNvSpPr/>
          <p:nvPr/>
        </p:nvSpPr>
        <p:spPr>
          <a:xfrm>
            <a:off x="7924800" y="1182255"/>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Stochastic</a:t>
            </a:r>
          </a:p>
        </p:txBody>
      </p:sp>
      <p:cxnSp>
        <p:nvCxnSpPr>
          <p:cNvPr id="62" name="Straight Arrow Connector 61"/>
          <p:cNvCxnSpPr>
            <a:stCxn id="54" idx="2"/>
            <a:endCxn id="59" idx="0"/>
          </p:cNvCxnSpPr>
          <p:nvPr/>
        </p:nvCxnSpPr>
        <p:spPr>
          <a:xfrm>
            <a:off x="7239000" y="839355"/>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8" idx="2"/>
            <a:endCxn id="60" idx="0"/>
          </p:cNvCxnSpPr>
          <p:nvPr/>
        </p:nvCxnSpPr>
        <p:spPr>
          <a:xfrm>
            <a:off x="8458200" y="838200"/>
            <a:ext cx="0" cy="3440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a:stCxn id="54" idx="2"/>
          </p:cNvCxnSpPr>
          <p:nvPr/>
        </p:nvCxnSpPr>
        <p:spPr>
          <a:xfrm>
            <a:off x="7239000" y="839355"/>
            <a:ext cx="1219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8" idx="2"/>
          </p:cNvCxnSpPr>
          <p:nvPr/>
        </p:nvCxnSpPr>
        <p:spPr>
          <a:xfrm flipH="1">
            <a:off x="7239000" y="838200"/>
            <a:ext cx="121920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5588974" y="509200"/>
            <a:ext cx="1043709" cy="1002054"/>
            <a:chOff x="5284174" y="509200"/>
            <a:chExt cx="1043709" cy="1002054"/>
          </a:xfrm>
        </p:grpSpPr>
        <p:sp>
          <p:nvSpPr>
            <p:cNvPr id="70" name="TextBox 69"/>
            <p:cNvSpPr txBox="1"/>
            <p:nvPr/>
          </p:nvSpPr>
          <p:spPr>
            <a:xfrm>
              <a:off x="5337283" y="1234255"/>
              <a:ext cx="990600" cy="276999"/>
            </a:xfrm>
            <a:prstGeom prst="rect">
              <a:avLst/>
            </a:prstGeom>
            <a:noFill/>
          </p:spPr>
          <p:txBody>
            <a:bodyPr wrap="square" rtlCol="0">
              <a:spAutoFit/>
            </a:bodyPr>
            <a:lstStyle/>
            <a:p>
              <a:pPr algn="ctr"/>
              <a:r>
                <a:rPr lang="en-US" sz="1200" dirty="0" smtClean="0"/>
                <a:t>Update</a:t>
              </a:r>
              <a:endParaRPr lang="en-US" sz="1200" dirty="0"/>
            </a:p>
          </p:txBody>
        </p:sp>
        <p:sp>
          <p:nvSpPr>
            <p:cNvPr id="71" name="TextBox 70"/>
            <p:cNvSpPr txBox="1"/>
            <p:nvPr/>
          </p:nvSpPr>
          <p:spPr>
            <a:xfrm>
              <a:off x="5284174" y="509200"/>
              <a:ext cx="1043709" cy="276999"/>
            </a:xfrm>
            <a:prstGeom prst="rect">
              <a:avLst/>
            </a:prstGeom>
            <a:noFill/>
          </p:spPr>
          <p:txBody>
            <a:bodyPr wrap="square" rtlCol="0">
              <a:spAutoFit/>
            </a:bodyPr>
            <a:lstStyle/>
            <a:p>
              <a:pPr algn="ctr"/>
              <a:r>
                <a:rPr lang="en-US" sz="1200" dirty="0" smtClean="0"/>
                <a:t>Combination</a:t>
              </a:r>
              <a:endParaRPr lang="en-US" sz="1200" dirty="0"/>
            </a:p>
          </p:txBody>
        </p:sp>
      </p:grpSp>
      <p:sp>
        <p:nvSpPr>
          <p:cNvPr id="63" name="Rectangle 62"/>
          <p:cNvSpPr/>
          <p:nvPr/>
        </p:nvSpPr>
        <p:spPr>
          <a:xfrm>
            <a:off x="1927860" y="2403425"/>
            <a:ext cx="1707169" cy="2496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TextBox 66"/>
              <p:cNvSpPr txBox="1"/>
              <p:nvPr/>
            </p:nvSpPr>
            <p:spPr>
              <a:xfrm>
                <a:off x="2767751" y="4869327"/>
                <a:ext cx="9429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ea typeface="Cambria Math"/>
                        </a:rPr>
                        <m:t>≠</m:t>
                      </m:r>
                      <m:r>
                        <a:rPr lang="en-US" b="0" i="1" smtClean="0">
                          <a:latin typeface="Cambria Math"/>
                        </a:rPr>
                        <m:t>0</m:t>
                      </m:r>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2767751" y="4869327"/>
                <a:ext cx="942952" cy="369332"/>
              </a:xfrm>
              <a:prstGeom prst="rect">
                <a:avLst/>
              </a:prstGeom>
              <a:blipFill rotWithShape="1">
                <a:blip r:embed="rId17"/>
                <a:stretch>
                  <a:fillRect b="-1667"/>
                </a:stretch>
              </a:blipFill>
            </p:spPr>
            <p:txBody>
              <a:bodyPr/>
              <a:lstStyle/>
              <a:p>
                <a:r>
                  <a:rPr lang="en-US">
                    <a:noFill/>
                  </a:rPr>
                  <a:t> </a:t>
                </a:r>
              </a:p>
            </p:txBody>
          </p:sp>
        </mc:Fallback>
      </mc:AlternateContent>
      <p:sp>
        <p:nvSpPr>
          <p:cNvPr id="73" name="Rectangle 72"/>
          <p:cNvSpPr/>
          <p:nvPr/>
        </p:nvSpPr>
        <p:spPr>
          <a:xfrm>
            <a:off x="5368459" y="2403425"/>
            <a:ext cx="1707169" cy="2496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173268" y="5002546"/>
            <a:ext cx="1233950" cy="523220"/>
          </a:xfrm>
          <a:prstGeom prst="rect">
            <a:avLst/>
          </a:prstGeom>
        </p:spPr>
        <p:txBody>
          <a:bodyPr wrap="square">
            <a:spAutoFit/>
          </a:bodyPr>
          <a:lstStyle/>
          <a:p>
            <a:pPr algn="ctr"/>
            <a:r>
              <a:rPr lang="en-US" sz="1400" i="1" dirty="0" smtClean="0">
                <a:solidFill>
                  <a:srgbClr val="00B0F0"/>
                </a:solidFill>
              </a:rPr>
              <a:t>Stochastic combination</a:t>
            </a:r>
            <a:endParaRPr lang="en-US" sz="1400" i="1" dirty="0">
              <a:solidFill>
                <a:srgbClr val="00B0F0"/>
              </a:solidFill>
            </a:endParaRPr>
          </a:p>
        </p:txBody>
      </p:sp>
      <mc:AlternateContent xmlns:mc="http://schemas.openxmlformats.org/markup-compatibility/2006">
        <mc:Choice xmlns:a14="http://schemas.microsoft.com/office/drawing/2010/main" Requires="a14">
          <p:sp>
            <p:nvSpPr>
              <p:cNvPr id="75" name="Rectangle 74"/>
              <p:cNvSpPr/>
              <p:nvPr/>
            </p:nvSpPr>
            <p:spPr>
              <a:xfrm>
                <a:off x="6786322" y="5721810"/>
                <a:ext cx="2467599" cy="73885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en-US" sz="1400" i="1" smtClean="0">
                              <a:latin typeface="Cambria Math"/>
                            </a:rPr>
                          </m:ctrlPr>
                        </m:sSubSupPr>
                        <m:e>
                          <m:r>
                            <a:rPr lang="en-US" sz="1400" i="1">
                              <a:latin typeface="Cambria Math"/>
                            </a:rPr>
                            <m:t>𝑓</m:t>
                          </m:r>
                        </m:e>
                        <m:sub>
                          <m:r>
                            <a:rPr lang="en-US" sz="1400" i="1">
                              <a:latin typeface="Cambria Math"/>
                            </a:rPr>
                            <m:t>𝑖</m:t>
                          </m:r>
                        </m:sub>
                        <m:sup/>
                      </m:sSubSup>
                      <m:r>
                        <a:rPr lang="en-US" sz="1400" i="1">
                          <a:latin typeface="Cambria Math"/>
                        </a:rPr>
                        <m:t>≔</m:t>
                      </m:r>
                      <m:sSubSup>
                        <m:sSubSupPr>
                          <m:ctrlPr>
                            <a:rPr lang="en-US" sz="1400" i="1">
                              <a:latin typeface="Cambria Math"/>
                            </a:rPr>
                          </m:ctrlPr>
                        </m:sSubSupPr>
                        <m:e>
                          <m:r>
                            <a:rPr lang="en-US" sz="1400" i="1">
                              <a:latin typeface="Cambria Math"/>
                            </a:rPr>
                            <m:t>𝑓</m:t>
                          </m:r>
                        </m:e>
                        <m:sub>
                          <m:r>
                            <a:rPr lang="en-US" sz="1400" i="1">
                              <a:latin typeface="Cambria Math"/>
                            </a:rPr>
                            <m:t>𝑖</m:t>
                          </m:r>
                        </m:sub>
                        <m:sup/>
                      </m:sSubSup>
                      <m:d>
                        <m:dPr>
                          <m:ctrlPr>
                            <a:rPr lang="en-US" sz="1400" i="1">
                              <a:latin typeface="Cambria Math"/>
                            </a:rPr>
                          </m:ctrlPr>
                        </m:dPr>
                        <m:e>
                          <m:r>
                            <a:rPr lang="en-US" sz="1400" i="1">
                              <a:latin typeface="Cambria Math"/>
                            </a:rPr>
                            <m:t>𝑥</m:t>
                          </m:r>
                        </m:e>
                      </m:d>
                      <m:r>
                        <a:rPr lang="en-US" sz="1400" i="1">
                          <a:latin typeface="Cambria Math"/>
                        </a:rPr>
                        <m:t>+</m:t>
                      </m:r>
                      <m:sSub>
                        <m:sSubPr>
                          <m:ctrlPr>
                            <a:rPr lang="en-US" sz="1400" b="0" i="1" smtClean="0">
                              <a:latin typeface="Cambria Math"/>
                            </a:rPr>
                          </m:ctrlPr>
                        </m:sSubPr>
                        <m:e>
                          <m:r>
                            <a:rPr lang="en-US" sz="1400" b="0" i="1" smtClean="0">
                              <a:latin typeface="Cambria Math"/>
                            </a:rPr>
                            <m:t>𝑚</m:t>
                          </m:r>
                        </m:e>
                        <m:sub>
                          <m:r>
                            <a:rPr lang="en-US" sz="1400" b="0" i="1" smtClean="0">
                              <a:latin typeface="Cambria Math"/>
                            </a:rPr>
                            <m:t>𝑖</m:t>
                          </m:r>
                        </m:sub>
                      </m:sSub>
                      <m:sSubSup>
                        <m:sSubSupPr>
                          <m:ctrlPr>
                            <a:rPr lang="en-US" sz="1400" i="1">
                              <a:latin typeface="Cambria Math"/>
                            </a:rPr>
                          </m:ctrlPr>
                        </m:sSubSupPr>
                        <m:e>
                          <m:r>
                            <a:rPr lang="en-US" sz="1400" i="1">
                              <a:latin typeface="Cambria Math"/>
                            </a:rPr>
                            <m:t>𝑧</m:t>
                          </m:r>
                        </m:e>
                        <m:sub>
                          <m:r>
                            <a:rPr lang="en-US" sz="1400" i="1">
                              <a:latin typeface="Cambria Math"/>
                            </a:rPr>
                            <m:t>𝑖</m:t>
                          </m:r>
                        </m:sub>
                        <m:sup/>
                      </m:sSubSup>
                      <m:sSub>
                        <m:sSubPr>
                          <m:ctrlPr>
                            <a:rPr lang="en-US" sz="1400" b="0" i="1" smtClean="0">
                              <a:latin typeface="Cambria Math"/>
                            </a:rPr>
                          </m:ctrlPr>
                        </m:sSubPr>
                        <m:e>
                          <m:r>
                            <a:rPr lang="en-US" sz="1400" b="0" i="1" smtClean="0">
                              <a:latin typeface="Cambria Math"/>
                            </a:rPr>
                            <m:t>𝑦</m:t>
                          </m:r>
                        </m:e>
                        <m:sub>
                          <m:r>
                            <a:rPr lang="en-US" sz="1400" b="0" i="1" smtClean="0">
                              <a:latin typeface="Cambria Math"/>
                            </a:rPr>
                            <m:t>𝑡</m:t>
                          </m:r>
                        </m:sub>
                      </m:sSub>
                      <m:sSub>
                        <m:sSubPr>
                          <m:ctrlPr>
                            <a:rPr lang="en-US" sz="1400" i="1">
                              <a:latin typeface="Cambria Math"/>
                            </a:rPr>
                          </m:ctrlPr>
                        </m:sSubPr>
                        <m:e>
                          <m:r>
                            <a:rPr lang="en-US" sz="1400" i="1">
                              <a:latin typeface="Cambria Math"/>
                            </a:rPr>
                            <m:t>𝜅</m:t>
                          </m:r>
                        </m:e>
                        <m:sub>
                          <m:r>
                            <a:rPr lang="en-US" sz="1400" i="1">
                              <a:latin typeface="Cambria Math"/>
                            </a:rPr>
                            <m:t>𝑖</m:t>
                          </m:r>
                        </m:sub>
                      </m:sSub>
                      <m:d>
                        <m:dPr>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b="0" i="1" smtClean="0">
                                  <a:latin typeface="Cambria Math"/>
                                </a:rPr>
                                <m:t>𝑡</m:t>
                              </m:r>
                            </m:sub>
                          </m:sSub>
                          <m:r>
                            <a:rPr lang="en-US" sz="1400" i="1">
                              <a:latin typeface="Cambria Math"/>
                            </a:rPr>
                            <m:t>,</m:t>
                          </m:r>
                          <m:r>
                            <a:rPr lang="en-US" sz="1400" i="1">
                              <a:latin typeface="Cambria Math"/>
                            </a:rPr>
                            <m:t>𝑥</m:t>
                          </m:r>
                        </m:e>
                      </m:d>
                      <m:r>
                        <m:rPr>
                          <m:nor/>
                        </m:rPr>
                        <a:rPr lang="en-US" sz="1400" dirty="0"/>
                        <m:t> </m:t>
                      </m:r>
                    </m:oMath>
                  </m:oMathPara>
                </a14:m>
                <a:endParaRPr lang="en-US" sz="1400" dirty="0" smtClean="0"/>
              </a:p>
              <a:p>
                <a:pPr/>
                <a14:m>
                  <m:oMathPara xmlns:m="http://schemas.openxmlformats.org/officeDocument/2006/math">
                    <m:oMathParaPr>
                      <m:jc m:val="left"/>
                    </m:oMathParaPr>
                    <m:oMath xmlns:m="http://schemas.openxmlformats.org/officeDocument/2006/math">
                      <m:sSub>
                        <m:sSubPr>
                          <m:ctrlPr>
                            <a:rPr lang="en-US" sz="1400" i="1" smtClean="0">
                              <a:latin typeface="Cambria Math"/>
                            </a:rPr>
                          </m:ctrlPr>
                        </m:sSubPr>
                        <m:e>
                          <m:r>
                            <a:rPr lang="en-US" sz="1400" i="1">
                              <a:latin typeface="Cambria Math"/>
                            </a:rPr>
                            <m:t>𝑤</m:t>
                          </m:r>
                        </m:e>
                        <m:sub>
                          <m:r>
                            <a:rPr lang="en-US" sz="1400" b="0" i="1" smtClean="0">
                              <a:latin typeface="Cambria Math"/>
                            </a:rPr>
                            <m:t>𝑖</m:t>
                          </m:r>
                        </m:sub>
                      </m:sSub>
                      <m:r>
                        <a:rPr lang="en-US" sz="1400" i="1">
                          <a:latin typeface="Cambria Math"/>
                        </a:rPr>
                        <m:t>≔</m:t>
                      </m:r>
                      <m:sSub>
                        <m:sSubPr>
                          <m:ctrlPr>
                            <a:rPr lang="en-US" sz="1400" i="1">
                              <a:latin typeface="Cambria Math"/>
                            </a:rPr>
                          </m:ctrlPr>
                        </m:sSubPr>
                        <m:e>
                          <m:r>
                            <a:rPr lang="en-US" sz="1400" i="1">
                              <a:latin typeface="Cambria Math"/>
                            </a:rPr>
                            <m:t>𝑤</m:t>
                          </m:r>
                        </m:e>
                        <m:sub>
                          <m:r>
                            <a:rPr lang="en-US" sz="1400" b="0" i="1" smtClean="0">
                              <a:latin typeface="Cambria Math"/>
                            </a:rPr>
                            <m:t>𝑖</m:t>
                          </m:r>
                        </m:sub>
                      </m:sSub>
                      <m:sSup>
                        <m:sSupPr>
                          <m:ctrlPr>
                            <a:rPr lang="en-US" sz="1400" i="1">
                              <a:latin typeface="Cambria Math"/>
                            </a:rPr>
                          </m:ctrlPr>
                        </m:sSupPr>
                        <m:e>
                          <m:r>
                            <a:rPr lang="en-US" sz="1400" i="1">
                              <a:latin typeface="Cambria Math"/>
                            </a:rPr>
                            <m:t>𝛽</m:t>
                          </m:r>
                        </m:e>
                        <m:sup>
                          <m:sSub>
                            <m:sSubPr>
                              <m:ctrlPr>
                                <a:rPr lang="en-US" sz="1400" i="1">
                                  <a:latin typeface="Cambria Math"/>
                                </a:rPr>
                              </m:ctrlPr>
                            </m:sSubPr>
                            <m:e>
                              <m:r>
                                <a:rPr lang="en-US" sz="1400" i="1">
                                  <a:latin typeface="Cambria Math"/>
                                </a:rPr>
                                <m:t>𝑧</m:t>
                              </m:r>
                            </m:e>
                            <m:sub>
                              <m:r>
                                <a:rPr lang="en-US" sz="1400" b="0" i="1" smtClean="0">
                                  <a:latin typeface="Cambria Math"/>
                                </a:rPr>
                                <m:t>𝑖</m:t>
                              </m:r>
                            </m:sub>
                          </m:sSub>
                          <m:sSub>
                            <m:sSubPr>
                              <m:ctrlPr>
                                <a:rPr lang="en-US" sz="1400" b="0" i="1" smtClean="0">
                                  <a:latin typeface="Cambria Math"/>
                                </a:rPr>
                              </m:ctrlPr>
                            </m:sSubPr>
                            <m:e>
                              <m:r>
                                <a:rPr lang="en-US" sz="1400" b="0" i="1" smtClean="0">
                                  <a:latin typeface="Cambria Math"/>
                                </a:rPr>
                                <m:t>𝑚</m:t>
                              </m:r>
                            </m:e>
                            <m:sub>
                              <m:r>
                                <a:rPr lang="en-US" sz="1400" b="0" i="1" smtClean="0">
                                  <a:latin typeface="Cambria Math"/>
                                </a:rPr>
                                <m:t>𝑖</m:t>
                              </m:r>
                            </m:sub>
                          </m:sSub>
                        </m:sup>
                      </m:sSup>
                    </m:oMath>
                  </m:oMathPara>
                </a14:m>
                <a:endParaRPr lang="en-US" sz="1400" i="1" dirty="0" smtClean="0">
                  <a:latin typeface="Cambria Math"/>
                </a:endParaRPr>
              </a:p>
              <a:p>
                <a:pPr/>
                <a14:m>
                  <m:oMathPara xmlns:m="http://schemas.openxmlformats.org/officeDocument/2006/math">
                    <m:oMathParaPr>
                      <m:jc m:val="left"/>
                    </m:oMathParaPr>
                    <m:oMath xmlns:m="http://schemas.openxmlformats.org/officeDocument/2006/math">
                      <m:sSub>
                        <m:sSubPr>
                          <m:ctrlPr>
                            <a:rPr lang="en-US" sz="1400" i="1">
                              <a:latin typeface="Cambria Math"/>
                            </a:rPr>
                          </m:ctrlPr>
                        </m:sSubPr>
                        <m:e>
                          <m:r>
                            <a:rPr lang="en-US" sz="1400" i="1">
                              <a:latin typeface="Cambria Math"/>
                            </a:rPr>
                            <m:t>𝑧</m:t>
                          </m:r>
                        </m:e>
                        <m:sub>
                          <m:r>
                            <a:rPr lang="en-US" sz="1400" i="1">
                              <a:latin typeface="Cambria Math"/>
                            </a:rPr>
                            <m:t>𝑖</m:t>
                          </m:r>
                        </m:sub>
                      </m:sSub>
                      <m:r>
                        <a:rPr lang="en-US" sz="1400" i="1">
                          <a:latin typeface="Cambria Math"/>
                        </a:rPr>
                        <m:t>,</m:t>
                      </m:r>
                      <m:acc>
                        <m:accPr>
                          <m:chr m:val="̂"/>
                          <m:ctrlPr>
                            <a:rPr lang="en-US" sz="1400" i="1">
                              <a:latin typeface="Cambria Math"/>
                            </a:rPr>
                          </m:ctrlPr>
                        </m:accPr>
                        <m:e>
                          <m:r>
                            <a:rPr lang="en-US" sz="1400" i="1">
                              <a:latin typeface="Cambria Math"/>
                            </a:rPr>
                            <m:t>𝑦</m:t>
                          </m:r>
                        </m:e>
                      </m:acc>
                      <m:r>
                        <a:rPr lang="en-US" sz="1400" i="1">
                          <a:latin typeface="Cambria Math"/>
                          <a:ea typeface="Cambria Math"/>
                        </a:rPr>
                        <m:t>∈</m:t>
                      </m:r>
                      <m:d>
                        <m:dPr>
                          <m:begChr m:val="{"/>
                          <m:endChr m:val="}"/>
                          <m:ctrlPr>
                            <a:rPr lang="en-US" sz="1400" i="1">
                              <a:latin typeface="Cambria Math"/>
                              <a:ea typeface="Cambria Math"/>
                            </a:rPr>
                          </m:ctrlPr>
                        </m:dPr>
                        <m:e>
                          <m:r>
                            <a:rPr lang="en-US" sz="1400" i="1">
                              <a:latin typeface="Cambria Math"/>
                              <a:ea typeface="Cambria Math"/>
                            </a:rPr>
                            <m:t>−1, +1</m:t>
                          </m:r>
                        </m:e>
                      </m:d>
                    </m:oMath>
                  </m:oMathPara>
                </a14:m>
                <a:endParaRPr lang="en-US" sz="1400" i="1" dirty="0">
                  <a:latin typeface="Cambria Math"/>
                  <a:ea typeface="Cambria Math"/>
                </a:endParaRPr>
              </a:p>
            </p:txBody>
          </p:sp>
        </mc:Choice>
        <mc:Fallback>
          <p:sp>
            <p:nvSpPr>
              <p:cNvPr id="75" name="Rectangle 74"/>
              <p:cNvSpPr>
                <a:spLocks noRot="1" noChangeAspect="1" noMove="1" noResize="1" noEditPoints="1" noAdjustHandles="1" noChangeArrowheads="1" noChangeShapeType="1" noTextEdit="1"/>
              </p:cNvSpPr>
              <p:nvPr/>
            </p:nvSpPr>
            <p:spPr>
              <a:xfrm>
                <a:off x="6786322" y="5721810"/>
                <a:ext cx="2467599" cy="738857"/>
              </a:xfrm>
              <a:prstGeom prst="rect">
                <a:avLst/>
              </a:prstGeom>
              <a:blipFill rotWithShape="1">
                <a:blip r:embed="rId18"/>
                <a:stretch>
                  <a:fillRect b="-826"/>
                </a:stretch>
              </a:blipFill>
            </p:spPr>
            <p:txBody>
              <a:bodyPr/>
              <a:lstStyle/>
              <a:p>
                <a:r>
                  <a:rPr lang="en-US">
                    <a:noFill/>
                  </a:rPr>
                  <a:t> </a:t>
                </a:r>
              </a:p>
            </p:txBody>
          </p:sp>
        </mc:Fallback>
      </mc:AlternateContent>
      <p:cxnSp>
        <p:nvCxnSpPr>
          <p:cNvPr id="14" name="Elbow Connector 13"/>
          <p:cNvCxnSpPr>
            <a:stCxn id="5" idx="3"/>
            <a:endCxn id="7" idx="0"/>
          </p:cNvCxnSpPr>
          <p:nvPr/>
        </p:nvCxnSpPr>
        <p:spPr>
          <a:xfrm rot="5400000">
            <a:off x="4266422" y="1878558"/>
            <a:ext cx="392787" cy="72689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5" idx="4"/>
            <a:endCxn id="8" idx="0"/>
          </p:cNvCxnSpPr>
          <p:nvPr/>
        </p:nvCxnSpPr>
        <p:spPr>
          <a:xfrm rot="16200000" flipH="1">
            <a:off x="6063340" y="921363"/>
            <a:ext cx="392787" cy="264128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565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191" y="1600200"/>
            <a:ext cx="739161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Experimental setup</a:t>
            </a:r>
            <a:endParaRPr lang="en-US" dirty="0"/>
          </a:p>
        </p:txBody>
      </p:sp>
      <p:sp>
        <p:nvSpPr>
          <p:cNvPr id="3" name="Slide Number Placeholder 2"/>
          <p:cNvSpPr>
            <a:spLocks noGrp="1"/>
          </p:cNvSpPr>
          <p:nvPr>
            <p:ph type="sldNum" sz="quarter" idx="12"/>
          </p:nvPr>
        </p:nvSpPr>
        <p:spPr/>
        <p:txBody>
          <a:bodyPr/>
          <a:lstStyle/>
          <a:p>
            <a:fld id="{7F2FC0E4-330B-4E30-82D4-A6A38A6D97CE}" type="slidenum">
              <a:rPr lang="en-US" smtClean="0"/>
              <a:t>11</a:t>
            </a:fld>
            <a:endParaRPr lang="en-US"/>
          </a:p>
        </p:txBody>
      </p:sp>
      <p:sp>
        <p:nvSpPr>
          <p:cNvPr id="4" name="TextBox 3"/>
          <p:cNvSpPr txBox="1"/>
          <p:nvPr/>
        </p:nvSpPr>
        <p:spPr>
          <a:xfrm>
            <a:off x="5638800" y="1219200"/>
            <a:ext cx="2590800" cy="381000"/>
          </a:xfrm>
          <a:prstGeom prst="rect">
            <a:avLst/>
          </a:prstGeom>
          <a:noFill/>
        </p:spPr>
        <p:txBody>
          <a:bodyPr wrap="square" rtlCol="0">
            <a:spAutoFit/>
          </a:bodyPr>
          <a:lstStyle/>
          <a:p>
            <a:pPr algn="r"/>
            <a:r>
              <a:rPr lang="en-US" dirty="0" smtClean="0"/>
              <a:t>binary datasets</a:t>
            </a:r>
            <a:endParaRPr lang="en-US" dirty="0"/>
          </a:p>
        </p:txBody>
      </p:sp>
    </p:spTree>
    <p:extLst>
      <p:ext uri="{BB962C8B-B14F-4D97-AF65-F5344CB8AC3E}">
        <p14:creationId xmlns:p14="http://schemas.microsoft.com/office/powerpoint/2010/main" val="4254848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15 diverse datasets obtained from LIBSVM and UCI machine learning repository</a:t>
                </a:r>
              </a:p>
              <a:p>
                <a:r>
                  <a:rPr lang="en-US" dirty="0" smtClean="0"/>
                  <a:t>Predefine 16 kernel functions</a:t>
                </a:r>
              </a:p>
              <a:p>
                <a:pPr lvl="1"/>
                <a:r>
                  <a:rPr lang="en-US" dirty="0" smtClean="0"/>
                  <a:t>3 polynomial kernels (i.e. </a:t>
                </a:r>
                <a14:m>
                  <m:oMath xmlns:m="http://schemas.openxmlformats.org/officeDocument/2006/math">
                    <m:r>
                      <a:rPr lang="en-US" b="0" i="1" smtClean="0">
                        <a:latin typeface="Cambria Math"/>
                      </a:rPr>
                      <m:t>𝑘</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e>
                    </m:d>
                    <m:r>
                      <a:rPr lang="en-US" b="0" i="1" smtClean="0">
                        <a:latin typeface="Cambria Math"/>
                      </a:rPr>
                      <m:t>=</m:t>
                    </m:r>
                    <m:sSup>
                      <m:sSupPr>
                        <m:ctrlPr>
                          <a:rPr lang="en-US" b="0" i="1" smtClean="0">
                            <a:latin typeface="Cambria Math"/>
                          </a:rPr>
                        </m:ctrlPr>
                      </m:sSupPr>
                      <m:e>
                        <m:d>
                          <m:dPr>
                            <m:ctrlPr>
                              <a:rPr lang="en-US" b="0" i="1" smtClean="0">
                                <a:latin typeface="Cambria Math"/>
                              </a:rPr>
                            </m:ctrlPr>
                          </m:dPr>
                          <m:e>
                            <m:sSubSup>
                              <m:sSubSupPr>
                                <m:ctrlPr>
                                  <a:rPr lang="en-US" b="0" i="1" smtClean="0">
                                    <a:latin typeface="Cambria Math"/>
                                  </a:rPr>
                                </m:ctrlPr>
                              </m:sSubSupPr>
                              <m:e>
                                <m:r>
                                  <a:rPr lang="en-US" b="0" i="1" smtClean="0">
                                    <a:latin typeface="Cambria Math"/>
                                  </a:rPr>
                                  <m:t>𝑥</m:t>
                                </m:r>
                              </m:e>
                              <m:sub>
                                <m:r>
                                  <a:rPr lang="en-US" b="0" i="1" smtClean="0">
                                    <a:latin typeface="Cambria Math"/>
                                  </a:rPr>
                                  <m:t>𝑖</m:t>
                                </m:r>
                              </m:sub>
                              <m:sup>
                                <m:r>
                                  <a:rPr lang="en-US" b="0" i="1" smtClean="0">
                                    <a:latin typeface="Cambria Math"/>
                                  </a:rPr>
                                  <m:t>𝖳</m:t>
                                </m:r>
                              </m:sup>
                            </m:sSubSup>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e>
                        </m:d>
                      </m:e>
                      <m:sup>
                        <m:r>
                          <a:rPr lang="en-US" b="0" i="1" smtClean="0">
                            <a:latin typeface="Cambria Math"/>
                          </a:rPr>
                          <m:t>𝑝</m:t>
                        </m:r>
                      </m:sup>
                    </m:sSup>
                    <m:r>
                      <a:rPr lang="en-US" b="0" i="0" smtClean="0">
                        <a:latin typeface="Cambria Math"/>
                      </a:rPr>
                      <m:t>, </m:t>
                    </m:r>
                    <m:r>
                      <a:rPr lang="en-US" b="0" i="1" smtClean="0">
                        <a:latin typeface="Cambria Math"/>
                      </a:rPr>
                      <m:t>𝑝</m:t>
                    </m:r>
                    <m:r>
                      <a:rPr lang="en-US" b="0" i="0" smtClean="0">
                        <a:latin typeface="Cambria Math"/>
                      </a:rPr>
                      <m:t>=1, 2 </m:t>
                    </m:r>
                    <m:r>
                      <m:rPr>
                        <m:sty m:val="p"/>
                      </m:rPr>
                      <a:rPr lang="en-US" b="0" i="0" smtClean="0">
                        <a:latin typeface="Cambria Math"/>
                      </a:rPr>
                      <m:t>and</m:t>
                    </m:r>
                    <m:r>
                      <a:rPr lang="en-US" b="0" i="0" smtClean="0">
                        <a:latin typeface="Cambria Math"/>
                      </a:rPr>
                      <m:t> 3</m:t>
                    </m:r>
                  </m:oMath>
                </a14:m>
                <a:r>
                  <a:rPr lang="en-US" dirty="0" smtClean="0"/>
                  <a:t>)</a:t>
                </a:r>
              </a:p>
              <a:p>
                <a:pPr lvl="1"/>
                <a:r>
                  <a:rPr lang="en-US" dirty="0" smtClean="0"/>
                  <a:t>13 Gaussian kernels (i.e.</a:t>
                </a:r>
                <a14:m>
                  <m:oMath xmlns:m="http://schemas.openxmlformats.org/officeDocument/2006/math">
                    <m:r>
                      <a:rPr lang="en-US" i="1">
                        <a:latin typeface="Cambria Math"/>
                      </a:rPr>
                      <m:t>𝑘</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𝑗</m:t>
                            </m:r>
                          </m:sub>
                        </m:sSub>
                      </m:e>
                    </m:d>
                    <m:r>
                      <a:rPr lang="en-US" b="0" i="1" smtClean="0">
                        <a:latin typeface="Cambria Math"/>
                      </a:rPr>
                      <m:t>=</m:t>
                    </m:r>
                    <m:func>
                      <m:funcPr>
                        <m:ctrlPr>
                          <a:rPr lang="en-US" b="0" i="1" smtClean="0">
                            <a:latin typeface="Cambria Math"/>
                          </a:rPr>
                        </m:ctrlPr>
                      </m:funcPr>
                      <m:fName>
                        <m:r>
                          <m:rPr>
                            <m:sty m:val="p"/>
                          </m:rPr>
                          <a:rPr lang="en-US" b="0" i="0" smtClean="0">
                            <a:latin typeface="Cambria Math"/>
                          </a:rPr>
                          <m:t>exp</m:t>
                        </m:r>
                      </m:fName>
                      <m:e>
                        <m:d>
                          <m:dPr>
                            <m:ctrlPr>
                              <a:rPr lang="en-US" b="0" i="1" smtClean="0">
                                <a:latin typeface="Cambria Math"/>
                              </a:rPr>
                            </m:ctrlPr>
                          </m:dPr>
                          <m:e>
                            <m:f>
                              <m:fPr>
                                <m:type m:val="lin"/>
                                <m:ctrlPr>
                                  <a:rPr lang="en-US" b="0" i="1" smtClean="0">
                                    <a:latin typeface="Cambria Math"/>
                                  </a:rPr>
                                </m:ctrlPr>
                              </m:fPr>
                              <m:num>
                                <m:r>
                                  <a:rPr lang="en-US" i="1">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𝑗</m:t>
                                            </m:r>
                                          </m:sub>
                                        </m:sSub>
                                      </m:e>
                                    </m:d>
                                  </m:e>
                                  <m:sup>
                                    <m:r>
                                      <a:rPr lang="en-US" i="1">
                                        <a:latin typeface="Cambria Math"/>
                                      </a:rPr>
                                      <m:t>2</m:t>
                                    </m:r>
                                  </m:sup>
                                </m:sSup>
                              </m:num>
                              <m:den>
                                <m:r>
                                  <a:rPr lang="en-US" b="0" i="1" smtClean="0">
                                    <a:latin typeface="Cambria Math"/>
                                  </a:rPr>
                                  <m:t>2</m:t>
                                </m:r>
                                <m:sSup>
                                  <m:sSupPr>
                                    <m:ctrlPr>
                                      <a:rPr lang="en-US" b="0" i="1" smtClean="0">
                                        <a:latin typeface="Cambria Math"/>
                                      </a:rPr>
                                    </m:ctrlPr>
                                  </m:sSupPr>
                                  <m:e>
                                    <m:r>
                                      <a:rPr lang="en-US" b="0" i="1" smtClean="0">
                                        <a:latin typeface="Cambria Math"/>
                                      </a:rPr>
                                      <m:t>𝜎</m:t>
                                    </m:r>
                                  </m:e>
                                  <m:sup>
                                    <m:r>
                                      <a:rPr lang="en-US" b="0" i="1" smtClean="0">
                                        <a:latin typeface="Cambria Math"/>
                                      </a:rPr>
                                      <m:t>2</m:t>
                                    </m:r>
                                  </m:sup>
                                </m:sSup>
                              </m:den>
                            </m:f>
                          </m:e>
                        </m:d>
                      </m:e>
                    </m:func>
                    <m:r>
                      <a:rPr lang="en-US" b="0" i="1" smtClean="0">
                        <a:latin typeface="Cambria Math"/>
                      </a:rPr>
                      <m:t>, </m:t>
                    </m:r>
                    <m:r>
                      <a:rPr lang="en-US" b="0" i="1" smtClean="0">
                        <a:latin typeface="Cambria Math"/>
                      </a:rPr>
                      <m:t>𝜎</m:t>
                    </m:r>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−6</m:t>
                        </m:r>
                      </m:sup>
                    </m:sSup>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−5</m:t>
                        </m:r>
                      </m:sup>
                    </m:sSup>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6</m:t>
                        </m:r>
                      </m:sup>
                    </m:sSup>
                  </m:oMath>
                </a14:m>
                <a:r>
                  <a:rPr lang="en-US" dirty="0" smtClean="0"/>
                  <a:t>)</a:t>
                </a:r>
              </a:p>
              <a:p>
                <a:pPr marL="0" indent="0">
                  <a:buNone/>
                </a:pPr>
                <a:endParaRPr lang="en-US" dirty="0"/>
              </a:p>
              <a:p>
                <a:r>
                  <a:rPr lang="en-US" dirty="0" smtClean="0"/>
                  <a:t>Fix discount weight </a:t>
                </a:r>
                <a14:m>
                  <m:oMath xmlns:m="http://schemas.openxmlformats.org/officeDocument/2006/math">
                    <m:r>
                      <a:rPr lang="en-US" b="0" i="1" smtClean="0">
                        <a:latin typeface="Cambria Math"/>
                      </a:rPr>
                      <m:t>𝛽</m:t>
                    </m:r>
                    <m:r>
                      <a:rPr lang="en-US" b="0" i="1" smtClean="0">
                        <a:latin typeface="Cambria Math"/>
                      </a:rPr>
                      <m:t>=0.8</m:t>
                    </m:r>
                  </m:oMath>
                </a14:m>
                <a:r>
                  <a:rPr lang="en-US" dirty="0" smtClean="0"/>
                  <a:t> </a:t>
                </a:r>
              </a:p>
              <a:p>
                <a:r>
                  <a:rPr lang="en-US" dirty="0" smtClean="0"/>
                  <a:t>Results are averaged over 20 runs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2FC0E4-330B-4E30-82D4-A6A38A6D97CE}" type="slidenum">
              <a:rPr lang="en-US" smtClean="0"/>
              <a:t>12</a:t>
            </a:fld>
            <a:endParaRPr lang="en-US"/>
          </a:p>
        </p:txBody>
      </p:sp>
    </p:spTree>
    <p:extLst>
      <p:ext uri="{BB962C8B-B14F-4D97-AF65-F5344CB8AC3E}">
        <p14:creationId xmlns:p14="http://schemas.microsoft.com/office/powerpoint/2010/main" val="2481846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a:t>
            </a:r>
            <a:r>
              <a:rPr lang="en-US" dirty="0"/>
              <a:t>the deterministic OMKC algorithm </a:t>
            </a:r>
          </a:p>
        </p:txBody>
      </p:sp>
      <p:sp>
        <p:nvSpPr>
          <p:cNvPr id="3" name="Content Placeholder 2"/>
          <p:cNvSpPr>
            <a:spLocks noGrp="1"/>
          </p:cNvSpPr>
          <p:nvPr>
            <p:ph idx="1"/>
          </p:nvPr>
        </p:nvSpPr>
        <p:spPr/>
        <p:txBody>
          <a:bodyPr>
            <a:normAutofit fontScale="92500" lnSpcReduction="10000"/>
          </a:bodyPr>
          <a:lstStyle/>
          <a:p>
            <a:r>
              <a:rPr lang="en-US" dirty="0"/>
              <a:t>Comparison of the </a:t>
            </a:r>
            <a:r>
              <a:rPr lang="en-US" dirty="0" smtClean="0"/>
              <a:t>deterministic </a:t>
            </a:r>
            <a:r>
              <a:rPr lang="en-US" dirty="0"/>
              <a:t>OMKC </a:t>
            </a:r>
            <a:r>
              <a:rPr lang="en-US" dirty="0" smtClean="0"/>
              <a:t>algorithm with three Perceptron </a:t>
            </a:r>
            <a:r>
              <a:rPr lang="en-US" dirty="0"/>
              <a:t>based </a:t>
            </a:r>
            <a:r>
              <a:rPr lang="en-US" dirty="0" smtClean="0"/>
              <a:t>algorithms</a:t>
            </a:r>
          </a:p>
          <a:p>
            <a:endParaRPr lang="en-US" dirty="0" smtClean="0"/>
          </a:p>
          <a:p>
            <a:pPr lvl="1"/>
            <a:r>
              <a:rPr lang="en-US" dirty="0" smtClean="0"/>
              <a:t>Perceptron : </a:t>
            </a:r>
            <a:r>
              <a:rPr lang="en-US" dirty="0"/>
              <a:t>the well-known Perceptron baseline algorithm with a linear kernel (</a:t>
            </a:r>
            <a:r>
              <a:rPr lang="en-US" dirty="0" smtClean="0"/>
              <a:t>Rosenblatt </a:t>
            </a:r>
            <a:r>
              <a:rPr lang="de-DE" dirty="0" smtClean="0"/>
              <a:t>1958</a:t>
            </a:r>
            <a:r>
              <a:rPr lang="de-DE" dirty="0"/>
              <a:t>; Freund and Schapire 1999</a:t>
            </a:r>
            <a:r>
              <a:rPr lang="de-DE" dirty="0" smtClean="0"/>
              <a:t>)</a:t>
            </a:r>
          </a:p>
          <a:p>
            <a:pPr lvl="1"/>
            <a:endParaRPr lang="en-US" dirty="0" smtClean="0"/>
          </a:p>
          <a:p>
            <a:pPr lvl="1"/>
            <a:r>
              <a:rPr lang="en-US" dirty="0"/>
              <a:t>Perceptron(u) : another Perceptron baseline algorithm with an unbiased/uniform </a:t>
            </a:r>
            <a:r>
              <a:rPr lang="en-US" dirty="0" smtClean="0"/>
              <a:t>combination of </a:t>
            </a:r>
            <a:r>
              <a:rPr lang="en-US" dirty="0"/>
              <a:t>all the </a:t>
            </a:r>
            <a:r>
              <a:rPr lang="en-US" dirty="0" smtClean="0"/>
              <a:t>kernels</a:t>
            </a:r>
          </a:p>
          <a:p>
            <a:pPr lvl="1"/>
            <a:endParaRPr lang="en-US" dirty="0" smtClean="0"/>
          </a:p>
          <a:p>
            <a:pPr lvl="1"/>
            <a:r>
              <a:rPr lang="en-US" dirty="0"/>
              <a:t>Perceptron(*): </a:t>
            </a:r>
            <a:r>
              <a:rPr lang="en-US" dirty="0" smtClean="0"/>
              <a:t>an </a:t>
            </a:r>
            <a:r>
              <a:rPr lang="en-US" dirty="0"/>
              <a:t>online validation procedure to search for the best </a:t>
            </a:r>
            <a:r>
              <a:rPr lang="en-US" dirty="0" smtClean="0"/>
              <a:t>kernel among </a:t>
            </a:r>
            <a:r>
              <a:rPr lang="en-US" dirty="0"/>
              <a:t>the pool of kernels (using the first 10 % training examples), and then apply </a:t>
            </a:r>
            <a:r>
              <a:rPr lang="en-US" dirty="0" smtClean="0"/>
              <a:t>the Perceptron </a:t>
            </a:r>
            <a:r>
              <a:rPr lang="en-US" dirty="0"/>
              <a:t>algorithm with the best </a:t>
            </a:r>
            <a:r>
              <a:rPr lang="en-US" dirty="0" smtClean="0"/>
              <a:t>kernel</a:t>
            </a:r>
          </a:p>
          <a:p>
            <a:pPr lvl="1"/>
            <a:endParaRPr lang="en-US" dirty="0" smtClean="0"/>
          </a:p>
          <a:p>
            <a:pPr lvl="1"/>
            <a:r>
              <a:rPr lang="en-US" dirty="0"/>
              <a:t>OM-2: a state-of-the-art online learning algorithm for multiple kernel learning (</a:t>
            </a:r>
            <a:r>
              <a:rPr lang="en-US" dirty="0" err="1"/>
              <a:t>Jie</a:t>
            </a:r>
            <a:r>
              <a:rPr lang="en-US" dirty="0"/>
              <a:t> et </a:t>
            </a:r>
            <a:r>
              <a:rPr lang="en-US" dirty="0" smtClean="0"/>
              <a:t>al. 2010</a:t>
            </a:r>
            <a:r>
              <a:rPr lang="en-US" dirty="0"/>
              <a:t>; </a:t>
            </a:r>
            <a:r>
              <a:rPr lang="en-US" dirty="0" err="1"/>
              <a:t>Orabona</a:t>
            </a:r>
            <a:r>
              <a:rPr lang="en-US" dirty="0"/>
              <a:t> et al. 2010</a:t>
            </a:r>
            <a:r>
              <a:rPr lang="en-US" dirty="0" smtClean="0"/>
              <a:t>)</a:t>
            </a:r>
            <a:endParaRPr lang="en-US" dirty="0"/>
          </a:p>
        </p:txBody>
      </p:sp>
      <p:sp>
        <p:nvSpPr>
          <p:cNvPr id="4" name="Slide Number Placeholder 3"/>
          <p:cNvSpPr>
            <a:spLocks noGrp="1"/>
          </p:cNvSpPr>
          <p:nvPr>
            <p:ph type="sldNum" sz="quarter" idx="12"/>
          </p:nvPr>
        </p:nvSpPr>
        <p:spPr/>
        <p:txBody>
          <a:bodyPr/>
          <a:lstStyle/>
          <a:p>
            <a:fld id="{7F2FC0E4-330B-4E30-82D4-A6A38A6D97CE}" type="slidenum">
              <a:rPr lang="en-US" smtClean="0"/>
              <a:t>13</a:t>
            </a:fld>
            <a:endParaRPr lang="en-US"/>
          </a:p>
        </p:txBody>
      </p:sp>
    </p:spTree>
    <p:extLst>
      <p:ext uri="{BB962C8B-B14F-4D97-AF65-F5344CB8AC3E}">
        <p14:creationId xmlns:p14="http://schemas.microsoft.com/office/powerpoint/2010/main" val="1617492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7283" y="1600200"/>
            <a:ext cx="6729435" cy="150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Evaluation of the deterministic OMKC algorithm </a:t>
            </a:r>
          </a:p>
        </p:txBody>
      </p:sp>
      <p:sp>
        <p:nvSpPr>
          <p:cNvPr id="3" name="Slide Number Placeholder 2"/>
          <p:cNvSpPr>
            <a:spLocks noGrp="1"/>
          </p:cNvSpPr>
          <p:nvPr>
            <p:ph type="sldNum" sz="quarter" idx="12"/>
          </p:nvPr>
        </p:nvSpPr>
        <p:spPr/>
        <p:txBody>
          <a:bodyPr/>
          <a:lstStyle/>
          <a:p>
            <a:fld id="{7F2FC0E4-330B-4E30-82D4-A6A38A6D97CE}" type="slidenum">
              <a:rPr lang="en-US" smtClean="0"/>
              <a:t>14</a:t>
            </a:fld>
            <a:endParaRPr lang="en-US"/>
          </a:p>
        </p:txBody>
      </p:sp>
      <p:sp>
        <p:nvSpPr>
          <p:cNvPr id="4" name="Rectangle 3"/>
          <p:cNvSpPr/>
          <p:nvPr/>
        </p:nvSpPr>
        <p:spPr>
          <a:xfrm>
            <a:off x="1143000" y="2057400"/>
            <a:ext cx="6858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89652" y="2574852"/>
            <a:ext cx="304800" cy="369332"/>
          </a:xfrm>
          <a:prstGeom prst="rect">
            <a:avLst/>
          </a:prstGeom>
          <a:noFill/>
        </p:spPr>
        <p:txBody>
          <a:bodyPr wrap="square" rtlCol="0">
            <a:spAutoFit/>
          </a:bodyPr>
          <a:lstStyle/>
          <a:p>
            <a:r>
              <a:rPr lang="en-US" dirty="0" smtClean="0">
                <a:solidFill>
                  <a:srgbClr val="FF0000"/>
                </a:solidFill>
              </a:rPr>
              <a:t>&lt;</a:t>
            </a:r>
            <a:endParaRPr lang="en-US" dirty="0">
              <a:solidFill>
                <a:srgbClr val="FF0000"/>
              </a:solidFill>
            </a:endParaRPr>
          </a:p>
        </p:txBody>
      </p:sp>
      <p:sp>
        <p:nvSpPr>
          <p:cNvPr id="7" name="TextBox 6"/>
          <p:cNvSpPr txBox="1"/>
          <p:nvPr/>
        </p:nvSpPr>
        <p:spPr>
          <a:xfrm>
            <a:off x="6689652" y="2357920"/>
            <a:ext cx="304800" cy="369332"/>
          </a:xfrm>
          <a:prstGeom prst="rect">
            <a:avLst/>
          </a:prstGeom>
          <a:noFill/>
        </p:spPr>
        <p:txBody>
          <a:bodyPr wrap="square" rtlCol="0">
            <a:spAutoFit/>
          </a:bodyPr>
          <a:lstStyle/>
          <a:p>
            <a:r>
              <a:rPr lang="en-US" dirty="0" smtClean="0">
                <a:solidFill>
                  <a:srgbClr val="FF0000"/>
                </a:solidFill>
              </a:rPr>
              <a:t>&gt;</a:t>
            </a:r>
            <a:endParaRPr lang="en-US" dirty="0">
              <a:solidFill>
                <a:srgbClr val="FF0000"/>
              </a:solidFill>
            </a:endParaRPr>
          </a:p>
        </p:txBody>
      </p:sp>
      <p:sp>
        <p:nvSpPr>
          <p:cNvPr id="8" name="TextBox 7"/>
          <p:cNvSpPr txBox="1"/>
          <p:nvPr/>
        </p:nvSpPr>
        <p:spPr>
          <a:xfrm>
            <a:off x="6689651" y="2815120"/>
            <a:ext cx="304800" cy="369332"/>
          </a:xfrm>
          <a:prstGeom prst="rect">
            <a:avLst/>
          </a:prstGeom>
          <a:noFill/>
        </p:spPr>
        <p:txBody>
          <a:bodyPr wrap="square" rtlCol="0">
            <a:spAutoFit/>
          </a:bodyPr>
          <a:lstStyle/>
          <a:p>
            <a:r>
              <a:rPr lang="en-US" dirty="0" smtClean="0">
                <a:solidFill>
                  <a:srgbClr val="FF0000"/>
                </a:solidFill>
              </a:rPr>
              <a:t>&lt;</a:t>
            </a:r>
            <a:endParaRPr lang="en-US" dirty="0">
              <a:solidFill>
                <a:srgbClr val="FF0000"/>
              </a:solidFill>
            </a:endParaRPr>
          </a:p>
        </p:txBody>
      </p:sp>
      <p:sp>
        <p:nvSpPr>
          <p:cNvPr id="9" name="Rectangle 8"/>
          <p:cNvSpPr/>
          <p:nvPr/>
        </p:nvSpPr>
        <p:spPr>
          <a:xfrm>
            <a:off x="2259420" y="2447336"/>
            <a:ext cx="448056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59420" y="2668406"/>
            <a:ext cx="448056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59420" y="2891172"/>
            <a:ext cx="4480560" cy="19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60779" y="2431388"/>
            <a:ext cx="1006549" cy="6768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672" y="3352798"/>
            <a:ext cx="6815328" cy="105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33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mistake rate (20 runs)</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368337"/>
            <a:ext cx="5638800" cy="534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F2FC0E4-330B-4E30-82D4-A6A38A6D97CE}" type="slidenum">
              <a:rPr lang="en-US" smtClean="0"/>
              <a:t>15</a:t>
            </a:fld>
            <a:endParaRPr lang="en-US"/>
          </a:p>
        </p:txBody>
      </p:sp>
    </p:spTree>
    <p:extLst>
      <p:ext uri="{BB962C8B-B14F-4D97-AF65-F5344CB8AC3E}">
        <p14:creationId xmlns:p14="http://schemas.microsoft.com/office/powerpoint/2010/main" val="2442494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support vectors (20 runs)</a:t>
            </a:r>
            <a:endParaRPr lang="en-US"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346550"/>
            <a:ext cx="5638800" cy="538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F2FC0E4-330B-4E30-82D4-A6A38A6D97CE}" type="slidenum">
              <a:rPr lang="en-US" smtClean="0"/>
              <a:t>16</a:t>
            </a:fld>
            <a:endParaRPr lang="en-US"/>
          </a:p>
        </p:txBody>
      </p:sp>
    </p:spTree>
    <p:extLst>
      <p:ext uri="{BB962C8B-B14F-4D97-AF65-F5344CB8AC3E}">
        <p14:creationId xmlns:p14="http://schemas.microsoft.com/office/powerpoint/2010/main" val="2687669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295592"/>
            <a:ext cx="5791200" cy="548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Kernel weights</a:t>
            </a:r>
            <a:endParaRPr lang="en-US" dirty="0"/>
          </a:p>
        </p:txBody>
      </p:sp>
      <p:sp>
        <p:nvSpPr>
          <p:cNvPr id="3" name="Slide Number Placeholder 2"/>
          <p:cNvSpPr>
            <a:spLocks noGrp="1"/>
          </p:cNvSpPr>
          <p:nvPr>
            <p:ph type="sldNum" sz="quarter" idx="12"/>
          </p:nvPr>
        </p:nvSpPr>
        <p:spPr/>
        <p:txBody>
          <a:bodyPr/>
          <a:lstStyle/>
          <a:p>
            <a:fld id="{7F2FC0E4-330B-4E30-82D4-A6A38A6D97CE}" type="slidenum">
              <a:rPr lang="en-US" smtClean="0"/>
              <a:t>17</a:t>
            </a:fld>
            <a:endParaRPr lang="en-US"/>
          </a:p>
        </p:txBody>
      </p:sp>
    </p:spTree>
    <p:extLst>
      <p:ext uri="{BB962C8B-B14F-4D97-AF65-F5344CB8AC3E}">
        <p14:creationId xmlns:p14="http://schemas.microsoft.com/office/powerpoint/2010/main" val="272776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291958"/>
            <a:ext cx="5791200" cy="549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Effect of </a:t>
                </a:r>
                <a14:m>
                  <m:oMath xmlns:m="http://schemas.openxmlformats.org/officeDocument/2006/math">
                    <m:r>
                      <a:rPr lang="en-US" b="0" i="1" smtClean="0">
                        <a:latin typeface="Cambria Math"/>
                      </a:rPr>
                      <m:t>𝛽</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4"/>
                <a:stretch>
                  <a:fillRect l="-2593" b="-117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124200" y="533400"/>
                <a:ext cx="5257800" cy="7297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optimal</m:t>
                      </m:r>
                      <m:r>
                        <a:rPr lang="en-US" b="0" i="1" smtClean="0">
                          <a:latin typeface="Cambria Math"/>
                        </a:rPr>
                        <m:t> </m:t>
                      </m:r>
                      <m:r>
                        <a:rPr lang="en-US" b="0" i="1" smtClean="0">
                          <a:latin typeface="Cambria Math"/>
                        </a:rPr>
                        <m:t>𝛽</m:t>
                      </m:r>
                      <m:r>
                        <a:rPr lang="en-US" b="0" i="1" smtClean="0">
                          <a:latin typeface="Cambria Math"/>
                        </a:rPr>
                        <m:t>=</m:t>
                      </m:r>
                      <m:f>
                        <m:fPr>
                          <m:ctrlPr>
                            <a:rPr lang="en-US" b="0" i="1" smtClean="0">
                              <a:latin typeface="Cambria Math"/>
                            </a:rPr>
                          </m:ctrlPr>
                        </m:fPr>
                        <m:num>
                          <m:rad>
                            <m:radPr>
                              <m:degHide m:val="on"/>
                              <m:ctrlPr>
                                <a:rPr lang="en-US" b="0" i="1" smtClean="0">
                                  <a:latin typeface="Cambria Math"/>
                                </a:rPr>
                              </m:ctrlPr>
                            </m:radPr>
                            <m:deg/>
                            <m:e>
                              <m:r>
                                <a:rPr lang="en-US" b="0" i="1" smtClean="0">
                                  <a:latin typeface="Cambria Math"/>
                                </a:rPr>
                                <m:t>𝑇</m:t>
                              </m:r>
                            </m:e>
                          </m:rad>
                        </m:num>
                        <m:den>
                          <m:rad>
                            <m:radPr>
                              <m:degHide m:val="on"/>
                              <m:ctrlPr>
                                <a:rPr lang="en-US" i="1">
                                  <a:latin typeface="Cambria Math"/>
                                </a:rPr>
                              </m:ctrlPr>
                            </m:radPr>
                            <m:deg/>
                            <m:e>
                              <m:r>
                                <a:rPr lang="en-US" i="1">
                                  <a:latin typeface="Cambria Math"/>
                                </a:rPr>
                                <m:t>𝑇</m:t>
                              </m:r>
                            </m:e>
                          </m:rad>
                          <m:r>
                            <a:rPr lang="en-US" i="1">
                              <a:latin typeface="Cambria Math"/>
                            </a:rPr>
                            <m:t>+</m:t>
                          </m:r>
                          <m:rad>
                            <m:radPr>
                              <m:degHide m:val="on"/>
                              <m:ctrlPr>
                                <a:rPr lang="en-US" i="1">
                                  <a:latin typeface="Cambria Math"/>
                                </a:rPr>
                              </m:ctrlPr>
                            </m:radPr>
                            <m:deg/>
                            <m:e>
                              <m:func>
                                <m:funcPr>
                                  <m:ctrlPr>
                                    <a:rPr lang="en-US" i="1">
                                      <a:latin typeface="Cambria Math"/>
                                    </a:rPr>
                                  </m:ctrlPr>
                                </m:funcPr>
                                <m:fName>
                                  <m:r>
                                    <m:rPr>
                                      <m:sty m:val="p"/>
                                    </m:rPr>
                                    <a:rPr lang="en-US">
                                      <a:latin typeface="Cambria Math"/>
                                    </a:rPr>
                                    <m:t>ln</m:t>
                                  </m:r>
                                </m:fName>
                                <m:e>
                                  <m:r>
                                    <a:rPr lang="en-US" i="1">
                                      <a:latin typeface="Cambria Math"/>
                                    </a:rPr>
                                    <m:t>𝑚</m:t>
                                  </m:r>
                                </m:e>
                              </m:func>
                            </m:e>
                          </m:rad>
                        </m:den>
                      </m:f>
                      <m:r>
                        <a:rPr lang="en-US" b="0" i="1" smtClean="0">
                          <a:latin typeface="Cambria Math"/>
                        </a:rPr>
                        <m:t>;</m:t>
                      </m:r>
                      <m:m>
                        <m:mPr>
                          <m:mcs>
                            <m:mc>
                              <m:mcPr>
                                <m:count m:val="1"/>
                                <m:mcJc m:val="center"/>
                              </m:mcPr>
                            </m:mc>
                          </m:mcs>
                          <m:ctrlPr>
                            <a:rPr lang="en-US" b="0" i="1" smtClean="0">
                              <a:latin typeface="Cambria Math"/>
                            </a:rPr>
                          </m:ctrlPr>
                        </m:mPr>
                        <m:mr>
                          <m:e>
                            <m:r>
                              <a:rPr lang="en-US" i="1">
                                <a:latin typeface="Cambria Math"/>
                              </a:rPr>
                              <m:t>𝑇</m:t>
                            </m:r>
                            <m:r>
                              <a:rPr lang="en-US" i="1">
                                <a:latin typeface="Cambria Math"/>
                              </a:rPr>
                              <m:t> :</m:t>
                            </m:r>
                            <m:r>
                              <m:rPr>
                                <m:nor/>
                              </m:rPr>
                              <a:rPr lang="en-US" i="0">
                                <a:latin typeface="Cambria Math"/>
                              </a:rPr>
                              <m:t>training</m:t>
                            </m:r>
                            <m:r>
                              <m:rPr>
                                <m:nor/>
                              </m:rPr>
                              <a:rPr lang="en-US" i="0">
                                <a:latin typeface="Cambria Math"/>
                              </a:rPr>
                              <m:t> </m:t>
                            </m:r>
                            <m:r>
                              <m:rPr>
                                <m:nor/>
                              </m:rPr>
                              <a:rPr lang="en-US" i="0">
                                <a:latin typeface="Cambria Math"/>
                              </a:rPr>
                              <m:t>examples</m:t>
                            </m:r>
                            <m:r>
                              <m:rPr>
                                <m:nor/>
                              </m:rPr>
                              <a:rPr lang="en-US" dirty="0"/>
                              <m:t> </m:t>
                            </m:r>
                          </m:e>
                        </m:mr>
                        <m:mr>
                          <m:e>
                            <m:r>
                              <a:rPr lang="en-US" b="0" i="1" smtClean="0">
                                <a:latin typeface="Cambria Math"/>
                              </a:rPr>
                              <m:t>𝑚</m:t>
                            </m:r>
                            <m:r>
                              <m:rPr>
                                <m:nor/>
                              </m:rPr>
                              <a:rPr lang="en-US" b="0" i="0" smtClean="0">
                                <a:latin typeface="Cambria Math"/>
                              </a:rPr>
                              <m:t> : # </m:t>
                            </m:r>
                            <m:r>
                              <m:rPr>
                                <m:nor/>
                              </m:rPr>
                              <a:rPr lang="en-US" b="0" i="0" smtClean="0">
                                <a:latin typeface="Cambria Math"/>
                              </a:rPr>
                              <m:t>of</m:t>
                            </m:r>
                            <m:r>
                              <m:rPr>
                                <m:nor/>
                              </m:rPr>
                              <a:rPr lang="en-US" b="0" i="0" smtClean="0">
                                <a:latin typeface="Cambria Math"/>
                              </a:rPr>
                              <m:t> </m:t>
                            </m:r>
                            <m:r>
                              <m:rPr>
                                <m:nor/>
                              </m:rPr>
                              <a:rPr lang="en-US" b="0" i="0" smtClean="0">
                                <a:latin typeface="Cambria Math"/>
                              </a:rPr>
                              <m:t>kernels</m:t>
                            </m:r>
                            <m:r>
                              <m:rPr>
                                <m:nor/>
                              </m:rPr>
                              <a:rPr lang="en-US" b="0" i="0" smtClean="0">
                                <a:latin typeface="Cambria Math"/>
                              </a:rPr>
                              <m:t>               </m:t>
                            </m:r>
                          </m:e>
                        </m:mr>
                      </m:m>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24200" y="533400"/>
                <a:ext cx="5257800" cy="729752"/>
              </a:xfrm>
              <a:prstGeom prst="rect">
                <a:avLst/>
              </a:prstGeom>
              <a:blipFill rotWithShape="1">
                <a:blip r:embed="rId5"/>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2FC0E4-330B-4E30-82D4-A6A38A6D97CE}" type="slidenum">
              <a:rPr lang="en-US" smtClean="0"/>
              <a:t>18</a:t>
            </a:fld>
            <a:endParaRPr lang="en-US"/>
          </a:p>
        </p:txBody>
      </p:sp>
      <mc:AlternateContent xmlns:mc="http://schemas.openxmlformats.org/markup-compatibility/2006" xmlns:a14="http://schemas.microsoft.com/office/drawing/2010/main">
        <mc:Choice Requires="a14">
          <p:sp>
            <p:nvSpPr>
              <p:cNvPr id="5" name="Rectangle 4"/>
              <p:cNvSpPr/>
              <p:nvPr/>
            </p:nvSpPr>
            <p:spPr>
              <a:xfrm>
                <a:off x="7162800" y="6324600"/>
                <a:ext cx="1501117" cy="369332"/>
              </a:xfrm>
              <a:prstGeom prst="rect">
                <a:avLst/>
              </a:prstGeom>
            </p:spPr>
            <p:txBody>
              <a:bodyPr wrap="none">
                <a:spAutoFit/>
              </a:bodyPr>
              <a:lstStyle/>
              <a:p>
                <a14:m>
                  <m:oMath xmlns:m="http://schemas.openxmlformats.org/officeDocument/2006/math">
                    <m:sSub>
                      <m:sSubPr>
                        <m:ctrlPr>
                          <a:rPr lang="en-US" i="1">
                            <a:latin typeface="Cambria Math"/>
                          </a:rPr>
                        </m:ctrlPr>
                      </m:sSubPr>
                      <m:e>
                        <m:r>
                          <a:rPr lang="en-US" i="1">
                            <a:latin typeface="Cambria Math"/>
                          </a:rPr>
                          <m:t>𝑤</m:t>
                        </m:r>
                      </m:e>
                      <m:sub>
                        <m:r>
                          <a:rPr lang="en-US" i="1">
                            <a:latin typeface="Cambria Math"/>
                          </a:rPr>
                          <m:t>𝑘</m:t>
                        </m:r>
                      </m:sub>
                    </m:sSub>
                    <m: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𝑘</m:t>
                        </m:r>
                      </m:sub>
                    </m:sSub>
                    <m:sSup>
                      <m:sSupPr>
                        <m:ctrlPr>
                          <a:rPr lang="en-US" i="1">
                            <a:latin typeface="Cambria Math"/>
                          </a:rPr>
                        </m:ctrlPr>
                      </m:sSupPr>
                      <m:e>
                        <m:r>
                          <a:rPr lang="en-US" i="1">
                            <a:latin typeface="Cambria Math"/>
                          </a:rPr>
                          <m:t>𝛽</m:t>
                        </m:r>
                      </m:e>
                      <m:sup>
                        <m:sSub>
                          <m:sSubPr>
                            <m:ctrlPr>
                              <a:rPr lang="en-US" i="1">
                                <a:latin typeface="Cambria Math"/>
                              </a:rPr>
                            </m:ctrlPr>
                          </m:sSubPr>
                          <m:e>
                            <m:r>
                              <a:rPr lang="en-US" i="1">
                                <a:latin typeface="Cambria Math"/>
                              </a:rPr>
                              <m:t>𝑧</m:t>
                            </m:r>
                          </m:e>
                          <m:sub>
                            <m:r>
                              <a:rPr lang="en-US" i="1">
                                <a:latin typeface="Cambria Math"/>
                              </a:rPr>
                              <m:t>𝑘</m:t>
                            </m:r>
                          </m:sub>
                        </m:sSub>
                      </m:sup>
                    </m:sSup>
                  </m:oMath>
                </a14:m>
                <a:r>
                  <a:rPr lang="en-US" dirty="0"/>
                  <a:t> </a:t>
                </a:r>
              </a:p>
            </p:txBody>
          </p:sp>
        </mc:Choice>
        <mc:Fallback xmlns="">
          <p:sp>
            <p:nvSpPr>
              <p:cNvPr id="5" name="Rectangle 4"/>
              <p:cNvSpPr>
                <a:spLocks noRot="1" noChangeAspect="1" noMove="1" noResize="1" noEditPoints="1" noAdjustHandles="1" noChangeArrowheads="1" noChangeShapeType="1" noTextEdit="1"/>
              </p:cNvSpPr>
              <p:nvPr/>
            </p:nvSpPr>
            <p:spPr>
              <a:xfrm>
                <a:off x="7162800" y="6324600"/>
                <a:ext cx="1501117" cy="369332"/>
              </a:xfrm>
              <a:prstGeom prst="rect">
                <a:avLst/>
              </a:prstGeom>
              <a:blipFill rotWithShape="1">
                <a:blip r:embed="rId6"/>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897756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Efficiency</a:t>
            </a:r>
            <a:endParaRPr lang="en-US" dirty="0"/>
          </a:p>
        </p:txBody>
      </p:sp>
      <p:sp>
        <p:nvSpPr>
          <p:cNvPr id="4" name="Slide Number Placeholder 3"/>
          <p:cNvSpPr>
            <a:spLocks noGrp="1"/>
          </p:cNvSpPr>
          <p:nvPr>
            <p:ph type="sldNum" sz="quarter" idx="12"/>
          </p:nvPr>
        </p:nvSpPr>
        <p:spPr/>
        <p:txBody>
          <a:bodyPr/>
          <a:lstStyle/>
          <a:p>
            <a:fld id="{7F2FC0E4-330B-4E30-82D4-A6A38A6D97CE}" type="slidenum">
              <a:rPr lang="en-US" smtClean="0"/>
              <a:t>19</a:t>
            </a:fld>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2645"/>
          <a:stretch/>
        </p:blipFill>
        <p:spPr bwMode="auto">
          <a:xfrm>
            <a:off x="685800" y="1920948"/>
            <a:ext cx="6679637" cy="182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702"/>
          <a:stretch/>
        </p:blipFill>
        <p:spPr bwMode="auto">
          <a:xfrm>
            <a:off x="685800" y="3765696"/>
            <a:ext cx="6679637" cy="74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7454619" y="3124200"/>
            <a:ext cx="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543800" y="3304031"/>
            <a:ext cx="1295400" cy="923330"/>
          </a:xfrm>
          <a:prstGeom prst="rect">
            <a:avLst/>
          </a:prstGeom>
          <a:noFill/>
        </p:spPr>
        <p:txBody>
          <a:bodyPr wrap="square" rtlCol="0">
            <a:spAutoFit/>
          </a:bodyPr>
          <a:lstStyle/>
          <a:p>
            <a:r>
              <a:rPr lang="en-US" dirty="0" smtClean="0"/>
              <a:t>Decreases as size increases</a:t>
            </a:r>
            <a:endParaRPr lang="en-US" dirty="0"/>
          </a:p>
        </p:txBody>
      </p:sp>
    </p:spTree>
    <p:extLst>
      <p:ext uri="{BB962C8B-B14F-4D97-AF65-F5344CB8AC3E}">
        <p14:creationId xmlns:p14="http://schemas.microsoft.com/office/powerpoint/2010/main" val="178322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 Online</a:t>
            </a:r>
            <a:endParaRPr lang="en-US" dirty="0"/>
          </a:p>
        </p:txBody>
      </p:sp>
      <p:sp>
        <p:nvSpPr>
          <p:cNvPr id="3" name="Content Placeholder 2"/>
          <p:cNvSpPr>
            <a:spLocks noGrp="1"/>
          </p:cNvSpPr>
          <p:nvPr>
            <p:ph idx="1"/>
          </p:nvPr>
        </p:nvSpPr>
        <p:spPr/>
        <p:txBody>
          <a:bodyPr/>
          <a:lstStyle/>
          <a:p>
            <a:r>
              <a:rPr lang="en-US" dirty="0" smtClean="0"/>
              <a:t>Online learning </a:t>
            </a:r>
          </a:p>
          <a:p>
            <a:pPr lvl="1"/>
            <a:r>
              <a:rPr lang="en-US" dirty="0" smtClean="0"/>
              <a:t>Learns one instance at a time and predicts labels for future instances</a:t>
            </a:r>
          </a:p>
        </p:txBody>
      </p:sp>
      <p:sp>
        <p:nvSpPr>
          <p:cNvPr id="6" name="Freeform 5"/>
          <p:cNvSpPr/>
          <p:nvPr/>
        </p:nvSpPr>
        <p:spPr>
          <a:xfrm>
            <a:off x="3783899" y="2667896"/>
            <a:ext cx="1550101" cy="784305"/>
          </a:xfrm>
          <a:custGeom>
            <a:avLst/>
            <a:gdLst>
              <a:gd name="connsiteX0" fmla="*/ 0 w 1550101"/>
              <a:gd name="connsiteY0" fmla="*/ 130720 h 784305"/>
              <a:gd name="connsiteX1" fmla="*/ 130720 w 1550101"/>
              <a:gd name="connsiteY1" fmla="*/ 0 h 784305"/>
              <a:gd name="connsiteX2" fmla="*/ 1419381 w 1550101"/>
              <a:gd name="connsiteY2" fmla="*/ 0 h 784305"/>
              <a:gd name="connsiteX3" fmla="*/ 1550101 w 1550101"/>
              <a:gd name="connsiteY3" fmla="*/ 130720 h 784305"/>
              <a:gd name="connsiteX4" fmla="*/ 1550101 w 1550101"/>
              <a:gd name="connsiteY4" fmla="*/ 653585 h 784305"/>
              <a:gd name="connsiteX5" fmla="*/ 1419381 w 1550101"/>
              <a:gd name="connsiteY5" fmla="*/ 784305 h 784305"/>
              <a:gd name="connsiteX6" fmla="*/ 130720 w 1550101"/>
              <a:gd name="connsiteY6" fmla="*/ 784305 h 784305"/>
              <a:gd name="connsiteX7" fmla="*/ 0 w 1550101"/>
              <a:gd name="connsiteY7" fmla="*/ 653585 h 784305"/>
              <a:gd name="connsiteX8" fmla="*/ 0 w 1550101"/>
              <a:gd name="connsiteY8" fmla="*/ 130720 h 78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101" h="784305">
                <a:moveTo>
                  <a:pt x="0" y="130720"/>
                </a:moveTo>
                <a:cubicBezTo>
                  <a:pt x="0" y="58525"/>
                  <a:pt x="58525" y="0"/>
                  <a:pt x="130720" y="0"/>
                </a:cubicBezTo>
                <a:lnTo>
                  <a:pt x="1419381" y="0"/>
                </a:lnTo>
                <a:cubicBezTo>
                  <a:pt x="1491576" y="0"/>
                  <a:pt x="1550101" y="58525"/>
                  <a:pt x="1550101" y="130720"/>
                </a:cubicBezTo>
                <a:lnTo>
                  <a:pt x="1550101" y="653585"/>
                </a:lnTo>
                <a:cubicBezTo>
                  <a:pt x="1550101" y="725780"/>
                  <a:pt x="1491576" y="784305"/>
                  <a:pt x="1419381" y="784305"/>
                </a:cubicBezTo>
                <a:lnTo>
                  <a:pt x="130720" y="784305"/>
                </a:lnTo>
                <a:cubicBezTo>
                  <a:pt x="58525" y="784305"/>
                  <a:pt x="0" y="725780"/>
                  <a:pt x="0" y="653585"/>
                </a:cubicBezTo>
                <a:lnTo>
                  <a:pt x="0" y="1307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437" tIns="95437" rIns="95437" bIns="95437" numCol="1" spcCol="1270" anchor="ctr" anchorCtr="0">
            <a:noAutofit/>
          </a:bodyPr>
          <a:lstStyle/>
          <a:p>
            <a:pPr lvl="0" algn="ctr" defTabSz="666750">
              <a:lnSpc>
                <a:spcPct val="90000"/>
              </a:lnSpc>
              <a:spcBef>
                <a:spcPct val="0"/>
              </a:spcBef>
              <a:spcAft>
                <a:spcPct val="35000"/>
              </a:spcAft>
            </a:pPr>
            <a:r>
              <a:rPr lang="en-US" sz="1500" kern="1200" dirty="0" smtClean="0"/>
              <a:t>Learner is given an instance</a:t>
            </a:r>
            <a:endParaRPr lang="en-US" sz="1500" kern="1200" dirty="0"/>
          </a:p>
        </p:txBody>
      </p:sp>
      <p:sp>
        <p:nvSpPr>
          <p:cNvPr id="7" name="Freeform 6"/>
          <p:cNvSpPr/>
          <p:nvPr/>
        </p:nvSpPr>
        <p:spPr>
          <a:xfrm>
            <a:off x="3262899" y="3060048"/>
            <a:ext cx="2592102" cy="2592102"/>
          </a:xfrm>
          <a:custGeom>
            <a:avLst/>
            <a:gdLst/>
            <a:ahLst/>
            <a:cxnLst/>
            <a:rect l="0" t="0" r="0" b="0"/>
            <a:pathLst>
              <a:path>
                <a:moveTo>
                  <a:pt x="2192204" y="359751"/>
                </a:moveTo>
                <a:arcTo wR="1296051" hR="1296051" stAng="18824697" swAng="1297514"/>
              </a:path>
            </a:pathLst>
          </a:custGeom>
          <a:noFill/>
          <a:ln w="5715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4976530" y="3963947"/>
            <a:ext cx="1756941" cy="784305"/>
          </a:xfrm>
          <a:custGeom>
            <a:avLst/>
            <a:gdLst>
              <a:gd name="connsiteX0" fmla="*/ 0 w 1756941"/>
              <a:gd name="connsiteY0" fmla="*/ 130720 h 784305"/>
              <a:gd name="connsiteX1" fmla="*/ 130720 w 1756941"/>
              <a:gd name="connsiteY1" fmla="*/ 0 h 784305"/>
              <a:gd name="connsiteX2" fmla="*/ 1626221 w 1756941"/>
              <a:gd name="connsiteY2" fmla="*/ 0 h 784305"/>
              <a:gd name="connsiteX3" fmla="*/ 1756941 w 1756941"/>
              <a:gd name="connsiteY3" fmla="*/ 130720 h 784305"/>
              <a:gd name="connsiteX4" fmla="*/ 1756941 w 1756941"/>
              <a:gd name="connsiteY4" fmla="*/ 653585 h 784305"/>
              <a:gd name="connsiteX5" fmla="*/ 1626221 w 1756941"/>
              <a:gd name="connsiteY5" fmla="*/ 784305 h 784305"/>
              <a:gd name="connsiteX6" fmla="*/ 130720 w 1756941"/>
              <a:gd name="connsiteY6" fmla="*/ 784305 h 784305"/>
              <a:gd name="connsiteX7" fmla="*/ 0 w 1756941"/>
              <a:gd name="connsiteY7" fmla="*/ 653585 h 784305"/>
              <a:gd name="connsiteX8" fmla="*/ 0 w 1756941"/>
              <a:gd name="connsiteY8" fmla="*/ 130720 h 78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941" h="784305">
                <a:moveTo>
                  <a:pt x="0" y="130720"/>
                </a:moveTo>
                <a:cubicBezTo>
                  <a:pt x="0" y="58525"/>
                  <a:pt x="58525" y="0"/>
                  <a:pt x="130720" y="0"/>
                </a:cubicBezTo>
                <a:lnTo>
                  <a:pt x="1626221" y="0"/>
                </a:lnTo>
                <a:cubicBezTo>
                  <a:pt x="1698416" y="0"/>
                  <a:pt x="1756941" y="58525"/>
                  <a:pt x="1756941" y="130720"/>
                </a:cubicBezTo>
                <a:lnTo>
                  <a:pt x="1756941" y="653585"/>
                </a:lnTo>
                <a:cubicBezTo>
                  <a:pt x="1756941" y="725780"/>
                  <a:pt x="1698416" y="784305"/>
                  <a:pt x="1626221" y="784305"/>
                </a:cubicBezTo>
                <a:lnTo>
                  <a:pt x="130720" y="784305"/>
                </a:lnTo>
                <a:cubicBezTo>
                  <a:pt x="58525" y="784305"/>
                  <a:pt x="0" y="725780"/>
                  <a:pt x="0" y="653585"/>
                </a:cubicBezTo>
                <a:lnTo>
                  <a:pt x="0" y="1307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437" tIns="95437" rIns="95437" bIns="95437" numCol="1" spcCol="1270" anchor="ctr" anchorCtr="0">
            <a:noAutofit/>
          </a:bodyPr>
          <a:lstStyle/>
          <a:p>
            <a:pPr lvl="0" algn="ctr" defTabSz="666750">
              <a:lnSpc>
                <a:spcPct val="90000"/>
              </a:lnSpc>
              <a:spcBef>
                <a:spcPct val="0"/>
              </a:spcBef>
              <a:spcAft>
                <a:spcPct val="35000"/>
              </a:spcAft>
            </a:pPr>
            <a:r>
              <a:rPr lang="en-US" sz="1500" kern="1200" dirty="0" smtClean="0"/>
              <a:t>Learner predicts the label of the instance</a:t>
            </a:r>
            <a:endParaRPr lang="en-US" sz="1500" kern="1200" dirty="0"/>
          </a:p>
        </p:txBody>
      </p:sp>
      <p:sp>
        <p:nvSpPr>
          <p:cNvPr id="9" name="Freeform 8"/>
          <p:cNvSpPr/>
          <p:nvPr/>
        </p:nvSpPr>
        <p:spPr>
          <a:xfrm>
            <a:off x="3262899" y="3060048"/>
            <a:ext cx="2592102" cy="2592102"/>
          </a:xfrm>
          <a:custGeom>
            <a:avLst/>
            <a:gdLst/>
            <a:ahLst/>
            <a:cxnLst/>
            <a:rect l="0" t="0" r="0" b="0"/>
            <a:pathLst>
              <a:path>
                <a:moveTo>
                  <a:pt x="2481878" y="1819083"/>
                </a:moveTo>
                <a:arcTo wR="1296051" hR="1296051" stAng="1428048" swAng="1137258"/>
              </a:path>
            </a:pathLst>
          </a:custGeom>
          <a:noFill/>
          <a:ln w="5715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707701" y="5259998"/>
            <a:ext cx="1702498" cy="784305"/>
          </a:xfrm>
          <a:custGeom>
            <a:avLst/>
            <a:gdLst>
              <a:gd name="connsiteX0" fmla="*/ 0 w 1702498"/>
              <a:gd name="connsiteY0" fmla="*/ 130720 h 784305"/>
              <a:gd name="connsiteX1" fmla="*/ 130720 w 1702498"/>
              <a:gd name="connsiteY1" fmla="*/ 0 h 784305"/>
              <a:gd name="connsiteX2" fmla="*/ 1571778 w 1702498"/>
              <a:gd name="connsiteY2" fmla="*/ 0 h 784305"/>
              <a:gd name="connsiteX3" fmla="*/ 1702498 w 1702498"/>
              <a:gd name="connsiteY3" fmla="*/ 130720 h 784305"/>
              <a:gd name="connsiteX4" fmla="*/ 1702498 w 1702498"/>
              <a:gd name="connsiteY4" fmla="*/ 653585 h 784305"/>
              <a:gd name="connsiteX5" fmla="*/ 1571778 w 1702498"/>
              <a:gd name="connsiteY5" fmla="*/ 784305 h 784305"/>
              <a:gd name="connsiteX6" fmla="*/ 130720 w 1702498"/>
              <a:gd name="connsiteY6" fmla="*/ 784305 h 784305"/>
              <a:gd name="connsiteX7" fmla="*/ 0 w 1702498"/>
              <a:gd name="connsiteY7" fmla="*/ 653585 h 784305"/>
              <a:gd name="connsiteX8" fmla="*/ 0 w 1702498"/>
              <a:gd name="connsiteY8" fmla="*/ 130720 h 78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498" h="784305">
                <a:moveTo>
                  <a:pt x="0" y="130720"/>
                </a:moveTo>
                <a:cubicBezTo>
                  <a:pt x="0" y="58525"/>
                  <a:pt x="58525" y="0"/>
                  <a:pt x="130720" y="0"/>
                </a:cubicBezTo>
                <a:lnTo>
                  <a:pt x="1571778" y="0"/>
                </a:lnTo>
                <a:cubicBezTo>
                  <a:pt x="1643973" y="0"/>
                  <a:pt x="1702498" y="58525"/>
                  <a:pt x="1702498" y="130720"/>
                </a:cubicBezTo>
                <a:lnTo>
                  <a:pt x="1702498" y="653585"/>
                </a:lnTo>
                <a:cubicBezTo>
                  <a:pt x="1702498" y="725780"/>
                  <a:pt x="1643973" y="784305"/>
                  <a:pt x="1571778" y="784305"/>
                </a:cubicBezTo>
                <a:lnTo>
                  <a:pt x="130720" y="784305"/>
                </a:lnTo>
                <a:cubicBezTo>
                  <a:pt x="58525" y="784305"/>
                  <a:pt x="0" y="725780"/>
                  <a:pt x="0" y="653585"/>
                </a:cubicBezTo>
                <a:lnTo>
                  <a:pt x="0" y="1307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437" tIns="95437" rIns="95437" bIns="95437" numCol="1" spcCol="1270" anchor="ctr" anchorCtr="0">
            <a:noAutofit/>
          </a:bodyPr>
          <a:lstStyle/>
          <a:p>
            <a:pPr lvl="0" algn="ctr" defTabSz="666750">
              <a:lnSpc>
                <a:spcPct val="90000"/>
              </a:lnSpc>
              <a:spcBef>
                <a:spcPct val="0"/>
              </a:spcBef>
              <a:spcAft>
                <a:spcPct val="35000"/>
              </a:spcAft>
            </a:pPr>
            <a:r>
              <a:rPr lang="en-US" sz="1500" kern="1200" dirty="0" smtClean="0"/>
              <a:t>Learner is given the correct label</a:t>
            </a:r>
            <a:endParaRPr lang="en-US" sz="1500" kern="1200" dirty="0"/>
          </a:p>
        </p:txBody>
      </p:sp>
      <p:sp>
        <p:nvSpPr>
          <p:cNvPr id="11" name="Freeform 10"/>
          <p:cNvSpPr/>
          <p:nvPr/>
        </p:nvSpPr>
        <p:spPr>
          <a:xfrm>
            <a:off x="3262899" y="3060048"/>
            <a:ext cx="2592102" cy="2592102"/>
          </a:xfrm>
          <a:custGeom>
            <a:avLst/>
            <a:gdLst/>
            <a:ahLst/>
            <a:cxnLst/>
            <a:rect l="0" t="0" r="0" b="0"/>
            <a:pathLst>
              <a:path>
                <a:moveTo>
                  <a:pt x="344409" y="2175896"/>
                </a:moveTo>
                <a:arcTo wR="1296051" hR="1296051" stAng="8234694" swAng="1137258"/>
              </a:path>
            </a:pathLst>
          </a:custGeom>
          <a:noFill/>
          <a:ln w="5715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2410527" y="3963947"/>
            <a:ext cx="1704742" cy="784305"/>
          </a:xfrm>
          <a:custGeom>
            <a:avLst/>
            <a:gdLst>
              <a:gd name="connsiteX0" fmla="*/ 0 w 1704742"/>
              <a:gd name="connsiteY0" fmla="*/ 130720 h 784305"/>
              <a:gd name="connsiteX1" fmla="*/ 130720 w 1704742"/>
              <a:gd name="connsiteY1" fmla="*/ 0 h 784305"/>
              <a:gd name="connsiteX2" fmla="*/ 1574022 w 1704742"/>
              <a:gd name="connsiteY2" fmla="*/ 0 h 784305"/>
              <a:gd name="connsiteX3" fmla="*/ 1704742 w 1704742"/>
              <a:gd name="connsiteY3" fmla="*/ 130720 h 784305"/>
              <a:gd name="connsiteX4" fmla="*/ 1704742 w 1704742"/>
              <a:gd name="connsiteY4" fmla="*/ 653585 h 784305"/>
              <a:gd name="connsiteX5" fmla="*/ 1574022 w 1704742"/>
              <a:gd name="connsiteY5" fmla="*/ 784305 h 784305"/>
              <a:gd name="connsiteX6" fmla="*/ 130720 w 1704742"/>
              <a:gd name="connsiteY6" fmla="*/ 784305 h 784305"/>
              <a:gd name="connsiteX7" fmla="*/ 0 w 1704742"/>
              <a:gd name="connsiteY7" fmla="*/ 653585 h 784305"/>
              <a:gd name="connsiteX8" fmla="*/ 0 w 1704742"/>
              <a:gd name="connsiteY8" fmla="*/ 130720 h 78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742" h="784305">
                <a:moveTo>
                  <a:pt x="0" y="130720"/>
                </a:moveTo>
                <a:cubicBezTo>
                  <a:pt x="0" y="58525"/>
                  <a:pt x="58525" y="0"/>
                  <a:pt x="130720" y="0"/>
                </a:cubicBezTo>
                <a:lnTo>
                  <a:pt x="1574022" y="0"/>
                </a:lnTo>
                <a:cubicBezTo>
                  <a:pt x="1646217" y="0"/>
                  <a:pt x="1704742" y="58525"/>
                  <a:pt x="1704742" y="130720"/>
                </a:cubicBezTo>
                <a:lnTo>
                  <a:pt x="1704742" y="653585"/>
                </a:lnTo>
                <a:cubicBezTo>
                  <a:pt x="1704742" y="725780"/>
                  <a:pt x="1646217" y="784305"/>
                  <a:pt x="1574022" y="784305"/>
                </a:cubicBezTo>
                <a:lnTo>
                  <a:pt x="130720" y="784305"/>
                </a:lnTo>
                <a:cubicBezTo>
                  <a:pt x="58525" y="784305"/>
                  <a:pt x="0" y="725780"/>
                  <a:pt x="0" y="653585"/>
                </a:cubicBezTo>
                <a:lnTo>
                  <a:pt x="0" y="1307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437" tIns="95437" rIns="95437" bIns="95437" numCol="1" spcCol="1270" anchor="ctr" anchorCtr="0">
            <a:noAutofit/>
          </a:bodyPr>
          <a:lstStyle/>
          <a:p>
            <a:pPr lvl="0" algn="ctr" defTabSz="666750">
              <a:lnSpc>
                <a:spcPct val="90000"/>
              </a:lnSpc>
              <a:spcBef>
                <a:spcPct val="0"/>
              </a:spcBef>
              <a:spcAft>
                <a:spcPct val="35000"/>
              </a:spcAft>
            </a:pPr>
            <a:r>
              <a:rPr lang="en-US" sz="1500" kern="1200" dirty="0" smtClean="0"/>
              <a:t>Learner refines its prediction mechanism</a:t>
            </a:r>
            <a:endParaRPr lang="en-US" sz="1500" kern="1200" dirty="0"/>
          </a:p>
        </p:txBody>
      </p:sp>
      <p:sp>
        <p:nvSpPr>
          <p:cNvPr id="13" name="Freeform 12"/>
          <p:cNvSpPr/>
          <p:nvPr/>
        </p:nvSpPr>
        <p:spPr>
          <a:xfrm>
            <a:off x="3262899" y="3060048"/>
            <a:ext cx="2592102" cy="2592102"/>
          </a:xfrm>
          <a:custGeom>
            <a:avLst/>
            <a:gdLst/>
            <a:ahLst/>
            <a:cxnLst/>
            <a:rect l="0" t="0" r="0" b="0"/>
            <a:pathLst>
              <a:path>
                <a:moveTo>
                  <a:pt x="117915" y="755916"/>
                </a:moveTo>
                <a:arcTo wR="1296051" hR="1296051" stAng="12277789" swAng="1297514"/>
              </a:path>
            </a:pathLst>
          </a:custGeom>
          <a:noFill/>
          <a:ln w="5715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Slide Number Placeholder 3"/>
          <p:cNvSpPr>
            <a:spLocks noGrp="1"/>
          </p:cNvSpPr>
          <p:nvPr>
            <p:ph type="sldNum" sz="quarter" idx="12"/>
          </p:nvPr>
        </p:nvSpPr>
        <p:spPr/>
        <p:txBody>
          <a:bodyPr/>
          <a:lstStyle/>
          <a:p>
            <a:fld id="{7F2FC0E4-330B-4E30-82D4-A6A38A6D97CE}" type="slidenum">
              <a:rPr lang="en-US" smtClean="0"/>
              <a:t>2</a:t>
            </a:fld>
            <a:endParaRPr lang="en-US"/>
          </a:p>
        </p:txBody>
      </p:sp>
    </p:spTree>
    <p:extLst>
      <p:ext uri="{BB962C8B-B14F-4D97-AF65-F5344CB8AC3E}">
        <p14:creationId xmlns:p14="http://schemas.microsoft.com/office/powerpoint/2010/main" val="2925218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000"/>
                            </p:stCondLst>
                            <p:childTnLst>
                              <p:par>
                                <p:cTn id="17" presetID="10"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4500"/>
                            </p:stCondLst>
                            <p:childTnLst>
                              <p:par>
                                <p:cTn id="21" presetID="10"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50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7000"/>
                            </p:stCondLst>
                            <p:childTnLst>
                              <p:par>
                                <p:cTn id="29" presetID="10" presetClass="entr" presetSubtype="0" fill="hold" grpId="0"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8000"/>
                            </p:stCondLst>
                            <p:childTnLst>
                              <p:par>
                                <p:cTn id="33" presetID="10" presetClass="entr" presetSubtype="0" fill="hold" nodeType="afterEffect">
                                  <p:stCondLst>
                                    <p:cond delay="1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3810000"/>
          </a:xfrm>
        </p:spPr>
        <p:txBody>
          <a:bodyPr>
            <a:normAutofit fontScale="92500"/>
          </a:bodyPr>
          <a:lstStyle/>
          <a:p>
            <a:r>
              <a:rPr lang="en-US" dirty="0" smtClean="0"/>
              <a:t>All the OMKC algorithms usually perform better than </a:t>
            </a:r>
            <a:endParaRPr lang="en-US" dirty="0"/>
          </a:p>
          <a:p>
            <a:pPr lvl="1"/>
            <a:r>
              <a:rPr lang="en-US" dirty="0" smtClean="0"/>
              <a:t>the regular Perceptron algorithm with an unbiased linear combination of multiple kernels</a:t>
            </a:r>
          </a:p>
          <a:p>
            <a:pPr lvl="1"/>
            <a:r>
              <a:rPr lang="en-US" dirty="0" smtClean="0"/>
              <a:t>the Perceptron algorithm with the best kernel found by validation</a:t>
            </a:r>
          </a:p>
          <a:p>
            <a:pPr lvl="1"/>
            <a:r>
              <a:rPr lang="en-US" dirty="0" smtClean="0"/>
              <a:t>the state-of-the-art online MKL algorithm</a:t>
            </a:r>
          </a:p>
          <a:p>
            <a:endParaRPr lang="en-US" smtClean="0"/>
          </a:p>
          <a:p>
            <a:r>
              <a:rPr lang="en-US" smtClean="0"/>
              <a:t>The </a:t>
            </a:r>
            <a:r>
              <a:rPr lang="en-US" dirty="0"/>
              <a:t>deterministic combination strategy usually performs better</a:t>
            </a:r>
          </a:p>
          <a:p>
            <a:endParaRPr lang="en-US" dirty="0" smtClean="0"/>
          </a:p>
          <a:p>
            <a:r>
              <a:rPr lang="en-US" dirty="0" smtClean="0"/>
              <a:t>Stochastic updating strategy improves computational efficiency without decreasing the accuracy significantly</a:t>
            </a:r>
          </a:p>
          <a:p>
            <a:endParaRPr lang="en-US" dirty="0" smtClean="0"/>
          </a:p>
        </p:txBody>
      </p:sp>
      <p:sp>
        <p:nvSpPr>
          <p:cNvPr id="4" name="Slide Number Placeholder 3"/>
          <p:cNvSpPr>
            <a:spLocks noGrp="1"/>
          </p:cNvSpPr>
          <p:nvPr>
            <p:ph type="sldNum" sz="quarter" idx="12"/>
          </p:nvPr>
        </p:nvSpPr>
        <p:spPr/>
        <p:txBody>
          <a:bodyPr/>
          <a:lstStyle/>
          <a:p>
            <a:fld id="{7F2FC0E4-330B-4E30-82D4-A6A38A6D97CE}" type="slidenum">
              <a:rPr lang="en-US" smtClean="0"/>
              <a:t>20</a:t>
            </a:fld>
            <a:endParaRPr lang="en-US"/>
          </a:p>
        </p:txBody>
      </p:sp>
    </p:spTree>
    <p:extLst>
      <p:ext uri="{BB962C8B-B14F-4D97-AF65-F5344CB8AC3E}">
        <p14:creationId xmlns:p14="http://schemas.microsoft.com/office/powerpoint/2010/main" val="2758541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3243" y="609600"/>
            <a:ext cx="40575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accent5">
                    <a:lumMod val="50000"/>
                  </a:schemeClr>
                </a:solidFill>
                <a:effectLst>
                  <a:outerShdw blurRad="76200" dist="50800" dir="5400000" algn="tl" rotWithShape="0">
                    <a:srgbClr val="000000">
                      <a:alpha val="65000"/>
                    </a:srgbClr>
                  </a:outerShdw>
                </a:effectLst>
              </a:rPr>
              <a:t>Questions?</a:t>
            </a:r>
            <a:endParaRPr lang="en-US" sz="5400" b="1" spc="50" dirty="0">
              <a:ln w="11430"/>
              <a:solidFill>
                <a:schemeClr val="accent5">
                  <a:lumMod val="50000"/>
                </a:schemeClr>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7F2FC0E4-330B-4E30-82D4-A6A38A6D97CE}" type="slidenum">
              <a:rPr lang="en-US" smtClean="0"/>
              <a:t>21</a:t>
            </a:fld>
            <a:endParaRPr lang="en-US"/>
          </a:p>
        </p:txBody>
      </p:sp>
      <p:sp>
        <p:nvSpPr>
          <p:cNvPr id="3" name="TextBox 2"/>
          <p:cNvSpPr txBox="1"/>
          <p:nvPr/>
        </p:nvSpPr>
        <p:spPr>
          <a:xfrm>
            <a:off x="762000" y="1752600"/>
            <a:ext cx="7543800" cy="1754326"/>
          </a:xfrm>
          <a:prstGeom prst="rect">
            <a:avLst/>
          </a:prstGeom>
          <a:noFill/>
        </p:spPr>
        <p:txBody>
          <a:bodyPr wrap="square" rtlCol="0">
            <a:spAutoFit/>
          </a:bodyPr>
          <a:lstStyle/>
          <a:p>
            <a:pPr marL="342900" indent="-342900">
              <a:buAutoNum type="arabicParenR"/>
            </a:pPr>
            <a:r>
              <a:rPr lang="en-US" dirty="0" smtClean="0"/>
              <a:t>How many kernel classifiers were used in the stochastic combination?</a:t>
            </a:r>
          </a:p>
          <a:p>
            <a:pPr marL="342900" indent="-342900">
              <a:buAutoNum type="arabicParenR"/>
            </a:pPr>
            <a:r>
              <a:rPr lang="en-US" dirty="0" smtClean="0"/>
              <a:t>How was the number of support vectors determined? Should the support vectors be given in terms of the number of support vectors per kernel classifier? Did support vectors overlap between kernel classifiers?</a:t>
            </a:r>
            <a:endParaRPr lang="en-US" dirty="0"/>
          </a:p>
        </p:txBody>
      </p:sp>
    </p:spTree>
    <p:extLst>
      <p:ext uri="{BB962C8B-B14F-4D97-AF65-F5344CB8AC3E}">
        <p14:creationId xmlns:p14="http://schemas.microsoft.com/office/powerpoint/2010/main" val="891262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Hoi, S. C. H., Jin, R., Zhao, P., &amp; Yang, T. (2012). Online Multiple Kernel Classification. </a:t>
            </a:r>
            <a:r>
              <a:rPr lang="en-US" i="1" dirty="0"/>
              <a:t>Machine Learning</a:t>
            </a:r>
            <a:r>
              <a:rPr lang="en-US" dirty="0"/>
              <a:t>, </a:t>
            </a:r>
            <a:r>
              <a:rPr lang="en-US" i="1" dirty="0"/>
              <a:t>90</a:t>
            </a:r>
            <a:r>
              <a:rPr lang="en-US" dirty="0"/>
              <a:t>(2), 289–316. doi:10.1007/s10994-012-5319-2</a:t>
            </a:r>
          </a:p>
          <a:p>
            <a:endParaRPr lang="en-US" dirty="0"/>
          </a:p>
        </p:txBody>
      </p:sp>
      <p:sp>
        <p:nvSpPr>
          <p:cNvPr id="4" name="Slide Number Placeholder 3"/>
          <p:cNvSpPr>
            <a:spLocks noGrp="1"/>
          </p:cNvSpPr>
          <p:nvPr>
            <p:ph type="sldNum" sz="quarter" idx="12"/>
          </p:nvPr>
        </p:nvSpPr>
        <p:spPr/>
        <p:txBody>
          <a:bodyPr/>
          <a:lstStyle/>
          <a:p>
            <a:fld id="{7F2FC0E4-330B-4E30-82D4-A6A38A6D97CE}" type="slidenum">
              <a:rPr lang="en-US" smtClean="0"/>
              <a:t>22</a:t>
            </a:fld>
            <a:endParaRPr lang="en-US"/>
          </a:p>
        </p:txBody>
      </p:sp>
    </p:spTree>
    <p:extLst>
      <p:ext uri="{BB962C8B-B14F-4D97-AF65-F5344CB8AC3E}">
        <p14:creationId xmlns:p14="http://schemas.microsoft.com/office/powerpoint/2010/main" val="3105684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0085" y="1600200"/>
            <a:ext cx="730684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1461651" y="4572000"/>
            <a:ext cx="3796149" cy="282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71600" y="4822557"/>
            <a:ext cx="3796149" cy="282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Algorithm 1</a:t>
            </a:r>
            <a:endParaRPr lang="en-US" dirty="0"/>
          </a:p>
        </p:txBody>
      </p:sp>
      <p:sp>
        <p:nvSpPr>
          <p:cNvPr id="4" name="Rectangle 3"/>
          <p:cNvSpPr/>
          <p:nvPr/>
        </p:nvSpPr>
        <p:spPr>
          <a:xfrm>
            <a:off x="1295400" y="2883235"/>
            <a:ext cx="4267200" cy="29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50330" y="3150101"/>
            <a:ext cx="4267200" cy="29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71600" y="3394508"/>
            <a:ext cx="4267200" cy="29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3849396"/>
            <a:ext cx="4267200" cy="29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71600" y="4068760"/>
            <a:ext cx="4438066" cy="29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09251" y="4343400"/>
            <a:ext cx="3796149" cy="282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625" b="74065"/>
          <a:stretch/>
        </p:blipFill>
        <p:spPr bwMode="auto">
          <a:xfrm>
            <a:off x="989323" y="1939994"/>
            <a:ext cx="7183827" cy="94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15000" y="2057400"/>
            <a:ext cx="3048000" cy="369332"/>
          </a:xfrm>
          <a:prstGeom prst="rect">
            <a:avLst/>
          </a:prstGeom>
          <a:noFill/>
        </p:spPr>
        <p:txBody>
          <a:bodyPr wrap="square" rtlCol="0">
            <a:spAutoFit/>
          </a:bodyPr>
          <a:lstStyle/>
          <a:p>
            <a:pPr algn="ctr"/>
            <a:r>
              <a:rPr lang="en-US" b="1" dirty="0" smtClean="0"/>
              <a:t>All kernels are used</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5442527" y="2565325"/>
                <a:ext cx="3352800" cy="868507"/>
              </a:xfrm>
              <a:prstGeom prst="rect">
                <a:avLst/>
              </a:prstGeom>
            </p:spPr>
            <p:txBody>
              <a:bodyPr wrap="square">
                <a:spAutoFit/>
              </a:bodyPr>
              <a:lstStyle/>
              <a:p>
                <a14:m>
                  <m:oMath xmlns:m="http://schemas.openxmlformats.org/officeDocument/2006/math">
                    <m:sSubSup>
                      <m:sSubSupPr>
                        <m:ctrlPr>
                          <a:rPr lang="en-US" b="0" i="1" smtClean="0">
                            <a:latin typeface="Cambria Math"/>
                          </a:rPr>
                        </m:ctrlPr>
                      </m:sSubSupPr>
                      <m:e>
                        <m:r>
                          <a:rPr lang="en-US" b="0" i="1" smtClean="0">
                            <a:latin typeface="Cambria Math"/>
                          </a:rPr>
                          <m:t>𝑓</m:t>
                        </m:r>
                      </m:e>
                      <m:sub>
                        <m:r>
                          <a:rPr lang="en-US" b="0" i="1" smtClean="0">
                            <a:latin typeface="Cambria Math"/>
                          </a:rPr>
                          <m:t>𝑖</m:t>
                        </m:r>
                      </m:sub>
                      <m:sup>
                        <m:r>
                          <a:rPr lang="en-US" b="0" i="1" smtClean="0">
                            <a:latin typeface="Cambria Math"/>
                          </a:rPr>
                          <m:t>𝑡</m:t>
                        </m:r>
                      </m:sup>
                    </m:sSubSup>
                  </m:oMath>
                </a14:m>
                <a:r>
                  <a:rPr lang="en-US" dirty="0" smtClean="0"/>
                  <a:t> : </a:t>
                </a:r>
                <a:r>
                  <a:rPr lang="en-US" sz="1400" dirty="0" smtClean="0"/>
                  <a:t>Represent the classifier at trial </a:t>
                </a:r>
                <a:r>
                  <a:rPr lang="en-US" sz="1400" i="1" dirty="0" smtClean="0"/>
                  <a:t>t</a:t>
                </a:r>
              </a:p>
              <a:p>
                <a:pPr lvl="0"/>
                <a14:m>
                  <m:oMath xmlns:m="http://schemas.openxmlformats.org/officeDocument/2006/math">
                    <m:sSub>
                      <m:sSubPr>
                        <m:ctrlPr>
                          <a:rPr lang="en-US" i="1">
                            <a:solidFill>
                              <a:srgbClr val="292934"/>
                            </a:solidFill>
                            <a:latin typeface="Cambria Math"/>
                          </a:rPr>
                        </m:ctrlPr>
                      </m:sSubPr>
                      <m:e>
                        <m:r>
                          <a:rPr lang="en-US" i="1">
                            <a:solidFill>
                              <a:srgbClr val="292934"/>
                            </a:solidFill>
                            <a:latin typeface="Cambria Math"/>
                          </a:rPr>
                          <m:t>𝜃</m:t>
                        </m:r>
                      </m:e>
                      <m:sub>
                        <m:r>
                          <a:rPr lang="en-US" i="1">
                            <a:solidFill>
                              <a:srgbClr val="292934"/>
                            </a:solidFill>
                            <a:latin typeface="Cambria Math"/>
                          </a:rPr>
                          <m:t>𝑖</m:t>
                        </m:r>
                      </m:sub>
                    </m:sSub>
                  </m:oMath>
                </a14:m>
                <a:r>
                  <a:rPr lang="en-US" sz="1400" dirty="0">
                    <a:solidFill>
                      <a:srgbClr val="292934"/>
                    </a:solidFill>
                  </a:rPr>
                  <a:t> : combination of </a:t>
                </a:r>
                <a:r>
                  <a:rPr lang="en-US" sz="1400" i="1" dirty="0">
                    <a:solidFill>
                      <a:srgbClr val="292934"/>
                    </a:solidFill>
                  </a:rPr>
                  <a:t>m</a:t>
                </a:r>
                <a:r>
                  <a:rPr lang="en-US" sz="1400" dirty="0">
                    <a:solidFill>
                      <a:srgbClr val="292934"/>
                    </a:solidFill>
                  </a:rPr>
                  <a:t> kernel </a:t>
                </a:r>
                <a:r>
                  <a:rPr lang="en-US" sz="1400" dirty="0" smtClean="0">
                    <a:solidFill>
                      <a:srgbClr val="292934"/>
                    </a:solidFill>
                  </a:rPr>
                  <a:t>classifiers</a:t>
                </a:r>
              </a:p>
              <a:p>
                <a:endParaRPr lang="en-US" sz="1400" i="1" dirty="0"/>
              </a:p>
            </p:txBody>
          </p:sp>
        </mc:Choice>
        <mc:Fallback xmlns="">
          <p:sp>
            <p:nvSpPr>
              <p:cNvPr id="11" name="Rectangle 10"/>
              <p:cNvSpPr>
                <a:spLocks noRot="1" noChangeAspect="1" noMove="1" noResize="1" noEditPoints="1" noAdjustHandles="1" noChangeArrowheads="1" noChangeShapeType="1" noTextEdit="1"/>
              </p:cNvSpPr>
              <p:nvPr/>
            </p:nvSpPr>
            <p:spPr>
              <a:xfrm>
                <a:off x="5442527" y="2565325"/>
                <a:ext cx="3352800" cy="868507"/>
              </a:xfrm>
              <a:prstGeom prst="rect">
                <a:avLst/>
              </a:prstGeom>
              <a:blipFill rotWithShape="1">
                <a:blip r:embed="rId5"/>
                <a:stretch>
                  <a:fillRect l="-545" t="-2113"/>
                </a:stretch>
              </a:blipFill>
            </p:spPr>
            <p:txBody>
              <a:bodyPr/>
              <a:lstStyle/>
              <a:p>
                <a:r>
                  <a:rPr lang="en-US">
                    <a:noFill/>
                  </a:rPr>
                  <a:t> </a:t>
                </a:r>
              </a:p>
            </p:txBody>
          </p:sp>
        </mc:Fallback>
      </mc:AlternateContent>
      <p:sp>
        <p:nvSpPr>
          <p:cNvPr id="28" name="Rectangle 27"/>
          <p:cNvSpPr/>
          <p:nvPr/>
        </p:nvSpPr>
        <p:spPr>
          <a:xfrm>
            <a:off x="1443180" y="5097507"/>
            <a:ext cx="3796149" cy="282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71600" y="5259712"/>
            <a:ext cx="3867729" cy="329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343887" y="5570264"/>
            <a:ext cx="4267200" cy="207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7F2FC0E4-330B-4E30-82D4-A6A38A6D97CE}" type="slidenum">
              <a:rPr lang="en-US" smtClean="0"/>
              <a:t>23</a:t>
            </a:fld>
            <a:endParaRPr lang="en-US"/>
          </a:p>
        </p:txBody>
      </p:sp>
      <p:sp>
        <p:nvSpPr>
          <p:cNvPr id="23" name="Rectangle 22"/>
          <p:cNvSpPr/>
          <p:nvPr/>
        </p:nvSpPr>
        <p:spPr>
          <a:xfrm>
            <a:off x="6400800" y="458355"/>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Deterministic</a:t>
            </a:r>
            <a:endParaRPr lang="en-US" sz="1200" dirty="0"/>
          </a:p>
        </p:txBody>
      </p:sp>
      <p:sp>
        <p:nvSpPr>
          <p:cNvPr id="24" name="Rectangle 23"/>
          <p:cNvSpPr/>
          <p:nvPr/>
        </p:nvSpPr>
        <p:spPr>
          <a:xfrm>
            <a:off x="7620000" y="457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Stochastic</a:t>
            </a:r>
            <a:endParaRPr lang="en-US" sz="1200" dirty="0"/>
          </a:p>
        </p:txBody>
      </p:sp>
      <p:sp>
        <p:nvSpPr>
          <p:cNvPr id="25" name="Rectangle 24"/>
          <p:cNvSpPr/>
          <p:nvPr/>
        </p:nvSpPr>
        <p:spPr>
          <a:xfrm>
            <a:off x="6400800" y="118341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Deterministic</a:t>
            </a:r>
            <a:endParaRPr lang="en-US" sz="1200" dirty="0"/>
          </a:p>
        </p:txBody>
      </p:sp>
      <p:sp>
        <p:nvSpPr>
          <p:cNvPr id="31" name="Rectangle 30"/>
          <p:cNvSpPr/>
          <p:nvPr/>
        </p:nvSpPr>
        <p:spPr>
          <a:xfrm>
            <a:off x="7620000" y="11822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Stochastic</a:t>
            </a:r>
            <a:endParaRPr lang="en-US" sz="1200" dirty="0"/>
          </a:p>
        </p:txBody>
      </p:sp>
      <p:cxnSp>
        <p:nvCxnSpPr>
          <p:cNvPr id="34" name="Straight Arrow Connector 33"/>
          <p:cNvCxnSpPr>
            <a:stCxn id="23" idx="2"/>
            <a:endCxn id="25" idx="0"/>
          </p:cNvCxnSpPr>
          <p:nvPr/>
        </p:nvCxnSpPr>
        <p:spPr>
          <a:xfrm>
            <a:off x="6934200" y="839355"/>
            <a:ext cx="0" cy="3440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a:stCxn id="24" idx="2"/>
            <a:endCxn id="31" idx="0"/>
          </p:cNvCxnSpPr>
          <p:nvPr/>
        </p:nvCxnSpPr>
        <p:spPr>
          <a:xfrm>
            <a:off x="8153400" y="838200"/>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2"/>
          </p:cNvCxnSpPr>
          <p:nvPr/>
        </p:nvCxnSpPr>
        <p:spPr>
          <a:xfrm>
            <a:off x="6934200" y="839355"/>
            <a:ext cx="1219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2"/>
          </p:cNvCxnSpPr>
          <p:nvPr/>
        </p:nvCxnSpPr>
        <p:spPr>
          <a:xfrm flipH="1">
            <a:off x="6934200" y="838200"/>
            <a:ext cx="121920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1776" y="4572000"/>
            <a:ext cx="836923" cy="276999"/>
          </a:xfrm>
          <a:prstGeom prst="rect">
            <a:avLst/>
          </a:prstGeom>
          <a:noFill/>
        </p:spPr>
        <p:txBody>
          <a:bodyPr wrap="square" rtlCol="0">
            <a:spAutoFit/>
          </a:bodyPr>
          <a:lstStyle/>
          <a:p>
            <a:pPr algn="ctr"/>
            <a:r>
              <a:rPr lang="en-US" sz="1200" dirty="0" smtClean="0"/>
              <a:t>Update</a:t>
            </a:r>
            <a:endParaRPr lang="en-US" sz="1200" dirty="0"/>
          </a:p>
        </p:txBody>
      </p:sp>
      <p:sp>
        <p:nvSpPr>
          <p:cNvPr id="38" name="TextBox 37"/>
          <p:cNvSpPr txBox="1"/>
          <p:nvPr/>
        </p:nvSpPr>
        <p:spPr>
          <a:xfrm>
            <a:off x="77477" y="3599872"/>
            <a:ext cx="1065523" cy="276999"/>
          </a:xfrm>
          <a:prstGeom prst="rect">
            <a:avLst/>
          </a:prstGeom>
          <a:noFill/>
        </p:spPr>
        <p:txBody>
          <a:bodyPr wrap="square" rtlCol="0">
            <a:spAutoFit/>
          </a:bodyPr>
          <a:lstStyle/>
          <a:p>
            <a:pPr algn="ctr"/>
            <a:r>
              <a:rPr lang="en-US" sz="1200" dirty="0" smtClean="0"/>
              <a:t>Combination</a:t>
            </a:r>
            <a:endParaRPr lang="en-US" sz="1200" dirty="0"/>
          </a:p>
        </p:txBody>
      </p:sp>
      <p:sp>
        <p:nvSpPr>
          <p:cNvPr id="10" name="TextBox 9"/>
          <p:cNvSpPr txBox="1"/>
          <p:nvPr/>
        </p:nvSpPr>
        <p:spPr>
          <a:xfrm>
            <a:off x="5582235" y="5335263"/>
            <a:ext cx="2452251" cy="338554"/>
          </a:xfrm>
          <a:prstGeom prst="rect">
            <a:avLst/>
          </a:prstGeom>
          <a:noFill/>
        </p:spPr>
        <p:txBody>
          <a:bodyPr wrap="square" rtlCol="0">
            <a:spAutoFit/>
          </a:bodyPr>
          <a:lstStyle/>
          <a:p>
            <a:r>
              <a:rPr lang="en-US" sz="1600" dirty="0" smtClean="0"/>
              <a:t>Normalize the weights</a:t>
            </a:r>
            <a:endParaRPr lang="en-US" sz="1600" dirty="0"/>
          </a:p>
        </p:txBody>
      </p:sp>
      <p:pic>
        <p:nvPicPr>
          <p:cNvPr id="39" name="Picture 2"/>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32931" t="47398" r="64316" b="47245"/>
          <a:stretch/>
        </p:blipFill>
        <p:spPr bwMode="auto">
          <a:xfrm>
            <a:off x="3383280" y="3622088"/>
            <a:ext cx="201168"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371600" y="3585945"/>
            <a:ext cx="4267200" cy="29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5284174" y="509200"/>
            <a:ext cx="1043709" cy="1002054"/>
            <a:chOff x="5284174" y="509200"/>
            <a:chExt cx="1043709" cy="1002054"/>
          </a:xfrm>
        </p:grpSpPr>
        <p:sp>
          <p:nvSpPr>
            <p:cNvPr id="41" name="TextBox 40"/>
            <p:cNvSpPr txBox="1"/>
            <p:nvPr/>
          </p:nvSpPr>
          <p:spPr>
            <a:xfrm>
              <a:off x="5337283" y="1234255"/>
              <a:ext cx="990600" cy="276999"/>
            </a:xfrm>
            <a:prstGeom prst="rect">
              <a:avLst/>
            </a:prstGeom>
            <a:noFill/>
          </p:spPr>
          <p:txBody>
            <a:bodyPr wrap="square" rtlCol="0">
              <a:spAutoFit/>
            </a:bodyPr>
            <a:lstStyle/>
            <a:p>
              <a:pPr algn="ctr"/>
              <a:r>
                <a:rPr lang="en-US" sz="1200" dirty="0" smtClean="0"/>
                <a:t>Update</a:t>
              </a:r>
              <a:endParaRPr lang="en-US" sz="1200" dirty="0"/>
            </a:p>
          </p:txBody>
        </p:sp>
        <p:sp>
          <p:nvSpPr>
            <p:cNvPr id="42" name="TextBox 41"/>
            <p:cNvSpPr txBox="1"/>
            <p:nvPr/>
          </p:nvSpPr>
          <p:spPr>
            <a:xfrm>
              <a:off x="5284174" y="509200"/>
              <a:ext cx="1043709" cy="276999"/>
            </a:xfrm>
            <a:prstGeom prst="rect">
              <a:avLst/>
            </a:prstGeom>
            <a:noFill/>
          </p:spPr>
          <p:txBody>
            <a:bodyPr wrap="square" rtlCol="0">
              <a:spAutoFit/>
            </a:bodyPr>
            <a:lstStyle/>
            <a:p>
              <a:pPr algn="ctr"/>
              <a:r>
                <a:rPr lang="en-US" sz="1200" dirty="0" smtClean="0"/>
                <a:t>Combination</a:t>
              </a:r>
              <a:endParaRPr lang="en-US" sz="1200" dirty="0"/>
            </a:p>
          </p:txBody>
        </p:sp>
      </p:grpSp>
    </p:spTree>
    <p:extLst>
      <p:ext uri="{BB962C8B-B14F-4D97-AF65-F5344CB8AC3E}">
        <p14:creationId xmlns:p14="http://schemas.microsoft.com/office/powerpoint/2010/main" val="57128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 grpId="0" animBg="1"/>
      <p:bldP spid="13" grpId="0" animBg="1"/>
      <p:bldP spid="14" grpId="0" animBg="1"/>
      <p:bldP spid="17" grpId="0" animBg="1"/>
      <p:bldP spid="18" grpId="0" animBg="1"/>
      <p:bldP spid="20" grpId="0" animBg="1"/>
      <p:bldP spid="28" grpId="0" animBg="1"/>
      <p:bldP spid="29" grpId="0" animBg="1"/>
      <p:bldP spid="30" grpId="0" animBg="1"/>
      <p:bldP spid="10"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a:t>
            </a:r>
            <a:r>
              <a:rPr lang="en-US" dirty="0"/>
              <a:t>1 → 2</a:t>
            </a:r>
          </a:p>
        </p:txBody>
      </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8279"/>
          <a:stretch/>
        </p:blipFill>
        <p:spPr bwMode="auto">
          <a:xfrm>
            <a:off x="980085" y="1600200"/>
            <a:ext cx="7306849" cy="1780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721"/>
          <a:stretch/>
        </p:blipFill>
        <p:spPr bwMode="auto">
          <a:xfrm>
            <a:off x="970848" y="3380508"/>
            <a:ext cx="7306849" cy="248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t="35709" b="45296"/>
          <a:stretch/>
        </p:blipFill>
        <p:spPr bwMode="auto">
          <a:xfrm>
            <a:off x="980086" y="3371272"/>
            <a:ext cx="7306056" cy="94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3676072" y="28956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8642" r="94848" b="-4135"/>
          <a:stretch/>
        </p:blipFill>
        <p:spPr bwMode="auto">
          <a:xfrm>
            <a:off x="970153" y="3371270"/>
            <a:ext cx="376255" cy="3401568"/>
          </a:xfrm>
          <a:prstGeom prst="rect">
            <a:avLst/>
          </a:prstGeom>
          <a:solidFill>
            <a:schemeClr val="bg1"/>
          </a:solidFill>
          <a:ln>
            <a:noFill/>
          </a:ln>
          <a:extLst/>
        </p:spPr>
      </p:pic>
      <p:sp>
        <p:nvSpPr>
          <p:cNvPr id="8" name="Rectangle 7"/>
          <p:cNvSpPr/>
          <p:nvPr/>
        </p:nvSpPr>
        <p:spPr>
          <a:xfrm>
            <a:off x="1447800" y="6234016"/>
            <a:ext cx="3886200" cy="301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nvGrpSpPr>
          <p:cNvPr id="3" name="Group 2"/>
          <p:cNvGrpSpPr/>
          <p:nvPr/>
        </p:nvGrpSpPr>
        <p:grpSpPr>
          <a:xfrm>
            <a:off x="2302163" y="4545583"/>
            <a:ext cx="3426691" cy="304807"/>
            <a:chOff x="2514600" y="4876800"/>
            <a:chExt cx="3426691" cy="304807"/>
          </a:xfrm>
        </p:grpSpPr>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288" t="59266" r="31810" b="34588"/>
            <a:stretch/>
          </p:blipFill>
          <p:spPr bwMode="auto">
            <a:xfrm>
              <a:off x="2514600" y="4876800"/>
              <a:ext cx="3426691" cy="30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36269" t="59266" r="57347" b="34588"/>
            <a:stretch/>
          </p:blipFill>
          <p:spPr bwMode="auto">
            <a:xfrm>
              <a:off x="3613710" y="4876808"/>
              <a:ext cx="466451" cy="30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625" b="74065"/>
          <a:stretch/>
        </p:blipFill>
        <p:spPr bwMode="auto">
          <a:xfrm>
            <a:off x="989323" y="1939994"/>
            <a:ext cx="7183827" cy="94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4" name="Rectangle 13"/>
              <p:cNvSpPr/>
              <p:nvPr/>
            </p:nvSpPr>
            <p:spPr>
              <a:xfrm>
                <a:off x="5442527" y="2565325"/>
                <a:ext cx="3352800" cy="868507"/>
              </a:xfrm>
              <a:prstGeom prst="rect">
                <a:avLst/>
              </a:prstGeom>
            </p:spPr>
            <p:txBody>
              <a:bodyPr wrap="square">
                <a:spAutoFit/>
              </a:bodyPr>
              <a:lstStyle/>
              <a:p>
                <a14:m>
                  <m:oMath xmlns:m="http://schemas.openxmlformats.org/officeDocument/2006/math">
                    <m:sSubSup>
                      <m:sSubSupPr>
                        <m:ctrlPr>
                          <a:rPr lang="en-US" b="0" i="1" smtClean="0">
                            <a:latin typeface="Cambria Math"/>
                          </a:rPr>
                        </m:ctrlPr>
                      </m:sSubSupPr>
                      <m:e>
                        <m:r>
                          <a:rPr lang="en-US" b="0" i="1" smtClean="0">
                            <a:latin typeface="Cambria Math"/>
                          </a:rPr>
                          <m:t>𝑓</m:t>
                        </m:r>
                      </m:e>
                      <m:sub>
                        <m:r>
                          <a:rPr lang="en-US" b="0" i="1" smtClean="0">
                            <a:latin typeface="Cambria Math"/>
                          </a:rPr>
                          <m:t>𝑖</m:t>
                        </m:r>
                      </m:sub>
                      <m:sup>
                        <m:r>
                          <a:rPr lang="en-US" b="0" i="1" smtClean="0">
                            <a:latin typeface="Cambria Math"/>
                          </a:rPr>
                          <m:t>𝑡</m:t>
                        </m:r>
                      </m:sup>
                    </m:sSubSup>
                  </m:oMath>
                </a14:m>
                <a:r>
                  <a:rPr lang="en-US" dirty="0" smtClean="0"/>
                  <a:t> : </a:t>
                </a:r>
                <a:r>
                  <a:rPr lang="en-US" sz="1400" dirty="0" smtClean="0"/>
                  <a:t>Represent the classifier at trial </a:t>
                </a:r>
                <a:r>
                  <a:rPr lang="en-US" sz="1400" i="1" dirty="0" smtClean="0"/>
                  <a:t>t</a:t>
                </a:r>
              </a:p>
              <a:p>
                <a:pPr lvl="0"/>
                <a14:m>
                  <m:oMath xmlns:m="http://schemas.openxmlformats.org/officeDocument/2006/math">
                    <m:sSub>
                      <m:sSubPr>
                        <m:ctrlPr>
                          <a:rPr lang="en-US" i="1">
                            <a:solidFill>
                              <a:srgbClr val="292934"/>
                            </a:solidFill>
                            <a:latin typeface="Cambria Math"/>
                          </a:rPr>
                        </m:ctrlPr>
                      </m:sSubPr>
                      <m:e>
                        <m:r>
                          <a:rPr lang="en-US" i="1">
                            <a:solidFill>
                              <a:srgbClr val="292934"/>
                            </a:solidFill>
                            <a:latin typeface="Cambria Math"/>
                          </a:rPr>
                          <m:t>𝜃</m:t>
                        </m:r>
                      </m:e>
                      <m:sub>
                        <m:r>
                          <a:rPr lang="en-US" i="1">
                            <a:solidFill>
                              <a:srgbClr val="292934"/>
                            </a:solidFill>
                            <a:latin typeface="Cambria Math"/>
                          </a:rPr>
                          <m:t>𝑖</m:t>
                        </m:r>
                      </m:sub>
                    </m:sSub>
                  </m:oMath>
                </a14:m>
                <a:r>
                  <a:rPr lang="en-US" sz="1400" dirty="0">
                    <a:solidFill>
                      <a:srgbClr val="292934"/>
                    </a:solidFill>
                  </a:rPr>
                  <a:t> : combination of </a:t>
                </a:r>
                <a:r>
                  <a:rPr lang="en-US" sz="1400" i="1" dirty="0">
                    <a:solidFill>
                      <a:srgbClr val="292934"/>
                    </a:solidFill>
                  </a:rPr>
                  <a:t>m</a:t>
                </a:r>
                <a:r>
                  <a:rPr lang="en-US" sz="1400" dirty="0">
                    <a:solidFill>
                      <a:srgbClr val="292934"/>
                    </a:solidFill>
                  </a:rPr>
                  <a:t> kernel </a:t>
                </a:r>
                <a:r>
                  <a:rPr lang="en-US" sz="1400" dirty="0" smtClean="0">
                    <a:solidFill>
                      <a:srgbClr val="292934"/>
                    </a:solidFill>
                  </a:rPr>
                  <a:t>classifiers</a:t>
                </a:r>
              </a:p>
              <a:p>
                <a:endParaRPr lang="en-US" sz="1400" i="1" dirty="0"/>
              </a:p>
            </p:txBody>
          </p:sp>
        </mc:Choice>
        <mc:Fallback xmlns="">
          <p:sp>
            <p:nvSpPr>
              <p:cNvPr id="14" name="Rectangle 13"/>
              <p:cNvSpPr>
                <a:spLocks noRot="1" noChangeAspect="1" noMove="1" noResize="1" noEditPoints="1" noAdjustHandles="1" noChangeArrowheads="1" noChangeShapeType="1" noTextEdit="1"/>
              </p:cNvSpPr>
              <p:nvPr/>
            </p:nvSpPr>
            <p:spPr>
              <a:xfrm>
                <a:off x="5442527" y="2565325"/>
                <a:ext cx="3352800" cy="868507"/>
              </a:xfrm>
              <a:prstGeom prst="rect">
                <a:avLst/>
              </a:prstGeom>
              <a:blipFill rotWithShape="1">
                <a:blip r:embed="rId6"/>
                <a:stretch>
                  <a:fillRect l="-545" t="-21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2FC0E4-330B-4E30-82D4-A6A38A6D97CE}" type="slidenum">
              <a:rPr lang="en-US" smtClean="0"/>
              <a:t>24</a:t>
            </a:fld>
            <a:endParaRPr lang="en-US"/>
          </a:p>
        </p:txBody>
      </p:sp>
      <p:sp>
        <p:nvSpPr>
          <p:cNvPr id="5" name="TextBox 4"/>
          <p:cNvSpPr txBox="1"/>
          <p:nvPr/>
        </p:nvSpPr>
        <p:spPr>
          <a:xfrm>
            <a:off x="6123708" y="3842327"/>
            <a:ext cx="2257897" cy="307777"/>
          </a:xfrm>
          <a:prstGeom prst="rect">
            <a:avLst/>
          </a:prstGeom>
          <a:noFill/>
        </p:spPr>
        <p:txBody>
          <a:bodyPr wrap="square" rtlCol="0">
            <a:spAutoFit/>
          </a:bodyPr>
          <a:lstStyle/>
          <a:p>
            <a:r>
              <a:rPr lang="en-US" sz="1400" i="1" dirty="0" smtClean="0"/>
              <a:t>Stochastic combination</a:t>
            </a:r>
            <a:endParaRPr lang="en-US" sz="1400" i="1" dirty="0"/>
          </a:p>
        </p:txBody>
      </p:sp>
      <p:sp>
        <p:nvSpPr>
          <p:cNvPr id="30" name="TextBox 29"/>
          <p:cNvSpPr txBox="1"/>
          <p:nvPr/>
        </p:nvSpPr>
        <p:spPr>
          <a:xfrm>
            <a:off x="6119089" y="5564240"/>
            <a:ext cx="2257897" cy="307777"/>
          </a:xfrm>
          <a:prstGeom prst="rect">
            <a:avLst/>
          </a:prstGeom>
          <a:noFill/>
        </p:spPr>
        <p:txBody>
          <a:bodyPr wrap="square" rtlCol="0">
            <a:spAutoFit/>
          </a:bodyPr>
          <a:lstStyle/>
          <a:p>
            <a:r>
              <a:rPr lang="en-US" sz="1400" i="1" dirty="0" smtClean="0"/>
              <a:t>Deterministic update</a:t>
            </a:r>
            <a:endParaRPr lang="en-US" sz="1400" i="1" dirty="0"/>
          </a:p>
        </p:txBody>
      </p:sp>
      <p:sp>
        <p:nvSpPr>
          <p:cNvPr id="6" name="TextBox 5"/>
          <p:cNvSpPr txBox="1"/>
          <p:nvPr/>
        </p:nvSpPr>
        <p:spPr>
          <a:xfrm>
            <a:off x="970447" y="6467027"/>
            <a:ext cx="379119" cy="276999"/>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17:</a:t>
            </a:r>
            <a:endParaRPr lang="en-US" sz="1200" dirty="0">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5284174" y="509200"/>
            <a:ext cx="1043709" cy="1002054"/>
            <a:chOff x="5284174" y="509200"/>
            <a:chExt cx="1043709" cy="1002054"/>
          </a:xfrm>
        </p:grpSpPr>
        <p:sp>
          <p:nvSpPr>
            <p:cNvPr id="32" name="TextBox 31"/>
            <p:cNvSpPr txBox="1"/>
            <p:nvPr/>
          </p:nvSpPr>
          <p:spPr>
            <a:xfrm>
              <a:off x="5337283" y="1234255"/>
              <a:ext cx="990600" cy="276999"/>
            </a:xfrm>
            <a:prstGeom prst="rect">
              <a:avLst/>
            </a:prstGeom>
            <a:noFill/>
          </p:spPr>
          <p:txBody>
            <a:bodyPr wrap="square" rtlCol="0">
              <a:spAutoFit/>
            </a:bodyPr>
            <a:lstStyle/>
            <a:p>
              <a:pPr algn="ctr"/>
              <a:r>
                <a:rPr lang="en-US" sz="1200" dirty="0" smtClean="0"/>
                <a:t>Update</a:t>
              </a:r>
              <a:endParaRPr lang="en-US" sz="1200" dirty="0"/>
            </a:p>
          </p:txBody>
        </p:sp>
        <p:sp>
          <p:nvSpPr>
            <p:cNvPr id="33" name="TextBox 32"/>
            <p:cNvSpPr txBox="1"/>
            <p:nvPr/>
          </p:nvSpPr>
          <p:spPr>
            <a:xfrm>
              <a:off x="5284174" y="509200"/>
              <a:ext cx="1043709" cy="276999"/>
            </a:xfrm>
            <a:prstGeom prst="rect">
              <a:avLst/>
            </a:prstGeom>
            <a:noFill/>
          </p:spPr>
          <p:txBody>
            <a:bodyPr wrap="square" rtlCol="0">
              <a:spAutoFit/>
            </a:bodyPr>
            <a:lstStyle/>
            <a:p>
              <a:pPr algn="ctr"/>
              <a:r>
                <a:rPr lang="en-US" sz="1200" dirty="0" smtClean="0"/>
                <a:t>Combination</a:t>
              </a:r>
              <a:endParaRPr lang="en-US" sz="1200" dirty="0"/>
            </a:p>
          </p:txBody>
        </p:sp>
      </p:grpSp>
      <p:grpSp>
        <p:nvGrpSpPr>
          <p:cNvPr id="34" name="Group 33"/>
          <p:cNvGrpSpPr/>
          <p:nvPr/>
        </p:nvGrpSpPr>
        <p:grpSpPr>
          <a:xfrm>
            <a:off x="6400800" y="457200"/>
            <a:ext cx="2286000" cy="1107210"/>
            <a:chOff x="6400800" y="457200"/>
            <a:chExt cx="2286000" cy="1107210"/>
          </a:xfrm>
        </p:grpSpPr>
        <p:sp>
          <p:nvSpPr>
            <p:cNvPr id="35" name="Rectangle 34"/>
            <p:cNvSpPr/>
            <p:nvPr/>
          </p:nvSpPr>
          <p:spPr>
            <a:xfrm>
              <a:off x="6400800" y="4583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Deterministic</a:t>
              </a:r>
            </a:p>
          </p:txBody>
        </p:sp>
        <p:sp>
          <p:nvSpPr>
            <p:cNvPr id="36" name="Rectangle 35"/>
            <p:cNvSpPr/>
            <p:nvPr/>
          </p:nvSpPr>
          <p:spPr>
            <a:xfrm>
              <a:off x="7620000" y="45720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Stochastic</a:t>
              </a:r>
            </a:p>
          </p:txBody>
        </p:sp>
        <p:sp>
          <p:nvSpPr>
            <p:cNvPr id="37" name="Rectangle 36"/>
            <p:cNvSpPr/>
            <p:nvPr/>
          </p:nvSpPr>
          <p:spPr>
            <a:xfrm>
              <a:off x="6400800" y="118341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Deterministic</a:t>
              </a:r>
            </a:p>
          </p:txBody>
        </p:sp>
        <p:sp>
          <p:nvSpPr>
            <p:cNvPr id="38" name="Rectangle 37"/>
            <p:cNvSpPr/>
            <p:nvPr/>
          </p:nvSpPr>
          <p:spPr>
            <a:xfrm>
              <a:off x="7620000" y="11822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Stochastic</a:t>
              </a:r>
            </a:p>
          </p:txBody>
        </p:sp>
        <p:cxnSp>
          <p:nvCxnSpPr>
            <p:cNvPr id="39" name="Straight Arrow Connector 38"/>
            <p:cNvCxnSpPr>
              <a:stCxn id="35" idx="2"/>
              <a:endCxn id="37" idx="0"/>
            </p:cNvCxnSpPr>
            <p:nvPr/>
          </p:nvCxnSpPr>
          <p:spPr>
            <a:xfrm>
              <a:off x="6934200" y="839355"/>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2"/>
              <a:endCxn id="38" idx="0"/>
            </p:cNvCxnSpPr>
            <p:nvPr/>
          </p:nvCxnSpPr>
          <p:spPr>
            <a:xfrm>
              <a:off x="8153400" y="838200"/>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2"/>
            </p:cNvCxnSpPr>
            <p:nvPr/>
          </p:nvCxnSpPr>
          <p:spPr>
            <a:xfrm>
              <a:off x="6934200" y="839355"/>
              <a:ext cx="1219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2"/>
            </p:cNvCxnSpPr>
            <p:nvPr/>
          </p:nvCxnSpPr>
          <p:spPr>
            <a:xfrm flipH="1">
              <a:off x="6934200" y="838200"/>
              <a:ext cx="1219200" cy="3440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68244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052 -0.00486 L -0.00052 0.13949 " pathEditMode="relative" rAng="0" ptsTypes="AA">
                                      <p:cBhvr>
                                        <p:cTn id="6" dur="2000" fill="hold"/>
                                        <p:tgtEl>
                                          <p:spTgt spid="26"/>
                                        </p:tgtEl>
                                        <p:attrNameLst>
                                          <p:attrName>ppt_x</p:attrName>
                                          <p:attrName>ppt_y</p:attrName>
                                        </p:attrNameLst>
                                      </p:cBhvr>
                                      <p:rCtr x="0" y="721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5"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2 → 3</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0086" y="1600200"/>
            <a:ext cx="7306056" cy="495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388" b="63690"/>
          <a:stretch/>
        </p:blipFill>
        <p:spPr bwMode="auto">
          <a:xfrm>
            <a:off x="970849" y="1948873"/>
            <a:ext cx="7306849" cy="119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76072" y="28956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5" t="46699" r="81053" b="46807"/>
          <a:stretch/>
        </p:blipFill>
        <p:spPr bwMode="auto">
          <a:xfrm>
            <a:off x="1542464" y="4553529"/>
            <a:ext cx="810500" cy="27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88" t="59266" r="31810" b="34588"/>
          <a:stretch/>
        </p:blipFill>
        <p:spPr bwMode="auto">
          <a:xfrm>
            <a:off x="2299870" y="4544292"/>
            <a:ext cx="3426691" cy="30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704" t="65505" b="30584"/>
          <a:stretch/>
        </p:blipFill>
        <p:spPr bwMode="auto">
          <a:xfrm>
            <a:off x="3343564" y="4849091"/>
            <a:ext cx="3747701" cy="19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4156" r="95921" b="1562"/>
          <a:stretch/>
        </p:blipFill>
        <p:spPr bwMode="auto">
          <a:xfrm>
            <a:off x="960917" y="3121892"/>
            <a:ext cx="299415" cy="335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25" b="74065"/>
          <a:stretch/>
        </p:blipFill>
        <p:spPr bwMode="auto">
          <a:xfrm>
            <a:off x="989323" y="1921522"/>
            <a:ext cx="7430415" cy="97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76638" y="3639128"/>
            <a:ext cx="3769614"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11989" y="4327232"/>
            <a:ext cx="4044305" cy="70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1" t="55355" b="30784"/>
          <a:stretch/>
        </p:blipFill>
        <p:spPr bwMode="auto">
          <a:xfrm>
            <a:off x="1269568" y="4343400"/>
            <a:ext cx="7017366" cy="68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23" t="58172" b="18520"/>
          <a:stretch/>
        </p:blipFill>
        <p:spPr bwMode="auto">
          <a:xfrm>
            <a:off x="1542465" y="5030886"/>
            <a:ext cx="6735233" cy="99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1" t="55493" b="30538"/>
          <a:stretch/>
        </p:blipFill>
        <p:spPr bwMode="auto">
          <a:xfrm>
            <a:off x="1269568" y="3639128"/>
            <a:ext cx="7017366" cy="69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7F2FC0E4-330B-4E30-82D4-A6A38A6D97CE}" type="slidenum">
              <a:rPr lang="en-US" smtClean="0"/>
              <a:t>25</a:t>
            </a:fld>
            <a:endParaRPr lang="en-US"/>
          </a:p>
        </p:txBody>
      </p:sp>
      <p:grpSp>
        <p:nvGrpSpPr>
          <p:cNvPr id="8" name="Group 7"/>
          <p:cNvGrpSpPr/>
          <p:nvPr/>
        </p:nvGrpSpPr>
        <p:grpSpPr>
          <a:xfrm>
            <a:off x="6400800" y="457200"/>
            <a:ext cx="2286000" cy="1107210"/>
            <a:chOff x="6400800" y="457200"/>
            <a:chExt cx="2286000" cy="1107210"/>
          </a:xfrm>
        </p:grpSpPr>
        <p:sp>
          <p:nvSpPr>
            <p:cNvPr id="18" name="Rectangle 17"/>
            <p:cNvSpPr/>
            <p:nvPr/>
          </p:nvSpPr>
          <p:spPr>
            <a:xfrm>
              <a:off x="6400800" y="4583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Deterministic</a:t>
              </a:r>
            </a:p>
          </p:txBody>
        </p:sp>
        <p:sp>
          <p:nvSpPr>
            <p:cNvPr id="22" name="Rectangle 21"/>
            <p:cNvSpPr/>
            <p:nvPr/>
          </p:nvSpPr>
          <p:spPr>
            <a:xfrm>
              <a:off x="7620000" y="45720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Stochastic</a:t>
              </a:r>
            </a:p>
          </p:txBody>
        </p:sp>
        <p:sp>
          <p:nvSpPr>
            <p:cNvPr id="28" name="Rectangle 27"/>
            <p:cNvSpPr/>
            <p:nvPr/>
          </p:nvSpPr>
          <p:spPr>
            <a:xfrm>
              <a:off x="6400800" y="118341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Deterministic</a:t>
              </a:r>
            </a:p>
          </p:txBody>
        </p:sp>
        <p:sp>
          <p:nvSpPr>
            <p:cNvPr id="29" name="Rectangle 28"/>
            <p:cNvSpPr/>
            <p:nvPr/>
          </p:nvSpPr>
          <p:spPr>
            <a:xfrm>
              <a:off x="7620000" y="11822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Stochastic</a:t>
              </a:r>
            </a:p>
          </p:txBody>
        </p:sp>
        <p:cxnSp>
          <p:nvCxnSpPr>
            <p:cNvPr id="33" name="Straight Arrow Connector 32"/>
            <p:cNvCxnSpPr>
              <a:stCxn id="18" idx="2"/>
              <a:endCxn id="28" idx="0"/>
            </p:cNvCxnSpPr>
            <p:nvPr/>
          </p:nvCxnSpPr>
          <p:spPr>
            <a:xfrm>
              <a:off x="6934200" y="839355"/>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2" idx="2"/>
              <a:endCxn id="29" idx="0"/>
            </p:cNvCxnSpPr>
            <p:nvPr/>
          </p:nvCxnSpPr>
          <p:spPr>
            <a:xfrm>
              <a:off x="8153400" y="838200"/>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2"/>
            </p:cNvCxnSpPr>
            <p:nvPr/>
          </p:nvCxnSpPr>
          <p:spPr>
            <a:xfrm>
              <a:off x="6934200" y="839355"/>
              <a:ext cx="1219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2" idx="2"/>
            </p:cNvCxnSpPr>
            <p:nvPr/>
          </p:nvCxnSpPr>
          <p:spPr>
            <a:xfrm flipH="1">
              <a:off x="6934200" y="838200"/>
              <a:ext cx="1219200" cy="3440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7" name="Group 36"/>
          <p:cNvGrpSpPr/>
          <p:nvPr/>
        </p:nvGrpSpPr>
        <p:grpSpPr>
          <a:xfrm>
            <a:off x="5284174" y="509200"/>
            <a:ext cx="1043709" cy="1002054"/>
            <a:chOff x="5284174" y="509200"/>
            <a:chExt cx="1043709" cy="1002054"/>
          </a:xfrm>
        </p:grpSpPr>
        <p:sp>
          <p:nvSpPr>
            <p:cNvPr id="38" name="TextBox 37"/>
            <p:cNvSpPr txBox="1"/>
            <p:nvPr/>
          </p:nvSpPr>
          <p:spPr>
            <a:xfrm>
              <a:off x="5337283" y="1234255"/>
              <a:ext cx="990600" cy="276999"/>
            </a:xfrm>
            <a:prstGeom prst="rect">
              <a:avLst/>
            </a:prstGeom>
            <a:noFill/>
          </p:spPr>
          <p:txBody>
            <a:bodyPr wrap="square" rtlCol="0">
              <a:spAutoFit/>
            </a:bodyPr>
            <a:lstStyle/>
            <a:p>
              <a:pPr algn="ctr"/>
              <a:r>
                <a:rPr lang="en-US" sz="1200" dirty="0" smtClean="0"/>
                <a:t>Update</a:t>
              </a:r>
              <a:endParaRPr lang="en-US" sz="1200" dirty="0"/>
            </a:p>
          </p:txBody>
        </p:sp>
        <p:sp>
          <p:nvSpPr>
            <p:cNvPr id="39" name="TextBox 38"/>
            <p:cNvSpPr txBox="1"/>
            <p:nvPr/>
          </p:nvSpPr>
          <p:spPr>
            <a:xfrm>
              <a:off x="5284174" y="509200"/>
              <a:ext cx="1043709" cy="276999"/>
            </a:xfrm>
            <a:prstGeom prst="rect">
              <a:avLst/>
            </a:prstGeom>
            <a:noFill/>
          </p:spPr>
          <p:txBody>
            <a:bodyPr wrap="square" rtlCol="0">
              <a:spAutoFit/>
            </a:bodyPr>
            <a:lstStyle/>
            <a:p>
              <a:pPr algn="ctr"/>
              <a:r>
                <a:rPr lang="en-US" sz="1200" dirty="0" smtClean="0"/>
                <a:t>Combination</a:t>
              </a:r>
              <a:endParaRPr lang="en-US" sz="1200" dirty="0"/>
            </a:p>
          </p:txBody>
        </p:sp>
      </p:grpSp>
    </p:spTree>
    <p:extLst>
      <p:ext uri="{BB962C8B-B14F-4D97-AF65-F5344CB8AC3E}">
        <p14:creationId xmlns:p14="http://schemas.microsoft.com/office/powerpoint/2010/main" val="365499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4" presetClass="path" presetSubtype="0" accel="50000" decel="50000" fill="hold" nodeType="withEffect">
                                  <p:stCondLst>
                                    <p:cond delay="0"/>
                                  </p:stCondLst>
                                  <p:childTnLst>
                                    <p:animMotion origin="layout" path="M 0.00035 0.00717 L 0.00035 -0.10387 " pathEditMode="relative" rAng="0" ptsTypes="AA">
                                      <p:cBhvr>
                                        <p:cTn id="9" dur="2000" fill="hold"/>
                                        <p:tgtEl>
                                          <p:spTgt spid="26"/>
                                        </p:tgtEl>
                                        <p:attrNameLst>
                                          <p:attrName>ppt_x</p:attrName>
                                          <p:attrName>ppt_y</p:attrName>
                                        </p:attrNameLst>
                                      </p:cBhvr>
                                      <p:rCtr x="0" y="-5552"/>
                                    </p:animMotion>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2 → 3</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0086" y="1600200"/>
            <a:ext cx="7306056" cy="495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388" b="63690"/>
          <a:stretch/>
        </p:blipFill>
        <p:spPr bwMode="auto">
          <a:xfrm>
            <a:off x="970849" y="1948873"/>
            <a:ext cx="7306849" cy="119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76072" y="28956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5" t="46699" r="81053" b="46807"/>
          <a:stretch/>
        </p:blipFill>
        <p:spPr bwMode="auto">
          <a:xfrm>
            <a:off x="1542464" y="4553529"/>
            <a:ext cx="810500" cy="27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88" t="59266" r="31810" b="34588"/>
          <a:stretch/>
        </p:blipFill>
        <p:spPr bwMode="auto">
          <a:xfrm>
            <a:off x="2299870" y="4544292"/>
            <a:ext cx="3426691" cy="30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704" t="65505" b="30584"/>
          <a:stretch/>
        </p:blipFill>
        <p:spPr bwMode="auto">
          <a:xfrm>
            <a:off x="3343564" y="4849091"/>
            <a:ext cx="3747701" cy="19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4156" r="95921" b="1562"/>
          <a:stretch/>
        </p:blipFill>
        <p:spPr bwMode="auto">
          <a:xfrm>
            <a:off x="960917" y="3121892"/>
            <a:ext cx="299415" cy="335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25" b="74065"/>
          <a:stretch/>
        </p:blipFill>
        <p:spPr bwMode="auto">
          <a:xfrm>
            <a:off x="989323" y="1921522"/>
            <a:ext cx="7430415" cy="97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6196" t="79194" r="34047"/>
          <a:stretch/>
        </p:blipFill>
        <p:spPr bwMode="auto">
          <a:xfrm>
            <a:off x="4114800" y="2639292"/>
            <a:ext cx="3175049" cy="27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76638" y="3639128"/>
            <a:ext cx="3769614"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11989" y="4327232"/>
            <a:ext cx="4044305" cy="70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23" t="64301" b="18520"/>
          <a:stretch/>
        </p:blipFill>
        <p:spPr bwMode="auto">
          <a:xfrm>
            <a:off x="1542465" y="5292436"/>
            <a:ext cx="6735233" cy="7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1" t="55493" b="30538"/>
          <a:stretch/>
        </p:blipFill>
        <p:spPr bwMode="auto">
          <a:xfrm>
            <a:off x="1269568" y="3639128"/>
            <a:ext cx="7017366" cy="69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l="36112" t="44270" r="57910" b="48912"/>
          <a:stretch/>
        </p:blipFill>
        <p:spPr bwMode="auto">
          <a:xfrm>
            <a:off x="3657600" y="3831608"/>
            <a:ext cx="438728" cy="30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629" t="55835" r="36495" b="38753"/>
          <a:stretch/>
        </p:blipFill>
        <p:spPr bwMode="auto">
          <a:xfrm>
            <a:off x="1440865" y="4331908"/>
            <a:ext cx="4230112" cy="24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23" t="58172" b="36092"/>
          <a:stretch/>
        </p:blipFill>
        <p:spPr bwMode="auto">
          <a:xfrm>
            <a:off x="1551701" y="4569692"/>
            <a:ext cx="6735233" cy="24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11989" y="5043055"/>
            <a:ext cx="1849456" cy="249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0109" t="66398" r="42735" b="28320"/>
          <a:stretch/>
        </p:blipFill>
        <p:spPr bwMode="auto">
          <a:xfrm>
            <a:off x="1719198" y="4800600"/>
            <a:ext cx="3460505" cy="23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7F2FC0E4-330B-4E30-82D4-A6A38A6D97CE}" type="slidenum">
              <a:rPr lang="en-US" smtClean="0"/>
              <a:t>26</a:t>
            </a:fld>
            <a:endParaRPr lang="en-US"/>
          </a:p>
        </p:txBody>
      </p:sp>
      <p:sp>
        <p:nvSpPr>
          <p:cNvPr id="26" name="Rectangle 25"/>
          <p:cNvSpPr/>
          <p:nvPr/>
        </p:nvSpPr>
        <p:spPr>
          <a:xfrm>
            <a:off x="6400800" y="4583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Deterministic</a:t>
            </a:r>
          </a:p>
        </p:txBody>
      </p:sp>
      <p:sp>
        <p:nvSpPr>
          <p:cNvPr id="28" name="Rectangle 27"/>
          <p:cNvSpPr/>
          <p:nvPr/>
        </p:nvSpPr>
        <p:spPr>
          <a:xfrm>
            <a:off x="7620000" y="45720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Stochastic</a:t>
            </a:r>
          </a:p>
        </p:txBody>
      </p:sp>
      <p:sp>
        <p:nvSpPr>
          <p:cNvPr id="31" name="Rectangle 30"/>
          <p:cNvSpPr/>
          <p:nvPr/>
        </p:nvSpPr>
        <p:spPr>
          <a:xfrm>
            <a:off x="6400800" y="118341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Deterministic</a:t>
            </a:r>
          </a:p>
        </p:txBody>
      </p:sp>
      <p:sp>
        <p:nvSpPr>
          <p:cNvPr id="34" name="Rectangle 33"/>
          <p:cNvSpPr/>
          <p:nvPr/>
        </p:nvSpPr>
        <p:spPr>
          <a:xfrm>
            <a:off x="7620000" y="11822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Stochastic</a:t>
            </a:r>
          </a:p>
        </p:txBody>
      </p:sp>
      <p:cxnSp>
        <p:nvCxnSpPr>
          <p:cNvPr id="37" name="Straight Arrow Connector 36"/>
          <p:cNvCxnSpPr>
            <a:stCxn id="26" idx="2"/>
            <a:endCxn id="31" idx="0"/>
          </p:cNvCxnSpPr>
          <p:nvPr/>
        </p:nvCxnSpPr>
        <p:spPr>
          <a:xfrm>
            <a:off x="6934200" y="839355"/>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2"/>
            <a:endCxn id="34" idx="0"/>
          </p:cNvCxnSpPr>
          <p:nvPr/>
        </p:nvCxnSpPr>
        <p:spPr>
          <a:xfrm>
            <a:off x="8153400" y="838200"/>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6" idx="2"/>
          </p:cNvCxnSpPr>
          <p:nvPr/>
        </p:nvCxnSpPr>
        <p:spPr>
          <a:xfrm>
            <a:off x="6934200" y="839355"/>
            <a:ext cx="1219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 idx="2"/>
          </p:cNvCxnSpPr>
          <p:nvPr/>
        </p:nvCxnSpPr>
        <p:spPr>
          <a:xfrm flipH="1">
            <a:off x="6934200" y="838200"/>
            <a:ext cx="1219200" cy="3440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1" name="Picture 3"/>
          <p:cNvPicPr>
            <a:picLocks noChangeAspect="1" noChangeArrowheads="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l="40095" t="76803" r="51980" b="19323"/>
          <a:stretch/>
        </p:blipFill>
        <p:spPr bwMode="auto">
          <a:xfrm>
            <a:off x="3523123" y="5534776"/>
            <a:ext cx="610025" cy="18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5895503" y="3831651"/>
            <a:ext cx="2257897" cy="307777"/>
          </a:xfrm>
          <a:prstGeom prst="rect">
            <a:avLst/>
          </a:prstGeom>
          <a:noFill/>
        </p:spPr>
        <p:txBody>
          <a:bodyPr wrap="square" rtlCol="0">
            <a:spAutoFit/>
          </a:bodyPr>
          <a:lstStyle/>
          <a:p>
            <a:r>
              <a:rPr lang="en-US" sz="1400" i="1" dirty="0" smtClean="0"/>
              <a:t>Deterministic combination</a:t>
            </a:r>
            <a:endParaRPr lang="en-US" sz="1400" i="1" dirty="0"/>
          </a:p>
        </p:txBody>
      </p:sp>
      <p:sp>
        <p:nvSpPr>
          <p:cNvPr id="43" name="TextBox 42"/>
          <p:cNvSpPr txBox="1"/>
          <p:nvPr/>
        </p:nvSpPr>
        <p:spPr>
          <a:xfrm>
            <a:off x="5962316" y="5472327"/>
            <a:ext cx="2257897" cy="307777"/>
          </a:xfrm>
          <a:prstGeom prst="rect">
            <a:avLst/>
          </a:prstGeom>
          <a:noFill/>
        </p:spPr>
        <p:txBody>
          <a:bodyPr wrap="square" rtlCol="0">
            <a:spAutoFit/>
          </a:bodyPr>
          <a:lstStyle/>
          <a:p>
            <a:r>
              <a:rPr lang="en-US" sz="1400" i="1" dirty="0" smtClean="0"/>
              <a:t>Stochastic update</a:t>
            </a:r>
            <a:endParaRPr lang="en-US" sz="1400" i="1" dirty="0"/>
          </a:p>
        </p:txBody>
      </p:sp>
      <mc:AlternateContent xmlns:mc="http://schemas.openxmlformats.org/markup-compatibility/2006" xmlns:a14="http://schemas.microsoft.com/office/drawing/2010/main">
        <mc:Choice Requires="a14">
          <p:sp>
            <p:nvSpPr>
              <p:cNvPr id="44" name="TextBox 43"/>
              <p:cNvSpPr txBox="1"/>
              <p:nvPr/>
            </p:nvSpPr>
            <p:spPr>
              <a:xfrm>
                <a:off x="5798744" y="4219637"/>
                <a:ext cx="320179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Guaranteeds that each kernel will be selected with at least probability </a:t>
                </a:r>
                <a14:m>
                  <m:oMath xmlns:m="http://schemas.openxmlformats.org/officeDocument/2006/math">
                    <m:r>
                      <a:rPr lang="en-US" sz="1400" b="0" i="1" smtClean="0">
                        <a:latin typeface="Cambria Math"/>
                      </a:rPr>
                      <m:t>𝛿</m:t>
                    </m:r>
                    <m:r>
                      <a:rPr lang="en-US" sz="1400" b="0" i="1" smtClean="0">
                        <a:latin typeface="Cambria Math"/>
                      </a:rPr>
                      <m:t>/</m:t>
                    </m:r>
                    <m:r>
                      <a:rPr lang="en-US" sz="1400" b="0" i="1" smtClean="0">
                        <a:latin typeface="Cambria Math"/>
                      </a:rPr>
                      <m:t>𝑚</m:t>
                    </m:r>
                  </m:oMath>
                </a14:m>
                <a:endParaRPr lang="en-US" sz="1400" dirty="0" smtClean="0"/>
              </a:p>
              <a:p>
                <a:pPr marL="285750" indent="-285750">
                  <a:buFont typeface="Arial" panose="020B0604020202020204" pitchFamily="34" charset="0"/>
                  <a:buChar char="•"/>
                </a:pPr>
                <a:r>
                  <a:rPr lang="en-US" sz="1400" dirty="0" smtClean="0"/>
                  <a:t>Tradeoff between exploration and exploitation (Auer et al. 2003)</a:t>
                </a:r>
                <a:endParaRPr lang="en-US"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798744" y="4219637"/>
                <a:ext cx="3201793" cy="954107"/>
              </a:xfrm>
              <a:prstGeom prst="rect">
                <a:avLst/>
              </a:prstGeom>
              <a:blipFill rotWithShape="1">
                <a:blip r:embed="rId8"/>
                <a:stretch>
                  <a:fillRect b="-3727"/>
                </a:stretch>
              </a:blipFill>
            </p:spPr>
            <p:txBody>
              <a:bodyPr/>
              <a:lstStyle/>
              <a:p>
                <a:r>
                  <a:rPr lang="en-US">
                    <a:noFill/>
                  </a:rPr>
                  <a:t> </a:t>
                </a:r>
              </a:p>
            </p:txBody>
          </p:sp>
        </mc:Fallback>
      </mc:AlternateContent>
      <p:grpSp>
        <p:nvGrpSpPr>
          <p:cNvPr id="45" name="Group 44"/>
          <p:cNvGrpSpPr/>
          <p:nvPr/>
        </p:nvGrpSpPr>
        <p:grpSpPr>
          <a:xfrm>
            <a:off x="5284174" y="509200"/>
            <a:ext cx="1043709" cy="1002054"/>
            <a:chOff x="5284174" y="509200"/>
            <a:chExt cx="1043709" cy="1002054"/>
          </a:xfrm>
        </p:grpSpPr>
        <p:sp>
          <p:nvSpPr>
            <p:cNvPr id="46" name="TextBox 45"/>
            <p:cNvSpPr txBox="1"/>
            <p:nvPr/>
          </p:nvSpPr>
          <p:spPr>
            <a:xfrm>
              <a:off x="5337283" y="1234255"/>
              <a:ext cx="990600" cy="276999"/>
            </a:xfrm>
            <a:prstGeom prst="rect">
              <a:avLst/>
            </a:prstGeom>
            <a:noFill/>
          </p:spPr>
          <p:txBody>
            <a:bodyPr wrap="square" rtlCol="0">
              <a:spAutoFit/>
            </a:bodyPr>
            <a:lstStyle/>
            <a:p>
              <a:pPr algn="ctr"/>
              <a:r>
                <a:rPr lang="en-US" sz="1200" dirty="0" smtClean="0"/>
                <a:t>Update</a:t>
              </a:r>
              <a:endParaRPr lang="en-US" sz="1200" dirty="0"/>
            </a:p>
          </p:txBody>
        </p:sp>
        <p:sp>
          <p:nvSpPr>
            <p:cNvPr id="47" name="TextBox 46"/>
            <p:cNvSpPr txBox="1"/>
            <p:nvPr/>
          </p:nvSpPr>
          <p:spPr>
            <a:xfrm>
              <a:off x="5284174" y="509200"/>
              <a:ext cx="1043709" cy="276999"/>
            </a:xfrm>
            <a:prstGeom prst="rect">
              <a:avLst/>
            </a:prstGeom>
            <a:noFill/>
          </p:spPr>
          <p:txBody>
            <a:bodyPr wrap="square" rtlCol="0">
              <a:spAutoFit/>
            </a:bodyPr>
            <a:lstStyle/>
            <a:p>
              <a:pPr algn="ctr"/>
              <a:r>
                <a:rPr lang="en-US" sz="1200" dirty="0" smtClean="0"/>
                <a:t>Combination</a:t>
              </a:r>
              <a:endParaRPr lang="en-US" sz="1200" dirty="0"/>
            </a:p>
          </p:txBody>
        </p:sp>
      </p:grpSp>
    </p:spTree>
    <p:extLst>
      <p:ext uri="{BB962C8B-B14F-4D97-AF65-F5344CB8AC3E}">
        <p14:creationId xmlns:p14="http://schemas.microsoft.com/office/powerpoint/2010/main" val="3301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4</a:t>
            </a:r>
            <a:endParaRPr lang="en-US" dirty="0"/>
          </a:p>
        </p:txBody>
      </p:sp>
      <p:pic>
        <p:nvPicPr>
          <p:cNvPr id="12"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997" t="8171" r="41994" b="1835"/>
          <a:stretch/>
        </p:blipFill>
        <p:spPr bwMode="auto">
          <a:xfrm>
            <a:off x="457200" y="2132703"/>
            <a:ext cx="4038600" cy="37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976" t="6771" r="31683" b="1942"/>
          <a:stretch/>
        </p:blipFill>
        <p:spPr bwMode="auto">
          <a:xfrm>
            <a:off x="4648200" y="2085691"/>
            <a:ext cx="4038600" cy="389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7407" t="24800" r="54711" b="70558"/>
          <a:stretch/>
        </p:blipFill>
        <p:spPr bwMode="auto">
          <a:xfrm>
            <a:off x="5033913" y="2856322"/>
            <a:ext cx="2271860" cy="19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7381" t="34309" r="31683" b="43145"/>
          <a:stretch/>
        </p:blipFill>
        <p:spPr bwMode="auto">
          <a:xfrm>
            <a:off x="5031779" y="3258311"/>
            <a:ext cx="3654458" cy="96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36618" t="61497" r="51908" b="33198"/>
          <a:stretch/>
        </p:blipFill>
        <p:spPr bwMode="auto">
          <a:xfrm>
            <a:off x="6781800" y="4424218"/>
            <a:ext cx="688157" cy="22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43513" t="79668" r="51609" b="16473"/>
          <a:stretch/>
        </p:blipFill>
        <p:spPr bwMode="auto">
          <a:xfrm>
            <a:off x="7196144" y="5190836"/>
            <a:ext cx="292608" cy="16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2659" b="93461"/>
          <a:stretch/>
        </p:blipFill>
        <p:spPr bwMode="auto">
          <a:xfrm>
            <a:off x="4648200" y="1752600"/>
            <a:ext cx="4038600" cy="27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29073" b="91606"/>
          <a:stretch/>
        </p:blipFill>
        <p:spPr bwMode="auto">
          <a:xfrm>
            <a:off x="457200" y="1752601"/>
            <a:ext cx="4034962" cy="27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F2FC0E4-330B-4E30-82D4-A6A38A6D97CE}" type="slidenum">
              <a:rPr lang="en-US" smtClean="0"/>
              <a:t>27</a:t>
            </a:fld>
            <a:endParaRPr lang="en-US"/>
          </a:p>
        </p:txBody>
      </p:sp>
      <p:sp>
        <p:nvSpPr>
          <p:cNvPr id="14" name="Rectangle 13"/>
          <p:cNvSpPr/>
          <p:nvPr/>
        </p:nvSpPr>
        <p:spPr>
          <a:xfrm>
            <a:off x="6400800" y="4583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Deterministic</a:t>
            </a:r>
          </a:p>
        </p:txBody>
      </p:sp>
      <p:sp>
        <p:nvSpPr>
          <p:cNvPr id="15" name="Rectangle 14"/>
          <p:cNvSpPr/>
          <p:nvPr/>
        </p:nvSpPr>
        <p:spPr>
          <a:xfrm>
            <a:off x="7620000" y="45720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Stochastic</a:t>
            </a:r>
          </a:p>
        </p:txBody>
      </p:sp>
      <p:sp>
        <p:nvSpPr>
          <p:cNvPr id="21" name="Rectangle 20"/>
          <p:cNvSpPr/>
          <p:nvPr/>
        </p:nvSpPr>
        <p:spPr>
          <a:xfrm>
            <a:off x="6400800" y="118341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Deterministic</a:t>
            </a:r>
          </a:p>
        </p:txBody>
      </p:sp>
      <p:sp>
        <p:nvSpPr>
          <p:cNvPr id="22" name="Rectangle 21"/>
          <p:cNvSpPr/>
          <p:nvPr/>
        </p:nvSpPr>
        <p:spPr>
          <a:xfrm>
            <a:off x="7620000" y="1182255"/>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Stochastic</a:t>
            </a:r>
          </a:p>
        </p:txBody>
      </p:sp>
      <p:cxnSp>
        <p:nvCxnSpPr>
          <p:cNvPr id="25" name="Straight Arrow Connector 24"/>
          <p:cNvCxnSpPr>
            <a:stCxn id="14" idx="2"/>
            <a:endCxn id="21" idx="0"/>
          </p:cNvCxnSpPr>
          <p:nvPr/>
        </p:nvCxnSpPr>
        <p:spPr>
          <a:xfrm>
            <a:off x="6934200" y="839355"/>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22" idx="0"/>
          </p:cNvCxnSpPr>
          <p:nvPr/>
        </p:nvCxnSpPr>
        <p:spPr>
          <a:xfrm>
            <a:off x="8153400" y="838200"/>
            <a:ext cx="0" cy="3440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stCxn id="14" idx="2"/>
          </p:cNvCxnSpPr>
          <p:nvPr/>
        </p:nvCxnSpPr>
        <p:spPr>
          <a:xfrm>
            <a:off x="6934200" y="839355"/>
            <a:ext cx="1219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2"/>
          </p:cNvCxnSpPr>
          <p:nvPr/>
        </p:nvCxnSpPr>
        <p:spPr>
          <a:xfrm flipH="1">
            <a:off x="6934200" y="838200"/>
            <a:ext cx="121920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69451" y="5172730"/>
            <a:ext cx="2257897" cy="307777"/>
          </a:xfrm>
          <a:prstGeom prst="rect">
            <a:avLst/>
          </a:prstGeom>
          <a:noFill/>
        </p:spPr>
        <p:txBody>
          <a:bodyPr wrap="square" rtlCol="0">
            <a:spAutoFit/>
          </a:bodyPr>
          <a:lstStyle/>
          <a:p>
            <a:r>
              <a:rPr lang="en-US" sz="1400" i="1" dirty="0" smtClean="0">
                <a:solidFill>
                  <a:srgbClr val="FF0000"/>
                </a:solidFill>
              </a:rPr>
              <a:t>Stochastic update</a:t>
            </a:r>
            <a:endParaRPr lang="en-US" sz="1400" i="1" dirty="0">
              <a:solidFill>
                <a:srgbClr val="FF0000"/>
              </a:solidFill>
            </a:endParaRPr>
          </a:p>
        </p:txBody>
      </p:sp>
      <p:sp>
        <p:nvSpPr>
          <p:cNvPr id="30" name="TextBox 29"/>
          <p:cNvSpPr txBox="1"/>
          <p:nvPr/>
        </p:nvSpPr>
        <p:spPr>
          <a:xfrm>
            <a:off x="6727482" y="3980506"/>
            <a:ext cx="2257897" cy="307777"/>
          </a:xfrm>
          <a:prstGeom prst="rect">
            <a:avLst/>
          </a:prstGeom>
          <a:noFill/>
        </p:spPr>
        <p:txBody>
          <a:bodyPr wrap="square" rtlCol="0">
            <a:spAutoFit/>
          </a:bodyPr>
          <a:lstStyle/>
          <a:p>
            <a:r>
              <a:rPr lang="en-US" sz="1400" i="1" dirty="0" smtClean="0">
                <a:solidFill>
                  <a:srgbClr val="FF0000"/>
                </a:solidFill>
              </a:rPr>
              <a:t>Stochastic combination</a:t>
            </a:r>
            <a:endParaRPr lang="en-US" sz="1400" i="1" dirty="0">
              <a:solidFill>
                <a:srgbClr val="FF0000"/>
              </a:solidFill>
            </a:endParaRPr>
          </a:p>
        </p:txBody>
      </p:sp>
      <p:grpSp>
        <p:nvGrpSpPr>
          <p:cNvPr id="31" name="Group 30"/>
          <p:cNvGrpSpPr/>
          <p:nvPr/>
        </p:nvGrpSpPr>
        <p:grpSpPr>
          <a:xfrm>
            <a:off x="5284174" y="509200"/>
            <a:ext cx="1043709" cy="1002054"/>
            <a:chOff x="5284174" y="509200"/>
            <a:chExt cx="1043709" cy="1002054"/>
          </a:xfrm>
        </p:grpSpPr>
        <p:sp>
          <p:nvSpPr>
            <p:cNvPr id="32" name="TextBox 31"/>
            <p:cNvSpPr txBox="1"/>
            <p:nvPr/>
          </p:nvSpPr>
          <p:spPr>
            <a:xfrm>
              <a:off x="5337283" y="1234255"/>
              <a:ext cx="990600" cy="276999"/>
            </a:xfrm>
            <a:prstGeom prst="rect">
              <a:avLst/>
            </a:prstGeom>
            <a:noFill/>
          </p:spPr>
          <p:txBody>
            <a:bodyPr wrap="square" rtlCol="0">
              <a:spAutoFit/>
            </a:bodyPr>
            <a:lstStyle/>
            <a:p>
              <a:pPr algn="ctr"/>
              <a:r>
                <a:rPr lang="en-US" sz="1200" dirty="0" smtClean="0"/>
                <a:t>Update</a:t>
              </a:r>
              <a:endParaRPr lang="en-US" sz="1200" dirty="0"/>
            </a:p>
          </p:txBody>
        </p:sp>
        <p:sp>
          <p:nvSpPr>
            <p:cNvPr id="33" name="TextBox 32"/>
            <p:cNvSpPr txBox="1"/>
            <p:nvPr/>
          </p:nvSpPr>
          <p:spPr>
            <a:xfrm>
              <a:off x="5284174" y="509200"/>
              <a:ext cx="1043709" cy="276999"/>
            </a:xfrm>
            <a:prstGeom prst="rect">
              <a:avLst/>
            </a:prstGeom>
            <a:noFill/>
          </p:spPr>
          <p:txBody>
            <a:bodyPr wrap="square" rtlCol="0">
              <a:spAutoFit/>
            </a:bodyPr>
            <a:lstStyle/>
            <a:p>
              <a:pPr algn="ctr"/>
              <a:r>
                <a:rPr lang="en-US" sz="1200" dirty="0" smtClean="0"/>
                <a:t>Combination</a:t>
              </a:r>
              <a:endParaRPr lang="en-US" sz="1200" dirty="0"/>
            </a:p>
          </p:txBody>
        </p:sp>
      </p:grpSp>
    </p:spTree>
    <p:extLst>
      <p:ext uri="{BB962C8B-B14F-4D97-AF65-F5344CB8AC3E}">
        <p14:creationId xmlns:p14="http://schemas.microsoft.com/office/powerpoint/2010/main" val="267662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 Multiple Kernel</a:t>
            </a:r>
            <a:endParaRPr lang="en-US" dirty="0"/>
          </a:p>
        </p:txBody>
      </p:sp>
      <p:sp>
        <p:nvSpPr>
          <p:cNvPr id="3" name="Content Placeholder 2"/>
          <p:cNvSpPr>
            <a:spLocks noGrp="1"/>
          </p:cNvSpPr>
          <p:nvPr>
            <p:ph idx="1"/>
          </p:nvPr>
        </p:nvSpPr>
        <p:spPr>
          <a:xfrm>
            <a:off x="457200" y="1600200"/>
            <a:ext cx="8229600" cy="2057400"/>
          </a:xfrm>
        </p:spPr>
        <p:txBody>
          <a:bodyPr>
            <a:normAutofit fontScale="92500" lnSpcReduction="20000"/>
          </a:bodyPr>
          <a:lstStyle/>
          <a:p>
            <a:r>
              <a:rPr lang="en-US" dirty="0" smtClean="0"/>
              <a:t>Composed of two online learning algorithms:</a:t>
            </a:r>
          </a:p>
          <a:p>
            <a:pPr lvl="1"/>
            <a:r>
              <a:rPr lang="en-US" dirty="0" smtClean="0"/>
              <a:t>Perceptron algorithm (Rosenblatt 1958) </a:t>
            </a:r>
          </a:p>
          <a:p>
            <a:pPr lvl="2"/>
            <a:r>
              <a:rPr lang="en-US" dirty="0"/>
              <a:t>Type of linear classifier</a:t>
            </a:r>
          </a:p>
          <a:p>
            <a:pPr lvl="2"/>
            <a:r>
              <a:rPr lang="en-US" dirty="0" smtClean="0"/>
              <a:t>Learns a classifier for a given kernel</a:t>
            </a:r>
          </a:p>
          <a:p>
            <a:pPr lvl="2"/>
            <a:endParaRPr lang="en-US" dirty="0" smtClean="0"/>
          </a:p>
          <a:p>
            <a:pPr lvl="1"/>
            <a:r>
              <a:rPr lang="en-US" dirty="0" smtClean="0"/>
              <a:t>Hedge algorithm (Freund and </a:t>
            </a:r>
            <a:r>
              <a:rPr lang="en-US" dirty="0" err="1" smtClean="0"/>
              <a:t>Schapire</a:t>
            </a:r>
            <a:r>
              <a:rPr lang="en-US" dirty="0" smtClean="0"/>
              <a:t> 1997) </a:t>
            </a:r>
          </a:p>
          <a:p>
            <a:pPr lvl="2"/>
            <a:r>
              <a:rPr lang="en-US" dirty="0" smtClean="0"/>
              <a:t>Combines classifiers by linear weights</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3707318" y="4234680"/>
                <a:ext cx="1728216"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2</m:t>
                        </m:r>
                      </m:sub>
                    </m:sSub>
                  </m:oMath>
                </a14:m>
                <a:r>
                  <a:rPr lang="en-US" dirty="0"/>
                  <a:t>: </a:t>
                </a:r>
                <a:r>
                  <a:rPr lang="en-US" dirty="0" smtClean="0"/>
                  <a:t>Classifier 2</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707318" y="4234680"/>
                <a:ext cx="1728216" cy="685800"/>
              </a:xfrm>
              <a:prstGeom prst="rect">
                <a:avLst/>
              </a:prstGeom>
              <a:blipFill rotWithShape="1">
                <a:blip r:embed="rId4"/>
                <a:stretch>
                  <a:fillRect/>
                </a:stretch>
              </a:blipFill>
            </p:spPr>
            <p:txBody>
              <a:bodyPr/>
              <a:lstStyle/>
              <a:p>
                <a:r>
                  <a:rPr lang="en-US">
                    <a:noFill/>
                  </a:rPr>
                  <a:t> </a:t>
                </a:r>
              </a:p>
            </p:txBody>
          </p:sp>
        </mc:Fallback>
      </mc:AlternateContent>
      <p:sp>
        <p:nvSpPr>
          <p:cNvPr id="11" name="TextBox 10"/>
          <p:cNvSpPr txBox="1"/>
          <p:nvPr/>
        </p:nvSpPr>
        <p:spPr>
          <a:xfrm>
            <a:off x="3898391" y="3810000"/>
            <a:ext cx="1346069" cy="369332"/>
          </a:xfrm>
          <a:prstGeom prst="rect">
            <a:avLst/>
          </a:prstGeom>
          <a:noFill/>
        </p:spPr>
        <p:txBody>
          <a:bodyPr wrap="square" rtlCol="0">
            <a:spAutoFit/>
          </a:bodyPr>
          <a:lstStyle/>
          <a:p>
            <a:r>
              <a:rPr lang="en-US" dirty="0" smtClean="0"/>
              <a:t>Perceptron</a:t>
            </a:r>
          </a:p>
        </p:txBody>
      </p:sp>
      <mc:AlternateContent xmlns:mc="http://schemas.openxmlformats.org/markup-compatibility/2006" xmlns:a14="http://schemas.microsoft.com/office/drawing/2010/main">
        <mc:Choice Requires="a14">
          <p:sp>
            <p:nvSpPr>
              <p:cNvPr id="4" name="Rectangle 3"/>
              <p:cNvSpPr/>
              <p:nvPr/>
            </p:nvSpPr>
            <p:spPr>
              <a:xfrm>
                <a:off x="1371600" y="4234680"/>
                <a:ext cx="172706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oMath>
                </a14:m>
                <a:r>
                  <a:rPr lang="en-US" dirty="0" smtClean="0"/>
                  <a:t>: Classifier 1</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371600" y="4234680"/>
                <a:ext cx="1727069" cy="685800"/>
              </a:xfrm>
              <a:prstGeom prst="rect">
                <a:avLst/>
              </a:prstGeom>
              <a:blipFill rotWithShape="1">
                <a:blip r:embed="rId5"/>
                <a:stretch>
                  <a:fillRect/>
                </a:stretch>
              </a:blipFill>
            </p:spPr>
            <p:txBody>
              <a:bodyPr/>
              <a:lstStyle/>
              <a:p>
                <a:r>
                  <a:rPr lang="en-US">
                    <a:noFill/>
                  </a:rPr>
                  <a:t> </a:t>
                </a:r>
              </a:p>
            </p:txBody>
          </p:sp>
        </mc:Fallback>
      </mc:AlternateContent>
      <p:sp>
        <p:nvSpPr>
          <p:cNvPr id="5" name="TextBox 4"/>
          <p:cNvSpPr txBox="1"/>
          <p:nvPr/>
        </p:nvSpPr>
        <p:spPr>
          <a:xfrm>
            <a:off x="1562100" y="3810000"/>
            <a:ext cx="1346069" cy="369332"/>
          </a:xfrm>
          <a:prstGeom prst="rect">
            <a:avLst/>
          </a:prstGeom>
          <a:noFill/>
        </p:spPr>
        <p:txBody>
          <a:bodyPr wrap="square" rtlCol="0">
            <a:spAutoFit/>
          </a:bodyPr>
          <a:lstStyle/>
          <a:p>
            <a:r>
              <a:rPr lang="en-US" dirty="0" smtClean="0"/>
              <a:t>Perceptron</a:t>
            </a:r>
          </a:p>
        </p:txBody>
      </p:sp>
      <mc:AlternateContent xmlns:mc="http://schemas.openxmlformats.org/markup-compatibility/2006" xmlns:a14="http://schemas.microsoft.com/office/drawing/2010/main">
        <mc:Choice Requires="a14">
          <p:sp>
            <p:nvSpPr>
              <p:cNvPr id="8" name="Rectangle 7"/>
              <p:cNvSpPr/>
              <p:nvPr/>
            </p:nvSpPr>
            <p:spPr>
              <a:xfrm>
                <a:off x="6044184" y="4234680"/>
                <a:ext cx="1728216"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i="1" smtClean="0">
                            <a:latin typeface="Cambria Math"/>
                          </a:rPr>
                        </m:ctrlPr>
                      </m:sSubPr>
                      <m:e>
                        <m:r>
                          <a:rPr lang="en-US" b="0" i="1" smtClean="0">
                            <a:latin typeface="Cambria Math"/>
                          </a:rPr>
                          <m:t>𝑓</m:t>
                        </m:r>
                      </m:e>
                      <m:sub>
                        <m:r>
                          <a:rPr lang="en-US" b="0" i="1" smtClean="0">
                            <a:latin typeface="Cambria Math"/>
                          </a:rPr>
                          <m:t>3</m:t>
                        </m:r>
                      </m:sub>
                    </m:sSub>
                  </m:oMath>
                </a14:m>
                <a:r>
                  <a:rPr lang="en-US" dirty="0"/>
                  <a:t>: </a:t>
                </a:r>
                <a:r>
                  <a:rPr lang="en-US" dirty="0" smtClean="0"/>
                  <a:t>Classifier 3</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044184" y="4234680"/>
                <a:ext cx="1728216" cy="685800"/>
              </a:xfrm>
              <a:prstGeom prst="rect">
                <a:avLst/>
              </a:prstGeom>
              <a:blipFill rotWithShape="1">
                <a:blip r:embed="rId6"/>
                <a:stretch>
                  <a:fillRect/>
                </a:stretch>
              </a:blipFill>
            </p:spPr>
            <p:txBody>
              <a:bodyPr/>
              <a:lstStyle/>
              <a:p>
                <a:r>
                  <a:rPr lang="en-US">
                    <a:noFill/>
                  </a:rPr>
                  <a:t> </a:t>
                </a:r>
              </a:p>
            </p:txBody>
          </p:sp>
        </mc:Fallback>
      </mc:AlternateContent>
      <p:sp>
        <p:nvSpPr>
          <p:cNvPr id="13" name="TextBox 12"/>
          <p:cNvSpPr txBox="1"/>
          <p:nvPr/>
        </p:nvSpPr>
        <p:spPr>
          <a:xfrm>
            <a:off x="6235258" y="3810000"/>
            <a:ext cx="1346069" cy="369332"/>
          </a:xfrm>
          <a:prstGeom prst="rect">
            <a:avLst/>
          </a:prstGeom>
          <a:noFill/>
        </p:spPr>
        <p:txBody>
          <a:bodyPr wrap="square" rtlCol="0">
            <a:spAutoFit/>
          </a:bodyPr>
          <a:lstStyle/>
          <a:p>
            <a:r>
              <a:rPr lang="en-US" dirty="0" smtClean="0"/>
              <a:t>Perceptron</a:t>
            </a:r>
          </a:p>
        </p:txBody>
      </p:sp>
      <p:cxnSp>
        <p:nvCxnSpPr>
          <p:cNvPr id="18" name="Elbow Connector 17"/>
          <p:cNvCxnSpPr>
            <a:stCxn id="4" idx="2"/>
            <a:endCxn id="20" idx="1"/>
          </p:cNvCxnSpPr>
          <p:nvPr/>
        </p:nvCxnSpPr>
        <p:spPr>
          <a:xfrm rot="16200000" flipH="1">
            <a:off x="2523831" y="4631783"/>
            <a:ext cx="768088" cy="134548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20" idx="0"/>
          </p:cNvCxnSpPr>
          <p:nvPr/>
        </p:nvCxnSpPr>
        <p:spPr>
          <a:xfrm>
            <a:off x="4571426" y="4920480"/>
            <a:ext cx="182" cy="425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8" idx="2"/>
            <a:endCxn id="20" idx="3"/>
          </p:cNvCxnSpPr>
          <p:nvPr/>
        </p:nvCxnSpPr>
        <p:spPr>
          <a:xfrm rot="5400000">
            <a:off x="5851402" y="4631678"/>
            <a:ext cx="768088" cy="134569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580616" y="5345668"/>
                <a:ext cx="1981984"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nary>
                      <m:naryPr>
                        <m:chr m:val="∑"/>
                        <m:supHide m:val="on"/>
                        <m:ctrlPr>
                          <a:rPr lang="en-US" b="0" i="1" smtClean="0">
                            <a:latin typeface="Cambria Math"/>
                          </a:rPr>
                        </m:ctrlPr>
                      </m:naryPr>
                      <m:sub>
                        <m:r>
                          <a:rPr lang="en-US" b="0" i="1" smtClean="0">
                            <a:latin typeface="Cambria Math"/>
                          </a:rPr>
                          <m:t>𝑘</m:t>
                        </m:r>
                      </m:sub>
                      <m:sup/>
                      <m:e>
                        <m:sSub>
                          <m:sSubPr>
                            <m:ctrlPr>
                              <a:rPr lang="en-US" b="0" i="1" smtClean="0">
                                <a:latin typeface="Cambria Math"/>
                              </a:rPr>
                            </m:ctrlPr>
                          </m:sSubPr>
                          <m:e>
                            <m:r>
                              <a:rPr lang="en-US" b="0" i="1" smtClean="0">
                                <a:latin typeface="Cambria Math"/>
                              </a:rPr>
                              <m:t>𝑤</m:t>
                            </m:r>
                          </m:e>
                          <m:sub>
                            <m:r>
                              <a:rPr lang="en-US" b="0" i="1" smtClean="0">
                                <a:latin typeface="Cambria Math"/>
                              </a:rPr>
                              <m:t>𝑘</m:t>
                            </m:r>
                          </m:sub>
                        </m:sSub>
                        <m:sSub>
                          <m:sSubPr>
                            <m:ctrlPr>
                              <a:rPr lang="en-US" b="0" i="1" smtClean="0">
                                <a:latin typeface="Cambria Math"/>
                              </a:rPr>
                            </m:ctrlPr>
                          </m:sSubPr>
                          <m:e>
                            <m:r>
                              <a:rPr lang="en-US" b="0" i="1" smtClean="0">
                                <a:latin typeface="Cambria Math"/>
                              </a:rPr>
                              <m:t>𝑠𝑖𝑔𝑛</m:t>
                            </m:r>
                            <m:r>
                              <a:rPr lang="en-US" b="0" i="1" smtClean="0">
                                <a:latin typeface="Cambria Math"/>
                              </a:rPr>
                              <m:t>(</m:t>
                            </m:r>
                            <m:r>
                              <a:rPr lang="en-US" b="0" i="1" smtClean="0">
                                <a:latin typeface="Cambria Math"/>
                              </a:rPr>
                              <m:t>𝑓</m:t>
                            </m:r>
                          </m:e>
                          <m:sub>
                            <m:r>
                              <a:rPr lang="en-US" b="0" i="1" smtClean="0">
                                <a:latin typeface="Cambria Math"/>
                              </a:rPr>
                              <m:t>𝑘</m:t>
                            </m:r>
                          </m:sub>
                        </m:sSub>
                        <m:r>
                          <a:rPr lang="en-US" b="0" i="1" smtClean="0">
                            <a:latin typeface="Cambria Math"/>
                          </a:rPr>
                          <m:t>)</m:t>
                        </m:r>
                      </m:e>
                    </m:nary>
                  </m:oMath>
                </a14:m>
                <a:r>
                  <a:rPr lang="en-US" dirty="0" smtClean="0"/>
                  <a:t> where </a:t>
                </a:r>
                <a14:m>
                  <m:oMath xmlns:m="http://schemas.openxmlformats.org/officeDocument/2006/math">
                    <m:nary>
                      <m:naryPr>
                        <m:chr m:val="∑"/>
                        <m:supHide m:val="on"/>
                        <m:ctrlPr>
                          <a:rPr lang="en-US" b="0" i="1" smtClean="0">
                            <a:latin typeface="Cambria Math"/>
                          </a:rPr>
                        </m:ctrlPr>
                      </m:naryPr>
                      <m:sub>
                        <m:r>
                          <a:rPr lang="en-US" b="0" i="1" smtClean="0">
                            <a:latin typeface="Cambria Math"/>
                          </a:rPr>
                          <m:t>𝑘</m:t>
                        </m:r>
                      </m:sub>
                      <m:sup/>
                      <m:e>
                        <m:sSub>
                          <m:sSubPr>
                            <m:ctrlPr>
                              <a:rPr lang="en-US" b="0" i="1" smtClean="0">
                                <a:latin typeface="Cambria Math"/>
                              </a:rPr>
                            </m:ctrlPr>
                          </m:sSubPr>
                          <m:e>
                            <m:r>
                              <a:rPr lang="en-US" b="0" i="1" smtClean="0">
                                <a:latin typeface="Cambria Math"/>
                              </a:rPr>
                              <m:t>𝑤</m:t>
                            </m:r>
                          </m:e>
                          <m:sub>
                            <m:r>
                              <a:rPr lang="en-US" b="0" i="1" smtClean="0">
                                <a:latin typeface="Cambria Math"/>
                              </a:rPr>
                              <m:t>𝑘</m:t>
                            </m:r>
                          </m:sub>
                        </m:sSub>
                      </m:e>
                    </m:nary>
                    <m:r>
                      <a:rPr lang="en-US" b="0" i="1" smtClean="0">
                        <a:latin typeface="Cambria Math"/>
                      </a:rPr>
                      <m:t>=1</m:t>
                    </m:r>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580616" y="5345668"/>
                <a:ext cx="1981984" cy="685800"/>
              </a:xfrm>
              <a:prstGeom prst="rect">
                <a:avLst/>
              </a:prstGeom>
              <a:blipFill rotWithShape="1">
                <a:blip r:embed="rId7"/>
                <a:stretch>
                  <a:fillRect l="-6970" t="-56897" b="-93966"/>
                </a:stretch>
              </a:blipFill>
            </p:spPr>
            <p:txBody>
              <a:bodyPr/>
              <a:lstStyle/>
              <a:p>
                <a:r>
                  <a:rPr lang="en-US">
                    <a:noFill/>
                  </a:rPr>
                  <a:t> </a:t>
                </a:r>
              </a:p>
            </p:txBody>
          </p:sp>
        </mc:Fallback>
      </mc:AlternateContent>
      <p:sp>
        <p:nvSpPr>
          <p:cNvPr id="28" name="TextBox 27"/>
          <p:cNvSpPr txBox="1"/>
          <p:nvPr/>
        </p:nvSpPr>
        <p:spPr>
          <a:xfrm>
            <a:off x="3898573" y="6031468"/>
            <a:ext cx="1346069" cy="369332"/>
          </a:xfrm>
          <a:prstGeom prst="rect">
            <a:avLst/>
          </a:prstGeom>
          <a:noFill/>
        </p:spPr>
        <p:txBody>
          <a:bodyPr wrap="square" rtlCol="0">
            <a:spAutoFit/>
          </a:bodyPr>
          <a:lstStyle/>
          <a:p>
            <a:pPr algn="ctr"/>
            <a:r>
              <a:rPr lang="en-US" dirty="0" smtClean="0"/>
              <a:t>Hedge</a:t>
            </a:r>
          </a:p>
        </p:txBody>
      </p:sp>
      <p:sp>
        <p:nvSpPr>
          <p:cNvPr id="9" name="Slide Number Placeholder 8"/>
          <p:cNvSpPr>
            <a:spLocks noGrp="1"/>
          </p:cNvSpPr>
          <p:nvPr>
            <p:ph type="sldNum" sz="quarter" idx="12"/>
          </p:nvPr>
        </p:nvSpPr>
        <p:spPr/>
        <p:txBody>
          <a:bodyPr/>
          <a:lstStyle/>
          <a:p>
            <a:fld id="{7F2FC0E4-330B-4E30-82D4-A6A38A6D97CE}" type="slidenum">
              <a:rPr lang="en-US" smtClean="0"/>
              <a:t>3</a:t>
            </a:fld>
            <a:endParaRPr lang="en-US"/>
          </a:p>
        </p:txBody>
      </p:sp>
    </p:spTree>
    <p:extLst>
      <p:ext uri="{BB962C8B-B14F-4D97-AF65-F5344CB8AC3E}">
        <p14:creationId xmlns:p14="http://schemas.microsoft.com/office/powerpoint/2010/main" val="37178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5" grpId="0"/>
      <p:bldP spid="13"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Perceptron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114800"/>
              </a:xfrm>
            </p:spPr>
            <p:txBody>
              <a:bodyPr>
                <a:normAutofit/>
              </a:bodyPr>
              <a:lstStyle/>
              <a:p>
                <a:r>
                  <a:rPr lang="en-US" dirty="0" smtClean="0"/>
                  <a:t>Input vector : 	</a:t>
                </a:r>
                <a14:m>
                  <m:oMath xmlns:m="http://schemas.openxmlformats.org/officeDocument/2006/math">
                    <m:r>
                      <a:rPr lang="en-US" b="1" i="1" smtClean="0">
                        <a:latin typeface="Cambria Math"/>
                      </a:rPr>
                      <m:t>𝒙</m:t>
                    </m:r>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e>
                    </m:d>
                  </m:oMath>
                </a14:m>
                <a:endParaRPr lang="en-US" b="0" dirty="0" smtClean="0"/>
              </a:p>
              <a:p>
                <a:r>
                  <a:rPr lang="en-US" dirty="0" smtClean="0"/>
                  <a:t>Output vector :	</a:t>
                </a:r>
                <a14:m>
                  <m:oMath xmlns:m="http://schemas.openxmlformats.org/officeDocument/2006/math">
                    <m:r>
                      <a:rPr lang="en-US" b="1" i="1" smtClean="0">
                        <a:latin typeface="Cambria Math"/>
                      </a:rPr>
                      <m:t>𝒚</m:t>
                    </m:r>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𝑛</m:t>
                        </m:r>
                      </m:sub>
                    </m:sSub>
                    <m:r>
                      <a:rPr lang="en-US" b="0" i="1" smtClean="0">
                        <a:latin typeface="Cambria Math"/>
                      </a:rPr>
                      <m:t>)</m:t>
                    </m:r>
                  </m:oMath>
                </a14:m>
                <a:r>
                  <a:rPr lang="en-US" b="0" dirty="0" smtClean="0"/>
                  <a:t>; </a:t>
                </a:r>
                <a14:m>
                  <m:oMath xmlns:m="http://schemas.openxmlformats.org/officeDocument/2006/math">
                    <m:r>
                      <a:rPr lang="en-US" b="0" i="1" dirty="0" smtClean="0">
                        <a:latin typeface="Cambria Math"/>
                      </a:rPr>
                      <m:t>𝑦</m:t>
                    </m:r>
                    <m:r>
                      <a:rPr lang="en-US" b="0" i="1" dirty="0" smtClean="0">
                        <a:latin typeface="Cambria Math"/>
                        <a:ea typeface="Cambria Math"/>
                      </a:rPr>
                      <m:t>∈{−1,1}</m:t>
                    </m:r>
                  </m:oMath>
                </a14:m>
                <a:endParaRPr lang="en-US" b="0" dirty="0" smtClean="0"/>
              </a:p>
              <a:p>
                <a:r>
                  <a:rPr lang="en-US" dirty="0" smtClean="0"/>
                  <a:t>Weights :  		</a:t>
                </a:r>
                <a14:m>
                  <m:oMath xmlns:m="http://schemas.openxmlformats.org/officeDocument/2006/math">
                    <m:r>
                      <a:rPr lang="en-US" b="1" i="1" smtClean="0">
                        <a:latin typeface="Cambria Math"/>
                      </a:rPr>
                      <m:t>𝜶</m:t>
                    </m:r>
                    <m:r>
                      <a:rPr lang="en-US" b="0" i="1" smtClean="0">
                        <a:latin typeface="Cambria Math"/>
                      </a:rPr>
                      <m:t>=</m:t>
                    </m:r>
                    <m:r>
                      <a:rPr lang="en-US" b="0" i="0" smtClean="0">
                        <a:latin typeface="Cambria Math"/>
                      </a:rPr>
                      <m:t>(</m:t>
                    </m:r>
                    <m:sSub>
                      <m:sSubPr>
                        <m:ctrlPr>
                          <a:rPr lang="en-US" b="0" i="1" smtClean="0">
                            <a:latin typeface="Cambria Math"/>
                          </a:rPr>
                        </m:ctrlPr>
                      </m:sSubPr>
                      <m:e>
                        <m:r>
                          <a:rPr lang="en-US" b="0" i="1" smtClean="0">
                            <a:latin typeface="Cambria Math"/>
                          </a:rPr>
                          <m:t>𝛼</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i="1">
                            <a:latin typeface="Cambria Math"/>
                          </a:rPr>
                          <m:t>𝛼</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i="1">
                            <a:latin typeface="Cambria Math"/>
                          </a:rPr>
                          <m:t>𝛼</m:t>
                        </m:r>
                      </m:e>
                      <m:sub>
                        <m:r>
                          <a:rPr lang="en-US" b="0" i="1" smtClean="0">
                            <a:latin typeface="Cambria Math"/>
                          </a:rPr>
                          <m:t>𝑛</m:t>
                        </m:r>
                      </m:sub>
                    </m:sSub>
                    <m:r>
                      <a:rPr lang="en-US" b="0" i="0" smtClean="0">
                        <a:latin typeface="Cambria Math"/>
                      </a:rPr>
                      <m:t>)</m:t>
                    </m:r>
                  </m:oMath>
                </a14:m>
                <a:endParaRPr lang="en-US" dirty="0" smtClean="0"/>
              </a:p>
              <a:p>
                <a:r>
                  <a:rPr lang="en-US" dirty="0" smtClean="0"/>
                  <a:t>Threshold : 		</a:t>
                </a:r>
                <a14:m>
                  <m:oMath xmlns:m="http://schemas.openxmlformats.org/officeDocument/2006/math">
                    <m:r>
                      <a:rPr lang="en-US" b="0" i="1" smtClean="0">
                        <a:latin typeface="Cambria Math"/>
                      </a:rPr>
                      <m:t>𝜃</m:t>
                    </m:r>
                  </m:oMath>
                </a14:m>
                <a:endParaRPr lang="en-US" dirty="0" smtClean="0"/>
              </a:p>
              <a:p>
                <a:r>
                  <a:rPr lang="en-US" dirty="0" smtClean="0"/>
                  <a:t>Arithmetic test :</a:t>
                </a:r>
              </a:p>
              <a:p>
                <a:pPr marL="274320" lvl="1" indent="0">
                  <a:buNone/>
                </a:pPr>
                <a14:m>
                  <m:oMathPara xmlns:m="http://schemas.openxmlformats.org/officeDocument/2006/math">
                    <m:oMathParaPr>
                      <m:jc m:val="centerGroup"/>
                    </m:oMathParaPr>
                    <m:oMath xmlns:m="http://schemas.openxmlformats.org/officeDocument/2006/math">
                      <m:r>
                        <a:rPr lang="en-US" b="1" i="1">
                          <a:latin typeface="Cambria Math"/>
                        </a:rPr>
                        <m:t>𝜶</m:t>
                      </m:r>
                      <m:r>
                        <a:rPr lang="en-US" b="1" i="1" smtClean="0">
                          <a:latin typeface="Cambria Math"/>
                        </a:rPr>
                        <m:t>⋅</m:t>
                      </m:r>
                      <m:r>
                        <a:rPr lang="en-US" b="1" i="1" smtClean="0">
                          <a:latin typeface="Cambria Math"/>
                        </a:rPr>
                        <m:t>𝒙</m:t>
                      </m:r>
                      <m:r>
                        <a:rPr lang="en-US" b="0" i="1" smtClean="0">
                          <a:latin typeface="Cambria Math"/>
                        </a:rPr>
                        <m:t>≥</m:t>
                      </m:r>
                      <m:r>
                        <a:rPr lang="en-US" b="0" i="1" smtClean="0">
                          <a:latin typeface="Cambria Math"/>
                        </a:rPr>
                        <m:t>𝜃</m:t>
                      </m:r>
                    </m:oMath>
                  </m:oMathPara>
                </a14:m>
                <a:endParaRPr lang="en-US" b="0" dirty="0" smtClean="0"/>
              </a:p>
              <a:p>
                <a:pPr marL="274320" lvl="1" indent="0">
                  <a:buNone/>
                </a:pPr>
                <a:endParaRPr lang="en-US" dirty="0"/>
              </a:p>
              <a:p>
                <a:r>
                  <a:rPr lang="en-US" dirty="0" smtClean="0"/>
                  <a:t>Minimize : </a:t>
                </a:r>
              </a:p>
              <a:p>
                <a:pPr marL="0" indent="0" algn="ctr">
                  <a:buNone/>
                </a:pPr>
                <a14:m>
                  <m:oMath xmlns:m="http://schemas.openxmlformats.org/officeDocument/2006/math">
                    <m:func>
                      <m:funcPr>
                        <m:ctrlPr>
                          <a:rPr lang="en-US" b="0" i="1" smtClean="0">
                            <a:latin typeface="Cambria Math"/>
                          </a:rPr>
                        </m:ctrlPr>
                      </m:funcPr>
                      <m:fName>
                        <m:limLow>
                          <m:limLowPr>
                            <m:ctrlPr>
                              <a:rPr lang="en-US" b="0" i="1" smtClean="0">
                                <a:latin typeface="Cambria Math"/>
                              </a:rPr>
                            </m:ctrlPr>
                          </m:limLowPr>
                          <m:e>
                            <m:r>
                              <m:rPr>
                                <m:sty m:val="p"/>
                              </m:rPr>
                              <a:rPr lang="en-US" b="0" i="0" smtClean="0">
                                <a:latin typeface="Cambria Math"/>
                              </a:rPr>
                              <m:t>min</m:t>
                            </m:r>
                          </m:e>
                          <m:lim>
                            <m:r>
                              <a:rPr lang="en-US" b="0" i="1" smtClean="0">
                                <a:latin typeface="Cambria Math"/>
                              </a:rPr>
                              <m:t>𝑤</m:t>
                            </m:r>
                          </m:lim>
                        </m:limLow>
                      </m:fName>
                      <m:e>
                        <m:f>
                          <m:fPr>
                            <m:ctrlPr>
                              <a:rPr lang="en-US" i="1">
                                <a:latin typeface="Cambria Math"/>
                              </a:rPr>
                            </m:ctrlPr>
                          </m:fPr>
                          <m:num>
                            <m:r>
                              <a:rPr lang="en-US" i="1">
                                <a:latin typeface="Cambria Math"/>
                              </a:rPr>
                              <m:t>1</m:t>
                            </m:r>
                          </m:num>
                          <m:den>
                            <m:r>
                              <a:rPr lang="en-US" i="1">
                                <a:latin typeface="Cambria Math"/>
                              </a:rPr>
                              <m:t>𝑛</m:t>
                            </m:r>
                          </m:den>
                        </m:f>
                        <m:nary>
                          <m:naryPr>
                            <m:chr m:val="∑"/>
                            <m:ctrlPr>
                              <a:rPr lang="en-US" i="1">
                                <a:latin typeface="Cambria Math"/>
                              </a:rPr>
                            </m:ctrlPr>
                          </m:naryPr>
                          <m:sub>
                            <m:r>
                              <a:rPr lang="en-US" i="1">
                                <a:latin typeface="Cambria Math"/>
                              </a:rPr>
                              <m:t>𝑖</m:t>
                            </m:r>
                            <m:r>
                              <a:rPr lang="en-US" i="1">
                                <a:latin typeface="Cambria Math"/>
                              </a:rPr>
                              <m:t>=1</m:t>
                            </m:r>
                          </m:sub>
                          <m:sup>
                            <m:r>
                              <a:rPr lang="en-US" i="1">
                                <a:latin typeface="Cambria Math"/>
                              </a:rPr>
                              <m:t>𝑛</m:t>
                            </m:r>
                          </m:sup>
                          <m:e>
                            <m:d>
                              <m:dPr>
                                <m:begChr m:val="|"/>
                                <m:endChr m:val="|"/>
                                <m:ctrlPr>
                                  <a:rPr lang="en-US" i="1">
                                    <a:latin typeface="Cambria Math"/>
                                  </a:rPr>
                                </m:ctrlPr>
                              </m:dPr>
                              <m:e>
                                <m:sSub>
                                  <m:sSubPr>
                                    <m:ctrlPr>
                                      <a:rPr lang="en-US" i="1">
                                        <a:latin typeface="Cambria Math"/>
                                      </a:rPr>
                                    </m:ctrlPr>
                                  </m:sSubPr>
                                  <m:e>
                                    <m:acc>
                                      <m:accPr>
                                        <m:chr m:val="̂"/>
                                        <m:ctrlPr>
                                          <a:rPr lang="en-US" i="1">
                                            <a:latin typeface="Cambria Math"/>
                                          </a:rPr>
                                        </m:ctrlPr>
                                      </m:accPr>
                                      <m:e>
                                        <m:sSub>
                                          <m:sSubPr>
                                            <m:ctrlPr>
                                              <a:rPr lang="en-US" i="1">
                                                <a:latin typeface="Cambria Math"/>
                                              </a:rPr>
                                            </m:ctrlPr>
                                          </m:sSubPr>
                                          <m:e>
                                            <m:r>
                                              <a:rPr lang="en-US" i="1">
                                                <a:latin typeface="Cambria Math"/>
                                              </a:rPr>
                                              <m:t>𝑦</m:t>
                                            </m:r>
                                          </m:e>
                                          <m:sub>
                                            <m:r>
                                              <a:rPr lang="en-US" i="1">
                                                <a:latin typeface="Cambria Math"/>
                                              </a:rPr>
                                              <m:t>𝑖</m:t>
                                            </m:r>
                                          </m:sub>
                                        </m:sSub>
                                      </m:e>
                                    </m:acc>
                                    <m:r>
                                      <a:rPr lang="en-US" i="1" dirty="0">
                                        <a:latin typeface="Cambria Math"/>
                                      </a:rPr>
                                      <m:t>−</m:t>
                                    </m:r>
                                    <m:r>
                                      <a:rPr lang="en-US" i="1">
                                        <a:latin typeface="Cambria Math"/>
                                      </a:rPr>
                                      <m:t>𝑦</m:t>
                                    </m:r>
                                  </m:e>
                                  <m:sub>
                                    <m:r>
                                      <a:rPr lang="en-US" i="1">
                                        <a:latin typeface="Cambria Math"/>
                                      </a:rPr>
                                      <m:t>𝑖</m:t>
                                    </m:r>
                                  </m:sub>
                                </m:sSub>
                              </m:e>
                            </m:d>
                          </m:e>
                        </m:nary>
                      </m:e>
                    </m:func>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114800"/>
              </a:xfrm>
              <a:blipFill rotWithShape="1">
                <a:blip r:embed="rId3"/>
                <a:stretch>
                  <a:fillRect l="-593" t="-1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52800" y="5762230"/>
                <a:ext cx="2478114" cy="62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sSub>
                            <m:sSubPr>
                              <m:ctrlPr>
                                <a:rPr lang="en-US" i="1">
                                  <a:latin typeface="Cambria Math"/>
                                </a:rPr>
                              </m:ctrlPr>
                            </m:sSubPr>
                            <m:e>
                              <m:r>
                                <a:rPr lang="en-US" i="1">
                                  <a:latin typeface="Cambria Math"/>
                                </a:rPr>
                                <m:t>𝑦</m:t>
                              </m:r>
                            </m:e>
                            <m:sub>
                              <m:r>
                                <a:rPr lang="en-US" i="1">
                                  <a:latin typeface="Cambria Math"/>
                                </a:rPr>
                                <m:t>𝑖</m:t>
                              </m:r>
                            </m:sub>
                          </m:sSub>
                        </m:e>
                      </m:acc>
                      <m:r>
                        <a:rPr lang="en-US" b="0" i="1" smtClean="0">
                          <a:latin typeface="Cambria Math"/>
                        </a:rPr>
                        <m:t>=</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a:rPr>
                                  <m:t>−</m:t>
                                </m:r>
                                <m:r>
                                  <a:rPr lang="en-US" b="0" i="1" smtClean="0">
                                    <a:latin typeface="Cambria Math"/>
                                  </a:rPr>
                                  <m:t>1 </m:t>
                                </m:r>
                                <m:r>
                                  <a:rPr lang="en-US" b="0" i="1" smtClean="0">
                                    <a:latin typeface="Cambria Math"/>
                                  </a:rPr>
                                  <m:t>𝑖𝑓</m:t>
                                </m:r>
                                <m:r>
                                  <a:rPr lang="en-US" i="1">
                                    <a:latin typeface="Cambria Math"/>
                                  </a:rPr>
                                  <m:t>𝛼</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&lt;</m:t>
                                </m:r>
                                <m:r>
                                  <a:rPr lang="en-US" b="0" i="1" smtClean="0">
                                    <a:latin typeface="Cambria Math"/>
                                  </a:rPr>
                                  <m:t>𝜃</m:t>
                                </m:r>
                                <m:r>
                                  <a:rPr lang="en-US" b="0" i="1" smtClean="0">
                                    <a:latin typeface="Cambria Math"/>
                                  </a:rPr>
                                  <m:t> </m:t>
                                </m:r>
                              </m:e>
                            </m:mr>
                            <m:mr>
                              <m:e>
                                <m:r>
                                  <a:rPr lang="en-US" b="0" i="1" smtClean="0">
                                    <a:latin typeface="Cambria Math"/>
                                  </a:rPr>
                                  <m:t>1</m:t>
                                </m:r>
                                <m:r>
                                  <a:rPr lang="en-US" i="1">
                                    <a:latin typeface="Cambria Math"/>
                                  </a:rPr>
                                  <m:t> </m:t>
                                </m:r>
                                <m:r>
                                  <a:rPr lang="en-US" i="1">
                                    <a:latin typeface="Cambria Math"/>
                                  </a:rPr>
                                  <m:t>𝑖𝑓</m:t>
                                </m:r>
                                <m:r>
                                  <a:rPr lang="en-US" i="1">
                                    <a:latin typeface="Cambria Math"/>
                                  </a:rPr>
                                  <m:t>𝛼</m:t>
                                </m:r>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𝑖</m:t>
                                    </m:r>
                                  </m:sub>
                                </m:sSub>
                                <m:r>
                                  <a:rPr lang="en-US" b="0" i="1" smtClean="0">
                                    <a:latin typeface="Cambria Math"/>
                                  </a:rPr>
                                  <m:t>≥</m:t>
                                </m:r>
                                <m:r>
                                  <a:rPr lang="en-US" i="1">
                                    <a:latin typeface="Cambria Math"/>
                                  </a:rPr>
                                  <m:t>𝜃</m:t>
                                </m:r>
                              </m:e>
                            </m:mr>
                          </m:m>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352800" y="5762230"/>
                <a:ext cx="2478114" cy="624210"/>
              </a:xfrm>
              <a:prstGeom prst="rect">
                <a:avLst/>
              </a:prstGeom>
              <a:blipFill rotWithShape="1">
                <a:blip r:embed="rId7"/>
                <a:stretch>
                  <a:fillRect/>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7F2FC0E4-330B-4E30-82D4-A6A38A6D97CE}" type="slidenum">
              <a:rPr lang="en-US" smtClean="0"/>
              <a:t>4</a:t>
            </a:fld>
            <a:endParaRPr lang="en-US"/>
          </a:p>
        </p:txBody>
      </p:sp>
    </p:spTree>
    <p:extLst>
      <p:ext uri="{BB962C8B-B14F-4D97-AF65-F5344CB8AC3E}">
        <p14:creationId xmlns:p14="http://schemas.microsoft.com/office/powerpoint/2010/main" val="333328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Hedge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Distribute weight </a:t>
                </a:r>
                <a14:m>
                  <m:oMath xmlns:m="http://schemas.openxmlformats.org/officeDocument/2006/math">
                    <m:r>
                      <a:rPr lang="en-US" b="1" i="1" smtClean="0">
                        <a:latin typeface="Cambria Math"/>
                      </a:rPr>
                      <m:t>𝑾</m:t>
                    </m:r>
                  </m:oMath>
                </a14:m>
                <a:r>
                  <a:rPr lang="en-US" i="1" dirty="0" smtClean="0">
                    <a:latin typeface="Cambria Math"/>
                  </a:rPr>
                  <a:t> </a:t>
                </a:r>
                <a:r>
                  <a:rPr lang="en-US" dirty="0" smtClean="0">
                    <a:latin typeface="Cambria Math"/>
                  </a:rPr>
                  <a:t>among </a:t>
                </a:r>
                <a:r>
                  <a:rPr lang="en-US" i="1" dirty="0" smtClean="0">
                    <a:latin typeface="Cambria Math"/>
                  </a:rPr>
                  <a:t> </a:t>
                </a:r>
                <a14:m>
                  <m:oMath xmlns:m="http://schemas.openxmlformats.org/officeDocument/2006/math">
                    <m:r>
                      <a:rPr lang="en-US" b="1" i="1" dirty="0" smtClean="0">
                        <a:latin typeface="Cambria Math"/>
                      </a:rPr>
                      <m:t>𝒎</m:t>
                    </m:r>
                  </m:oMath>
                </a14:m>
                <a:r>
                  <a:rPr lang="en-US" dirty="0" smtClean="0"/>
                  <a:t> </a:t>
                </a:r>
                <a:r>
                  <a:rPr lang="en-US" dirty="0"/>
                  <a:t>classifiers</a:t>
                </a:r>
                <a:endParaRPr lang="en-US" i="1" dirty="0" smtClean="0">
                  <a:latin typeface="Cambria Math"/>
                </a:endParaRPr>
              </a:p>
              <a:p>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i="1">
                          <a:latin typeface="Cambria Math"/>
                        </a:rPr>
                        <m:t>=</m:t>
                      </m:r>
                      <m:nary>
                        <m:naryPr>
                          <m:chr m:val="∑"/>
                          <m:ctrlPr>
                            <a:rPr lang="en-US" i="1">
                              <a:latin typeface="Cambria Math"/>
                            </a:rPr>
                          </m:ctrlPr>
                        </m:naryPr>
                        <m:sub>
                          <m:r>
                            <a:rPr lang="en-US" i="1">
                              <a:latin typeface="Cambria Math"/>
                            </a:rPr>
                            <m:t>𝑖</m:t>
                          </m:r>
                          <m:r>
                            <a:rPr lang="en-US" i="1">
                              <a:latin typeface="Cambria Math"/>
                            </a:rPr>
                            <m:t>=1</m:t>
                          </m:r>
                        </m:sub>
                        <m:sup>
                          <m:r>
                            <a:rPr lang="en-US" i="1">
                              <a:latin typeface="Cambria Math"/>
                            </a:rPr>
                            <m:t>𝑚</m:t>
                          </m:r>
                        </m:sup>
                        <m:e>
                          <m:sSubSup>
                            <m:sSubSupPr>
                              <m:ctrlPr>
                                <a:rPr lang="en-US" i="1">
                                  <a:latin typeface="Cambria Math"/>
                                </a:rPr>
                              </m:ctrlPr>
                            </m:sSubSupPr>
                            <m:e>
                              <m:r>
                                <a:rPr lang="en-US" i="1">
                                  <a:latin typeface="Cambria Math"/>
                                </a:rPr>
                                <m:t>𝑤</m:t>
                              </m:r>
                            </m:e>
                            <m:sub>
                              <m:r>
                                <a:rPr lang="en-US" i="1">
                                  <a:latin typeface="Cambria Math"/>
                                </a:rPr>
                                <m:t>𝑖</m:t>
                              </m:r>
                            </m:sub>
                            <m:sup/>
                          </m:sSubSup>
                        </m:e>
                      </m:nary>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m:rPr>
                          <m:nor/>
                        </m:rPr>
                        <a:rPr lang="en-US" dirty="0"/>
                        <m:t>	</m:t>
                      </m:r>
                    </m:oMath>
                  </m:oMathPara>
                </a14:m>
                <a:endParaRPr lang="en-US" dirty="0" smtClean="0"/>
              </a:p>
              <a:p>
                <a:r>
                  <a:rPr lang="en-US" dirty="0" smtClean="0"/>
                  <a:t>Setting new weights : </a:t>
                </a:r>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𝑘</m:t>
                        </m:r>
                      </m:sub>
                    </m:sSub>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𝑘</m:t>
                        </m:r>
                      </m:sub>
                    </m:sSub>
                    <m:sSup>
                      <m:sSupPr>
                        <m:ctrlPr>
                          <a:rPr lang="en-US" b="0" i="1" smtClean="0">
                            <a:latin typeface="Cambria Math"/>
                          </a:rPr>
                        </m:ctrlPr>
                      </m:sSupPr>
                      <m:e>
                        <m:r>
                          <a:rPr lang="en-US" b="0" i="1" smtClean="0">
                            <a:latin typeface="Cambria Math"/>
                          </a:rPr>
                          <m:t>𝛽</m:t>
                        </m:r>
                      </m:e>
                      <m:sup>
                        <m:sSub>
                          <m:sSubPr>
                            <m:ctrlPr>
                              <a:rPr lang="en-US" b="0" i="1" smtClean="0">
                                <a:latin typeface="Cambria Math"/>
                              </a:rPr>
                            </m:ctrlPr>
                          </m:sSubPr>
                          <m:e>
                            <m:r>
                              <a:rPr lang="en-US" b="0" i="1" smtClean="0">
                                <a:latin typeface="Cambria Math"/>
                              </a:rPr>
                              <m:t>𝑧</m:t>
                            </m:r>
                          </m:e>
                          <m:sub>
                            <m:r>
                              <a:rPr lang="en-US" b="0" i="1" smtClean="0">
                                <a:latin typeface="Cambria Math"/>
                              </a:rPr>
                              <m:t>𝑘</m:t>
                            </m:r>
                          </m:sub>
                        </m:sSub>
                      </m:sup>
                    </m:sSup>
                  </m:oMath>
                </a14:m>
                <a:r>
                  <a:rPr lang="en-US" dirty="0" smtClean="0"/>
                  <a:t> for discount weight </a:t>
                </a:r>
                <a14:m>
                  <m:oMath xmlns:m="http://schemas.openxmlformats.org/officeDocument/2006/math">
                    <m:r>
                      <a:rPr lang="en-US" b="0" i="1" smtClean="0">
                        <a:latin typeface="Cambria Math"/>
                      </a:rPr>
                      <m:t>𝛽</m:t>
                    </m:r>
                    <m:r>
                      <a:rPr lang="en-US" b="0" i="1" smtClean="0">
                        <a:latin typeface="Cambria Math"/>
                        <a:ea typeface="Cambria Math"/>
                      </a:rPr>
                      <m:t>∈</m:t>
                    </m:r>
                    <m:d>
                      <m:dPr>
                        <m:begChr m:val="["/>
                        <m:endChr m:val="]"/>
                        <m:ctrlPr>
                          <a:rPr lang="en-US" b="0" i="1" smtClean="0">
                            <a:latin typeface="Cambria Math"/>
                            <a:ea typeface="Cambria Math"/>
                          </a:rPr>
                        </m:ctrlPr>
                      </m:dPr>
                      <m:e>
                        <m:r>
                          <a:rPr lang="en-US" b="0" i="1" smtClean="0">
                            <a:latin typeface="Cambria Math"/>
                            <a:ea typeface="Cambria Math"/>
                          </a:rPr>
                          <m:t>0,1</m:t>
                        </m:r>
                      </m:e>
                    </m:d>
                  </m:oMath>
                </a14:m>
                <a:r>
                  <a:rPr lang="en-US" b="0" dirty="0" smtClean="0">
                    <a:ea typeface="Cambria Math"/>
                  </a:rPr>
                  <a:t> </a:t>
                </a:r>
              </a:p>
              <a:p>
                <a:endParaRPr lang="en-US" b="0" dirty="0" smtClean="0">
                  <a:ea typeface="Cambria Math"/>
                </a:endParaRPr>
              </a:p>
              <a:p>
                <a14:m>
                  <m:oMath xmlns:m="http://schemas.openxmlformats.org/officeDocument/2006/math">
                    <m:sSub>
                      <m:sSubPr>
                        <m:ctrlPr>
                          <a:rPr lang="en-US" i="1">
                            <a:latin typeface="Cambria Math"/>
                            <a:ea typeface="Cambria Math"/>
                          </a:rPr>
                        </m:ctrlPr>
                      </m:sSubPr>
                      <m:e>
                        <m:r>
                          <a:rPr lang="en-US" i="1">
                            <a:latin typeface="Cambria Math"/>
                            <a:ea typeface="Cambria Math"/>
                          </a:rPr>
                          <m:t>𝑧</m:t>
                        </m:r>
                      </m:e>
                      <m:sub>
                        <m:r>
                          <a:rPr lang="en-US" b="0" i="1" smtClean="0">
                            <a:latin typeface="Cambria Math"/>
                            <a:ea typeface="Cambria Math"/>
                          </a:rPr>
                          <m:t>𝑘</m:t>
                        </m:r>
                      </m:sub>
                    </m:sSub>
                    <m:r>
                      <a:rPr lang="en-US" b="0" i="1" smtClean="0">
                        <a:latin typeface="Cambria Math"/>
                        <a:ea typeface="Cambria Math"/>
                      </a:rPr>
                      <m:t>=1</m:t>
                    </m:r>
                  </m:oMath>
                </a14:m>
                <a:r>
                  <a:rPr lang="en-US" b="0" dirty="0" smtClean="0">
                    <a:ea typeface="Cambria Math"/>
                  </a:rPr>
                  <a:t> if the prediction is incorrect and </a:t>
                </a:r>
                <a14:m>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𝑧</m:t>
                        </m:r>
                      </m:e>
                      <m:sub>
                        <m:r>
                          <a:rPr lang="en-US" b="0" i="1" smtClean="0">
                            <a:latin typeface="Cambria Math"/>
                            <a:ea typeface="Cambria Math"/>
                          </a:rPr>
                          <m:t>𝑘</m:t>
                        </m:r>
                      </m:sub>
                    </m:sSub>
                    <m:r>
                      <a:rPr lang="en-US" b="0" i="1" smtClean="0">
                        <a:latin typeface="Cambria Math"/>
                        <a:ea typeface="Cambria Math"/>
                      </a:rPr>
                      <m:t>=0</m:t>
                    </m:r>
                  </m:oMath>
                </a14:m>
                <a:r>
                  <a:rPr lang="en-US" b="0" dirty="0" smtClean="0">
                    <a:ea typeface="Cambria Math"/>
                  </a:rPr>
                  <a:t> if correct</a:t>
                </a:r>
              </a:p>
              <a:p>
                <a:endParaRPr lang="en-US" dirty="0" smtClean="0"/>
              </a:p>
              <a:p>
                <a:endParaRPr lang="en-US" dirty="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100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F2FC0E4-330B-4E30-82D4-A6A38A6D97CE}" type="slidenum">
              <a:rPr lang="en-US" smtClean="0"/>
              <a:t>5</a:t>
            </a:fld>
            <a:endParaRPr lang="en-US"/>
          </a:p>
        </p:txBody>
      </p:sp>
    </p:spTree>
    <p:extLst>
      <p:ext uri="{BB962C8B-B14F-4D97-AF65-F5344CB8AC3E}">
        <p14:creationId xmlns:p14="http://schemas.microsoft.com/office/powerpoint/2010/main" val="31128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14:m>
                  <m:oMath xmlns:m="http://schemas.openxmlformats.org/officeDocument/2006/math">
                    <m:r>
                      <a:rPr lang="en-US" b="0" i="1" smtClean="0">
                        <a:latin typeface="Cambria Math"/>
                      </a:rPr>
                      <m:t>𝑡</m:t>
                    </m:r>
                  </m:oMath>
                </a14:m>
                <a:r>
                  <a:rPr lang="en-US" b="0" i="1" dirty="0" smtClean="0">
                    <a:latin typeface="Cambria Math"/>
                  </a:rPr>
                  <a:t> </a:t>
                </a:r>
                <a:r>
                  <a:rPr lang="en-US" b="0" dirty="0" smtClean="0">
                    <a:latin typeface="Cambria Math"/>
                  </a:rPr>
                  <a:t>: trial</a:t>
                </a:r>
              </a:p>
              <a:p>
                <a14:m>
                  <m:oMath xmlns:m="http://schemas.openxmlformats.org/officeDocument/2006/math">
                    <m:sSub>
                      <m:sSubPr>
                        <m:ctrlPr>
                          <a:rPr lang="en-US" b="0" i="1" smtClean="0">
                            <a:latin typeface="Cambria Math"/>
                          </a:rPr>
                        </m:ctrlPr>
                      </m:sSubPr>
                      <m:e>
                        <m:r>
                          <a:rPr lang="en-US" b="0" i="1" smtClean="0">
                            <a:latin typeface="Cambria Math"/>
                          </a:rPr>
                          <m:t>𝑊</m:t>
                        </m:r>
                      </m:e>
                      <m:sub>
                        <m:r>
                          <a:rPr lang="en-US" b="0" i="1" smtClean="0">
                            <a:latin typeface="Cambria Math"/>
                          </a:rPr>
                          <m:t>𝑡</m:t>
                        </m:r>
                      </m:sub>
                    </m:sSub>
                    <m:r>
                      <a:rPr lang="en-US" b="0" i="1" smtClean="0">
                        <a:latin typeface="Cambria Math"/>
                      </a:rPr>
                      <m:t>=</m:t>
                    </m:r>
                    <m:nary>
                      <m:naryPr>
                        <m:chr m:val="∑"/>
                        <m:ctrlPr>
                          <a:rPr lang="en-US" b="0" i="1" smtClean="0">
                            <a:latin typeface="Cambria Math"/>
                          </a:rPr>
                        </m:ctrlPr>
                      </m:naryPr>
                      <m:sub>
                        <m:r>
                          <a:rPr lang="en-US" b="0" i="1" smtClean="0">
                            <a:latin typeface="Cambria Math"/>
                          </a:rPr>
                          <m:t>𝑖</m:t>
                        </m:r>
                        <m:r>
                          <a:rPr lang="en-US" b="0" i="1" smtClean="0">
                            <a:latin typeface="Cambria Math"/>
                          </a:rPr>
                          <m:t>=1</m:t>
                        </m:r>
                      </m:sub>
                      <m:sup>
                        <m:r>
                          <a:rPr lang="en-US" b="0" i="1" smtClean="0">
                            <a:latin typeface="Cambria Math"/>
                          </a:rPr>
                          <m:t>𝑚</m:t>
                        </m:r>
                      </m:sup>
                      <m:e>
                        <m:sSubSup>
                          <m:sSubSupPr>
                            <m:ctrlPr>
                              <a:rPr lang="en-US" b="0" i="1" smtClean="0">
                                <a:latin typeface="Cambria Math"/>
                              </a:rPr>
                            </m:ctrlPr>
                          </m:sSubSupPr>
                          <m:e>
                            <m:r>
                              <a:rPr lang="en-US" b="0" i="1" smtClean="0">
                                <a:latin typeface="Cambria Math"/>
                              </a:rPr>
                              <m:t>𝑤</m:t>
                            </m:r>
                          </m:e>
                          <m:sub>
                            <m:r>
                              <a:rPr lang="en-US" b="0" i="1" smtClean="0">
                                <a:latin typeface="Cambria Math"/>
                              </a:rPr>
                              <m:t>𝑖</m:t>
                            </m:r>
                          </m:sub>
                          <m:sup>
                            <m:r>
                              <a:rPr lang="en-US" b="0" i="1" smtClean="0">
                                <a:latin typeface="Cambria Math"/>
                              </a:rPr>
                              <m:t>𝑡</m:t>
                            </m:r>
                          </m:sup>
                        </m:sSubSup>
                      </m:e>
                    </m:nary>
                  </m:oMath>
                </a14:m>
                <a:endParaRPr lang="en-US" b="0" dirty="0" smtClean="0"/>
              </a:p>
              <a:p>
                <a14:m>
                  <m:oMath xmlns:m="http://schemas.openxmlformats.org/officeDocument/2006/math">
                    <m:sSubSup>
                      <m:sSubSupPr>
                        <m:ctrlPr>
                          <a:rPr lang="en-US" b="0" i="1" smtClean="0">
                            <a:latin typeface="Cambria Math"/>
                          </a:rPr>
                        </m:ctrlPr>
                      </m:sSubSupPr>
                      <m:e>
                        <m:r>
                          <a:rPr lang="en-US" b="0" i="1" smtClean="0">
                            <a:latin typeface="Cambria Math"/>
                          </a:rPr>
                          <m:t>𝜃</m:t>
                        </m:r>
                      </m:e>
                      <m:sub>
                        <m:r>
                          <a:rPr lang="en-US" b="0" i="1" smtClean="0">
                            <a:latin typeface="Cambria Math"/>
                          </a:rPr>
                          <m:t>𝑖</m:t>
                        </m:r>
                      </m:sub>
                      <m:sup>
                        <m:r>
                          <a:rPr lang="en-US" b="0" i="1" smtClean="0">
                            <a:latin typeface="Cambria Math"/>
                          </a:rPr>
                          <m:t>𝑡</m:t>
                        </m:r>
                      </m:sup>
                    </m:sSubSup>
                    <m:r>
                      <a:rPr lang="en-US" b="0" i="1" smtClean="0">
                        <a:latin typeface="Cambria Math"/>
                      </a:rPr>
                      <m:t>=</m:t>
                    </m:r>
                    <m:f>
                      <m:fPr>
                        <m:ctrlPr>
                          <a:rPr lang="en-US" b="0" i="1" smtClean="0">
                            <a:latin typeface="Cambria Math"/>
                          </a:rPr>
                        </m:ctrlPr>
                      </m:fPr>
                      <m:num>
                        <m:sSubSup>
                          <m:sSubSupPr>
                            <m:ctrlPr>
                              <a:rPr lang="en-US" b="0" i="1" smtClean="0">
                                <a:latin typeface="Cambria Math"/>
                              </a:rPr>
                            </m:ctrlPr>
                          </m:sSubSupPr>
                          <m:e>
                            <m:r>
                              <a:rPr lang="en-US" b="0" i="1" smtClean="0">
                                <a:latin typeface="Cambria Math"/>
                              </a:rPr>
                              <m:t>𝑤</m:t>
                            </m:r>
                          </m:e>
                          <m:sub>
                            <m:r>
                              <a:rPr lang="en-US" b="0" i="1" smtClean="0">
                                <a:latin typeface="Cambria Math"/>
                              </a:rPr>
                              <m:t>𝑖</m:t>
                            </m:r>
                          </m:sub>
                          <m:sup>
                            <m:r>
                              <a:rPr lang="en-US" b="0" i="1" smtClean="0">
                                <a:latin typeface="Cambria Math"/>
                              </a:rPr>
                              <m:t>𝑡</m:t>
                            </m:r>
                          </m:sup>
                        </m:sSubSup>
                      </m:num>
                      <m:den>
                        <m:sSub>
                          <m:sSubPr>
                            <m:ctrlPr>
                              <a:rPr lang="en-US" b="0" i="1" smtClean="0">
                                <a:latin typeface="Cambria Math"/>
                              </a:rPr>
                            </m:ctrlPr>
                          </m:sSubPr>
                          <m:e>
                            <m:r>
                              <a:rPr lang="en-US" b="0" i="1" smtClean="0">
                                <a:latin typeface="Cambria Math"/>
                              </a:rPr>
                              <m:t>𝑊</m:t>
                            </m:r>
                          </m:e>
                          <m:sub>
                            <m:r>
                              <a:rPr lang="en-US" b="0" i="1" smtClean="0">
                                <a:latin typeface="Cambria Math"/>
                              </a:rPr>
                              <m:t>𝑡</m:t>
                            </m:r>
                          </m:sub>
                        </m:sSub>
                      </m:den>
                    </m:f>
                  </m:oMath>
                </a14:m>
                <a:r>
                  <a:rPr lang="en-US" b="0" dirty="0" smtClean="0"/>
                  <a:t>			: mixture of kernel classifiers</a:t>
                </a:r>
              </a:p>
              <a:p>
                <a14:m>
                  <m:oMath xmlns:m="http://schemas.openxmlformats.org/officeDocument/2006/math">
                    <m:sSubSup>
                      <m:sSubSupPr>
                        <m:ctrlPr>
                          <a:rPr lang="en-US" i="1" dirty="0" smtClean="0">
                            <a:latin typeface="Cambria Math"/>
                          </a:rPr>
                        </m:ctrlPr>
                      </m:sSubSupPr>
                      <m:e>
                        <m:r>
                          <a:rPr lang="en-US" b="0" i="1" dirty="0" smtClean="0">
                            <a:latin typeface="Cambria Math"/>
                          </a:rPr>
                          <m:t>𝑧</m:t>
                        </m:r>
                      </m:e>
                      <m:sub>
                        <m:r>
                          <a:rPr lang="en-US" i="1" dirty="0" smtClean="0">
                            <a:latin typeface="Cambria Math"/>
                          </a:rPr>
                          <m:t>𝑖</m:t>
                        </m:r>
                      </m:sub>
                      <m:sup>
                        <m:r>
                          <a:rPr lang="en-US" i="1" dirty="0" smtClean="0">
                            <a:latin typeface="Cambria Math"/>
                          </a:rPr>
                          <m:t>𝑡</m:t>
                        </m:r>
                      </m:sup>
                    </m:sSubSup>
                    <m:r>
                      <a:rPr lang="en-US" b="0" i="1" dirty="0" smtClean="0">
                        <a:latin typeface="Cambria Math"/>
                      </a:rPr>
                      <m:t>=</m:t>
                    </m:r>
                    <m:r>
                      <a:rPr lang="en-US" b="0" i="1" dirty="0" smtClean="0">
                        <a:latin typeface="Cambria Math"/>
                      </a:rPr>
                      <m:t>𝐼</m:t>
                    </m:r>
                    <m:r>
                      <a:rPr lang="en-US" b="0" i="1" dirty="0" smtClean="0">
                        <a:latin typeface="Cambria Math"/>
                      </a:rPr>
                      <m:t>(</m:t>
                    </m:r>
                    <m:sSub>
                      <m:sSubPr>
                        <m:ctrlPr>
                          <a:rPr lang="en-US" b="0" i="1" dirty="0" smtClean="0">
                            <a:latin typeface="Cambria Math"/>
                          </a:rPr>
                        </m:ctrlPr>
                      </m:sSubPr>
                      <m:e>
                        <m:r>
                          <a:rPr lang="en-US" b="0" i="1" dirty="0" smtClean="0">
                            <a:latin typeface="Cambria Math"/>
                          </a:rPr>
                          <m:t>𝑦</m:t>
                        </m:r>
                      </m:e>
                      <m:sub>
                        <m:r>
                          <a:rPr lang="en-US" b="0" i="1" dirty="0" smtClean="0">
                            <a:latin typeface="Cambria Math"/>
                          </a:rPr>
                          <m:t>𝑡</m:t>
                        </m:r>
                      </m:sub>
                    </m:sSub>
                    <m:sSubSup>
                      <m:sSubSupPr>
                        <m:ctrlPr>
                          <a:rPr lang="en-US" i="1" dirty="0">
                            <a:latin typeface="Cambria Math"/>
                          </a:rPr>
                        </m:ctrlPr>
                      </m:sSubSupPr>
                      <m:e>
                        <m:r>
                          <a:rPr lang="en-US" i="1" dirty="0">
                            <a:latin typeface="Cambria Math"/>
                          </a:rPr>
                          <m:t>𝑓</m:t>
                        </m:r>
                      </m:e>
                      <m:sub>
                        <m:r>
                          <a:rPr lang="en-US" i="1" dirty="0">
                            <a:latin typeface="Cambria Math"/>
                          </a:rPr>
                          <m:t>𝑖</m:t>
                        </m:r>
                      </m:sub>
                      <m:sup>
                        <m:r>
                          <a:rPr lang="en-US" i="1" dirty="0">
                            <a:latin typeface="Cambria Math"/>
                          </a:rPr>
                          <m:t>𝑡</m:t>
                        </m:r>
                      </m:sup>
                    </m:sSubSup>
                    <m:r>
                      <a:rPr lang="en-US" b="0" i="1" dirty="0" smtClean="0">
                        <a:latin typeface="Cambria Math"/>
                      </a:rPr>
                      <m:t>(</m:t>
                    </m:r>
                    <m:sSub>
                      <m:sSubPr>
                        <m:ctrlPr>
                          <a:rPr lang="en-US" b="0" i="1" dirty="0" smtClean="0">
                            <a:latin typeface="Cambria Math"/>
                          </a:rPr>
                        </m:ctrlPr>
                      </m:sSubPr>
                      <m:e>
                        <m:r>
                          <a:rPr lang="en-US" b="0" i="1" dirty="0" smtClean="0">
                            <a:latin typeface="Cambria Math"/>
                          </a:rPr>
                          <m:t>𝑥</m:t>
                        </m:r>
                      </m:e>
                      <m:sub>
                        <m:r>
                          <a:rPr lang="en-US" b="0" i="1" dirty="0" smtClean="0">
                            <a:latin typeface="Cambria Math"/>
                          </a:rPr>
                          <m:t>𝑡</m:t>
                        </m:r>
                      </m:sub>
                    </m:sSub>
                    <m:r>
                      <a:rPr lang="en-US" b="0" i="1" dirty="0" smtClean="0">
                        <a:latin typeface="Cambria Math"/>
                      </a:rPr>
                      <m:t>)≤0)</m:t>
                    </m:r>
                  </m:oMath>
                </a14:m>
                <a:r>
                  <a:rPr lang="en-US" dirty="0" smtClean="0"/>
                  <a:t>		: indicates if training instance					  </a:t>
                </a:r>
                <a14:m>
                  <m:oMath xmlns:m="http://schemas.openxmlformats.org/officeDocument/2006/math">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𝑡</m:t>
                        </m:r>
                      </m:sub>
                    </m:sSub>
                    <m:r>
                      <a:rPr lang="en-US" b="0" i="1" smtClean="0">
                        <a:latin typeface="Cambria Math"/>
                      </a:rPr>
                      <m:t>)</m:t>
                    </m:r>
                  </m:oMath>
                </a14:m>
                <a:r>
                  <a:rPr lang="en-US" dirty="0" smtClean="0"/>
                  <a:t> is misclassified by the </a:t>
                </a:r>
                <a14:m>
                  <m:oMath xmlns:m="http://schemas.openxmlformats.org/officeDocument/2006/math">
                    <m:sSup>
                      <m:sSupPr>
                        <m:ctrlPr>
                          <a:rPr lang="en-US" b="0" i="1" smtClean="0">
                            <a:latin typeface="Cambria Math"/>
                          </a:rPr>
                        </m:ctrlPr>
                      </m:sSupPr>
                      <m:e>
                        <m:r>
                          <a:rPr lang="en-US" b="0" i="1" smtClean="0">
                            <a:latin typeface="Cambria Math"/>
                          </a:rPr>
                          <m:t>𝑖</m:t>
                        </m:r>
                      </m:e>
                      <m:sup>
                        <m:r>
                          <a:rPr lang="en-US" b="0" i="1" smtClean="0">
                            <a:latin typeface="Cambria Math"/>
                          </a:rPr>
                          <m:t>𝑡h</m:t>
                        </m:r>
                      </m:sup>
                    </m:sSup>
                  </m:oMath>
                </a14:m>
                <a:r>
                  <a:rPr lang="en-US" dirty="0" smtClean="0"/>
                  <a:t> 				  kernel classifier at trial </a:t>
                </a:r>
                <a:r>
                  <a:rPr lang="en-US" i="1" dirty="0" smtClean="0"/>
                  <a:t>t</a:t>
                </a:r>
                <a:endParaRPr lang="en-US" dirty="0" smtClean="0"/>
              </a:p>
              <a:p>
                <a:endParaRPr lang="en-US" i="1" dirty="0" smtClean="0">
                  <a:latin typeface="Cambria Math"/>
                </a:endParaRPr>
              </a:p>
              <a:p>
                <a14:m>
                  <m:oMath xmlns:m="http://schemas.openxmlformats.org/officeDocument/2006/math">
                    <m:r>
                      <a:rPr lang="en-US" i="1">
                        <a:latin typeface="Cambria Math"/>
                      </a:rPr>
                      <m:t>𝐼</m:t>
                    </m:r>
                    <m:d>
                      <m:dPr>
                        <m:ctrlPr>
                          <a:rPr lang="en-US" i="1">
                            <a:latin typeface="Cambria Math"/>
                          </a:rPr>
                        </m:ctrlPr>
                      </m:dPr>
                      <m:e>
                        <m:r>
                          <a:rPr lang="en-US" b="0" i="1" smtClean="0">
                            <a:latin typeface="Cambria Math"/>
                          </a:rPr>
                          <m:t>𝑎</m:t>
                        </m:r>
                      </m:e>
                    </m:d>
                    <m:r>
                      <a:rPr lang="en-US" b="0" i="1" smtClean="0">
                        <a:latin typeface="Cambria Math"/>
                      </a:rPr>
                      <m:t>=</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a:rPr>
                                <m:t>1</m:t>
                              </m:r>
                              <m:r>
                                <a:rPr lang="en-US" b="0" i="1" smtClean="0">
                                  <a:latin typeface="Cambria Math"/>
                                </a:rPr>
                                <m:t>    </m:t>
                              </m:r>
                              <m:r>
                                <m:rPr>
                                  <m:sty m:val="p"/>
                                </m:rPr>
                                <a:rPr lang="en-US" b="0" i="0" smtClean="0">
                                  <a:latin typeface="Cambria Math"/>
                                </a:rPr>
                                <m:t>if</m:t>
                              </m:r>
                              <m:r>
                                <a:rPr lang="en-US" b="0" i="1" smtClean="0">
                                  <a:latin typeface="Cambria Math"/>
                                </a:rPr>
                                <m:t> </m:t>
                              </m:r>
                              <m:r>
                                <a:rPr lang="en-US" b="0" i="1" smtClean="0">
                                  <a:latin typeface="Cambria Math"/>
                                </a:rPr>
                                <m:t>𝑎</m:t>
                              </m:r>
                              <m:r>
                                <a:rPr lang="en-US" b="0" i="1" smtClean="0">
                                  <a:latin typeface="Cambria Math"/>
                                </a:rPr>
                                <m:t> </m:t>
                              </m:r>
                              <m:r>
                                <m:rPr>
                                  <m:sty m:val="p"/>
                                </m:rPr>
                                <a:rPr lang="en-US" b="0" i="0" smtClean="0">
                                  <a:latin typeface="Cambria Math"/>
                                </a:rPr>
                                <m:t>is</m:t>
                              </m:r>
                              <m:r>
                                <a:rPr lang="en-US" b="0" i="0" smtClean="0">
                                  <a:latin typeface="Cambria Math"/>
                                </a:rPr>
                                <m:t> </m:t>
                              </m:r>
                              <m:r>
                                <m:rPr>
                                  <m:sty m:val="p"/>
                                </m:rPr>
                                <a:rPr lang="en-US" b="0" i="0" smtClean="0">
                                  <a:latin typeface="Cambria Math"/>
                                </a:rPr>
                                <m:t>true</m:t>
                              </m:r>
                            </m:e>
                          </m:mr>
                          <m:mr>
                            <m:e>
                              <m:r>
                                <a:rPr lang="en-US" b="0" i="1" smtClean="0">
                                  <a:latin typeface="Cambria Math"/>
                                </a:rPr>
                                <m:t>0    </m:t>
                              </m:r>
                              <m:r>
                                <m:rPr>
                                  <m:sty m:val="p"/>
                                </m:rPr>
                                <a:rPr lang="en-US" b="0" i="0" smtClean="0">
                                  <a:latin typeface="Cambria Math"/>
                                </a:rPr>
                                <m:t>otherwise</m:t>
                              </m:r>
                            </m:e>
                          </m:mr>
                        </m:m>
                      </m:e>
                    </m:d>
                  </m:oMath>
                </a14:m>
                <a:r>
                  <a:rPr lang="en-US" dirty="0"/>
                  <a:t> </a:t>
                </a:r>
                <a:r>
                  <a:rPr lang="en-US" dirty="0" smtClean="0"/>
                  <a:t>		: </a:t>
                </a:r>
                <a:r>
                  <a:rPr lang="en-US" dirty="0"/>
                  <a:t>indicator function </a:t>
                </a:r>
                <a:endParaRPr lang="en-US" dirty="0" smtClean="0"/>
              </a:p>
              <a:p>
                <a:endParaRPr lang="en-US" dirty="0" smtClean="0"/>
              </a:p>
              <a:p>
                <a14:m>
                  <m:oMath xmlns:m="http://schemas.openxmlformats.org/officeDocument/2006/math">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𝑦</m:t>
                            </m:r>
                          </m:e>
                        </m:acc>
                      </m:e>
                      <m:sub>
                        <m:r>
                          <a:rPr lang="en-US" b="0" i="1" smtClean="0">
                            <a:latin typeface="Cambria Math"/>
                          </a:rPr>
                          <m:t>𝑡</m:t>
                        </m:r>
                      </m:sub>
                    </m:sSub>
                    <m:r>
                      <a:rPr lang="en-US" b="0" i="1" smtClean="0">
                        <a:latin typeface="Cambria Math"/>
                      </a:rPr>
                      <m:t>=</m:t>
                    </m:r>
                    <m:r>
                      <a:rPr lang="en-US" b="0" i="1" smtClean="0">
                        <a:latin typeface="Cambria Math"/>
                      </a:rPr>
                      <m:t>𝑠𝑖𝑔𝑛</m:t>
                    </m:r>
                    <m:d>
                      <m:dPr>
                        <m:ctrlPr>
                          <a:rPr lang="en-US" b="0" i="1" smtClean="0">
                            <a:latin typeface="Cambria Math"/>
                          </a:rPr>
                        </m:ctrlPr>
                      </m:dPr>
                      <m:e>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𝑚</m:t>
                            </m:r>
                          </m:sup>
                          <m:e>
                            <m:sSubSup>
                              <m:sSubSupPr>
                                <m:ctrlPr>
                                  <a:rPr lang="en-US" b="0" i="1" smtClean="0">
                                    <a:latin typeface="Cambria Math"/>
                                  </a:rPr>
                                </m:ctrlPr>
                              </m:sSubSupPr>
                              <m:e>
                                <m:r>
                                  <a:rPr lang="en-US" b="0" i="1" smtClean="0">
                                    <a:latin typeface="Cambria Math"/>
                                  </a:rPr>
                                  <m:t>𝜃</m:t>
                                </m:r>
                              </m:e>
                              <m:sub>
                                <m:r>
                                  <a:rPr lang="en-US" b="0" i="1" smtClean="0">
                                    <a:latin typeface="Cambria Math"/>
                                  </a:rPr>
                                  <m:t>𝑖</m:t>
                                </m:r>
                              </m:sub>
                              <m:sup>
                                <m:r>
                                  <a:rPr lang="en-US" b="0" i="1" smtClean="0">
                                    <a:latin typeface="Cambria Math"/>
                                  </a:rPr>
                                  <m:t>𝑡</m:t>
                                </m:r>
                              </m:sup>
                            </m:sSubSup>
                            <m:r>
                              <a:rPr lang="en-US" b="0" i="1" smtClean="0">
                                <a:latin typeface="Cambria Math"/>
                              </a:rPr>
                              <m:t>𝑠𝑖𝑔𝑛</m:t>
                            </m:r>
                            <m:d>
                              <m:dPr>
                                <m:ctrlPr>
                                  <a:rPr lang="en-US" b="0" i="1" smtClean="0">
                                    <a:latin typeface="Cambria Math"/>
                                  </a:rPr>
                                </m:ctrlPr>
                              </m:dPr>
                              <m:e>
                                <m:sSubSup>
                                  <m:sSubSupPr>
                                    <m:ctrlPr>
                                      <a:rPr lang="en-US" b="0" i="1" smtClean="0">
                                        <a:latin typeface="Cambria Math"/>
                                      </a:rPr>
                                    </m:ctrlPr>
                                  </m:sSubSupPr>
                                  <m:e>
                                    <m:r>
                                      <a:rPr lang="en-US" b="0" i="1" smtClean="0">
                                        <a:latin typeface="Cambria Math"/>
                                      </a:rPr>
                                      <m:t>𝑓</m:t>
                                    </m:r>
                                  </m:e>
                                  <m:sub>
                                    <m:r>
                                      <a:rPr lang="en-US" b="0" i="1" smtClean="0">
                                        <a:latin typeface="Cambria Math"/>
                                      </a:rPr>
                                      <m:t>𝑖</m:t>
                                    </m:r>
                                  </m:sub>
                                  <m:sup>
                                    <m:r>
                                      <a:rPr lang="en-US" b="0" i="1" smtClean="0">
                                        <a:latin typeface="Cambria Math"/>
                                      </a:rPr>
                                      <m:t>𝑡</m:t>
                                    </m:r>
                                  </m:sup>
                                </m:sSubSup>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𝑡</m:t>
                                        </m:r>
                                      </m:sub>
                                    </m:sSub>
                                  </m:e>
                                </m:d>
                              </m:e>
                            </m:d>
                          </m:e>
                        </m:nary>
                      </m:e>
                    </m:d>
                  </m:oMath>
                </a14:m>
                <a:r>
                  <a:rPr lang="en-US" b="0" dirty="0" smtClean="0"/>
                  <a:t> : prediction from combination of </a:t>
                </a:r>
                <a:r>
                  <a:rPr lang="en-US" b="0" i="1" dirty="0" smtClean="0"/>
                  <a:t>m 				     </a:t>
                </a:r>
                <a:r>
                  <a:rPr lang="en-US" b="0" dirty="0" smtClean="0"/>
                  <a:t>kernel classifiers</a:t>
                </a:r>
              </a:p>
              <a:p>
                <a:endParaRPr lang="en-US" b="0" dirty="0" smtClean="0"/>
              </a:p>
              <a:p>
                <a14:m>
                  <m:oMath xmlns:m="http://schemas.openxmlformats.org/officeDocument/2006/math">
                    <m:sSubSup>
                      <m:sSubSupPr>
                        <m:ctrlPr>
                          <a:rPr lang="en-US" b="0" i="1" dirty="0" smtClean="0">
                            <a:latin typeface="Cambria Math"/>
                          </a:rPr>
                        </m:ctrlPr>
                      </m:sSubSupPr>
                      <m:e>
                        <m:r>
                          <a:rPr lang="en-US" i="1" dirty="0" smtClean="0">
                            <a:latin typeface="Cambria Math"/>
                          </a:rPr>
                          <m:t>𝑓</m:t>
                        </m:r>
                      </m:e>
                      <m:sub>
                        <m:r>
                          <a:rPr lang="en-US" b="0" i="1" dirty="0" smtClean="0">
                            <a:latin typeface="Cambria Math"/>
                          </a:rPr>
                          <m:t>𝑖</m:t>
                        </m:r>
                      </m:sub>
                      <m:sup>
                        <m:r>
                          <a:rPr lang="en-US" b="0" i="1" dirty="0" smtClean="0">
                            <a:latin typeface="Cambria Math"/>
                          </a:rPr>
                          <m:t>𝑡</m:t>
                        </m:r>
                      </m:sup>
                    </m:sSubSup>
                    <m:d>
                      <m:dPr>
                        <m:ctrlPr>
                          <a:rPr lang="en-US" i="1" dirty="0">
                            <a:latin typeface="Cambria Math"/>
                          </a:rPr>
                        </m:ctrlPr>
                      </m:dPr>
                      <m:e>
                        <m:r>
                          <a:rPr lang="en-US" i="1" dirty="0">
                            <a:latin typeface="Cambria Math"/>
                          </a:rPr>
                          <m:t>𝑥</m:t>
                        </m:r>
                      </m:e>
                    </m:d>
                    <m:r>
                      <a:rPr lang="en-US" b="0" i="1" dirty="0" smtClean="0">
                        <a:latin typeface="Cambria Math"/>
                      </a:rPr>
                      <m:t>=</m:t>
                    </m:r>
                    <m:sSub>
                      <m:sSubPr>
                        <m:ctrlPr>
                          <a:rPr lang="en-US" b="0" i="1" dirty="0" smtClean="0">
                            <a:latin typeface="Cambria Math"/>
                          </a:rPr>
                        </m:ctrlPr>
                      </m:sSubPr>
                      <m:e>
                        <m:r>
                          <a:rPr lang="en-US" b="0" i="1" dirty="0" smtClean="0">
                            <a:latin typeface="Cambria Math"/>
                          </a:rPr>
                          <m:t>𝛼</m:t>
                        </m:r>
                      </m:e>
                      <m:sub>
                        <m:r>
                          <a:rPr lang="en-US" b="0" i="1" dirty="0" smtClean="0">
                            <a:latin typeface="Cambria Math"/>
                          </a:rPr>
                          <m:t>𝑖</m:t>
                        </m:r>
                      </m:sub>
                    </m:sSub>
                    <m:sSub>
                      <m:sSubPr>
                        <m:ctrlPr>
                          <a:rPr lang="en-US" b="0" i="1" dirty="0" smtClean="0">
                            <a:latin typeface="Cambria Math"/>
                          </a:rPr>
                        </m:ctrlPr>
                      </m:sSubPr>
                      <m:e>
                        <m:r>
                          <a:rPr lang="en-US" b="0" i="1" dirty="0" smtClean="0">
                            <a:latin typeface="Cambria Math"/>
                          </a:rPr>
                          <m:t>𝑦</m:t>
                        </m:r>
                      </m:e>
                      <m:sub>
                        <m:r>
                          <a:rPr lang="en-US" b="0" i="1" dirty="0" smtClean="0">
                            <a:latin typeface="Cambria Math"/>
                          </a:rPr>
                          <m:t>𝑡</m:t>
                        </m:r>
                      </m:sub>
                    </m:sSub>
                    <m:sSub>
                      <m:sSubPr>
                        <m:ctrlPr>
                          <a:rPr lang="en-US" i="1">
                            <a:latin typeface="Cambria Math"/>
                          </a:rPr>
                        </m:ctrlPr>
                      </m:sSubPr>
                      <m:e>
                        <m:r>
                          <a:rPr lang="en-US" i="1">
                            <a:latin typeface="Cambria Math"/>
                          </a:rPr>
                          <m:t>𝜅</m:t>
                        </m:r>
                      </m:e>
                      <m:sub>
                        <m:r>
                          <a:rPr lang="en-US" i="1">
                            <a:latin typeface="Cambria Math"/>
                          </a:rPr>
                          <m:t>𝑖</m:t>
                        </m:r>
                      </m:sub>
                    </m:sSub>
                    <m:d>
                      <m:dPr>
                        <m:ctrlPr>
                          <a:rPr lang="en-US" i="1">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𝑡</m:t>
                            </m:r>
                          </m:sub>
                        </m:sSub>
                        <m:r>
                          <a:rPr lang="en-US" i="1">
                            <a:latin typeface="Cambria Math"/>
                          </a:rPr>
                          <m:t>,</m:t>
                        </m:r>
                        <m:r>
                          <a:rPr lang="en-US" b="0" i="1" smtClean="0">
                            <a:latin typeface="Cambria Math"/>
                          </a:rPr>
                          <m:t>𝑥</m:t>
                        </m:r>
                      </m:e>
                    </m:d>
                  </m:oMath>
                </a14:m>
                <a:r>
                  <a:rPr lang="en-US" dirty="0" smtClean="0"/>
                  <a:t> 		: classifier function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96" t="-3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2FC0E4-330B-4E30-82D4-A6A38A6D97CE}" type="slidenum">
              <a:rPr lang="en-US" smtClean="0"/>
              <a:t>6</a:t>
            </a:fld>
            <a:endParaRPr lang="en-US"/>
          </a:p>
        </p:txBody>
      </p:sp>
    </p:spTree>
    <p:extLst>
      <p:ext uri="{BB962C8B-B14F-4D97-AF65-F5344CB8AC3E}">
        <p14:creationId xmlns:p14="http://schemas.microsoft.com/office/powerpoint/2010/main" val="126801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framework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05800" cy="4876800"/>
              </a:xfrm>
            </p:spPr>
            <p:txBody>
              <a:bodyPr>
                <a:normAutofit/>
              </a:bodyPr>
              <a:lstStyle/>
              <a:p>
                <a:r>
                  <a:rPr lang="en-US" b="0" dirty="0" smtClean="0"/>
                  <a:t>We define the optimal margin classification error for the kernel </a:t>
                </a:r>
                <a14:m>
                  <m:oMath xmlns:m="http://schemas.openxmlformats.org/officeDocument/2006/math">
                    <m:sSub>
                      <m:sSubPr>
                        <m:ctrlPr>
                          <a:rPr lang="en-US" i="1" dirty="0">
                            <a:latin typeface="Cambria Math"/>
                          </a:rPr>
                        </m:ctrlPr>
                      </m:sSubPr>
                      <m:e>
                        <m:r>
                          <m:rPr>
                            <m:nor/>
                          </m:rPr>
                          <a:rPr lang="az-Cyrl-AZ" i="1" dirty="0">
                            <a:latin typeface="Cambria Math"/>
                          </a:rPr>
                          <m:t>к</m:t>
                        </m:r>
                      </m:e>
                      <m:sub>
                        <m:r>
                          <a:rPr lang="en-US" i="1" dirty="0">
                            <a:latin typeface="Cambria Math"/>
                          </a:rPr>
                          <m:t>𝑖</m:t>
                        </m:r>
                      </m:sub>
                    </m:sSub>
                    <m:r>
                      <a:rPr lang="en-US" b="0" i="1" dirty="0" smtClean="0">
                        <a:latin typeface="Cambria Math"/>
                      </a:rPr>
                      <m:t>(⋅,⋅)</m:t>
                    </m:r>
                  </m:oMath>
                </a14:m>
                <a:r>
                  <a:rPr lang="en-US" dirty="0" smtClean="0">
                    <a:latin typeface="+mj-lt"/>
                  </a:rPr>
                  <a:t> with respect to a collection of training examples </a:t>
                </a:r>
                <a14:m>
                  <m:oMath xmlns:m="http://schemas.openxmlformats.org/officeDocument/2006/math">
                    <m:r>
                      <a:rPr lang="en-US" i="1" smtClean="0">
                        <a:latin typeface="Cambria Math"/>
                      </a:rPr>
                      <m:t>𝓛</m:t>
                    </m:r>
                    <m:r>
                      <a:rPr lang="en-US" i="1">
                        <a:latin typeface="Cambria Math"/>
                      </a:rPr>
                      <m:t>=</m:t>
                    </m:r>
                    <m:d>
                      <m:dPr>
                        <m:begChr m:val="{"/>
                        <m:endChr m:val="}"/>
                        <m:ctrlPr>
                          <a:rPr lang="en-US" i="1">
                            <a:latin typeface="Cambria Math"/>
                          </a:rPr>
                        </m:ctrlPr>
                      </m:dPr>
                      <m:e>
                        <m:d>
                          <m:dPr>
                            <m:ctrlPr>
                              <a:rPr lang="en-US" i="1">
                                <a:latin typeface="Cambria Math"/>
                              </a:rPr>
                            </m:ctrlPr>
                          </m:dPr>
                          <m:e>
                            <m:sSub>
                              <m:sSubPr>
                                <m:ctrlPr>
                                  <a:rPr lang="en-US" i="1">
                                    <a:latin typeface="Cambria Math"/>
                                  </a:rPr>
                                </m:ctrlPr>
                              </m:sSubPr>
                              <m:e>
                                <m:r>
                                  <a:rPr lang="en-US" i="1">
                                    <a:latin typeface="Cambria Math"/>
                                  </a:rPr>
                                  <m:t>𝑥</m:t>
                                </m:r>
                              </m:e>
                              <m:sub>
                                <m:r>
                                  <a:rPr lang="en-US" b="0" i="1" smtClean="0">
                                    <a:latin typeface="Cambria Math"/>
                                  </a:rPr>
                                  <m:t>𝑡</m:t>
                                </m:r>
                              </m:sub>
                            </m:sSub>
                            <m:r>
                              <a:rPr lang="en-US" i="1">
                                <a:latin typeface="Cambria Math"/>
                              </a:rPr>
                              <m:t>,</m:t>
                            </m:r>
                            <m:sSub>
                              <m:sSubPr>
                                <m:ctrlPr>
                                  <a:rPr lang="en-US" i="1">
                                    <a:latin typeface="Cambria Math"/>
                                  </a:rPr>
                                </m:ctrlPr>
                              </m:sSubPr>
                              <m:e>
                                <m:r>
                                  <a:rPr lang="en-US" i="1">
                                    <a:latin typeface="Cambria Math"/>
                                  </a:rPr>
                                  <m:t>𝑦</m:t>
                                </m:r>
                              </m:e>
                              <m:sub>
                                <m:r>
                                  <a:rPr lang="en-US" b="0" i="1" smtClean="0">
                                    <a:latin typeface="Cambria Math"/>
                                  </a:rPr>
                                  <m:t>𝑡</m:t>
                                </m:r>
                              </m:sub>
                            </m:sSub>
                          </m:e>
                        </m:d>
                        <m:r>
                          <a:rPr lang="en-US" i="1">
                            <a:latin typeface="Cambria Math"/>
                          </a:rPr>
                          <m:t>,</m:t>
                        </m:r>
                        <m:r>
                          <a:rPr lang="en-US" b="0" i="1" smtClean="0">
                            <a:latin typeface="Cambria Math"/>
                          </a:rPr>
                          <m:t>𝑡</m:t>
                        </m:r>
                        <m:r>
                          <a:rPr lang="en-US" i="1">
                            <a:latin typeface="Cambria Math"/>
                          </a:rPr>
                          <m:t>=1,…, </m:t>
                        </m:r>
                        <m:r>
                          <a:rPr lang="en-US" b="0" i="1" smtClean="0">
                            <a:latin typeface="Cambria Math"/>
                          </a:rPr>
                          <m:t>𝑇</m:t>
                        </m:r>
                      </m:e>
                    </m:d>
                  </m:oMath>
                </a14:m>
                <a:r>
                  <a:rPr lang="en-US" dirty="0" smtClean="0">
                    <a:latin typeface="+mj-lt"/>
                  </a:rPr>
                  <a:t> as</a:t>
                </a:r>
              </a:p>
              <a:p>
                <a:endParaRPr lang="en-US" dirty="0" smtClean="0">
                  <a:latin typeface="+mj-lt"/>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d>
                        <m:dPr>
                          <m:ctrlPr>
                            <a:rPr lang="en-US" b="0" i="1" smtClean="0">
                              <a:latin typeface="Cambria Math"/>
                            </a:rPr>
                          </m:ctrlPr>
                        </m:dPr>
                        <m:e>
                          <m:sSub>
                            <m:sSubPr>
                              <m:ctrlPr>
                                <a:rPr lang="en-US" i="1" dirty="0">
                                  <a:latin typeface="Cambria Math"/>
                                </a:rPr>
                              </m:ctrlPr>
                            </m:sSubPr>
                            <m:e>
                              <m:r>
                                <m:rPr>
                                  <m:nor/>
                                </m:rPr>
                                <a:rPr lang="az-Cyrl-AZ" i="1" dirty="0">
                                  <a:latin typeface="Cambria Math"/>
                                </a:rPr>
                                <m:t>к</m:t>
                              </m:r>
                            </m:e>
                            <m:sub>
                              <m:r>
                                <a:rPr lang="en-US" i="1" dirty="0">
                                  <a:latin typeface="Cambria Math"/>
                                </a:rPr>
                                <m:t>𝑖</m:t>
                              </m:r>
                            </m:sub>
                          </m:sSub>
                          <m:r>
                            <a:rPr lang="en-US" b="0" i="1" dirty="0" smtClean="0">
                              <a:latin typeface="Cambria Math"/>
                            </a:rPr>
                            <m:t>,</m:t>
                          </m:r>
                          <m:r>
                            <a:rPr lang="en-US" b="0" i="1" dirty="0" smtClean="0">
                              <a:latin typeface="Cambria Math"/>
                            </a:rPr>
                            <m:t>𝑙</m:t>
                          </m:r>
                          <m:r>
                            <a:rPr lang="en-US" b="0" i="1" dirty="0" smtClean="0">
                              <a:latin typeface="Cambria Math"/>
                            </a:rPr>
                            <m:t>,</m:t>
                          </m:r>
                          <m:r>
                            <a:rPr lang="en-US" b="0" i="1" dirty="0" smtClean="0">
                              <a:latin typeface="Cambria Math"/>
                            </a:rPr>
                            <m:t>𝐷</m:t>
                          </m:r>
                        </m:e>
                      </m:d>
                      <m:r>
                        <a:rPr lang="en-US" b="0" i="1" smtClean="0">
                          <a:latin typeface="Cambria Math"/>
                        </a:rPr>
                        <m:t>=</m:t>
                      </m:r>
                      <m:func>
                        <m:funcPr>
                          <m:ctrlPr>
                            <a:rPr lang="en-US" b="0" i="1" smtClean="0">
                              <a:latin typeface="Cambria Math"/>
                            </a:rPr>
                          </m:ctrlPr>
                        </m:funcPr>
                        <m:fName>
                          <m:limLow>
                            <m:limLowPr>
                              <m:ctrlPr>
                                <a:rPr lang="en-US" b="0" i="1" smtClean="0">
                                  <a:latin typeface="Cambria Math"/>
                                </a:rPr>
                              </m:ctrlPr>
                            </m:limLowPr>
                            <m:e>
                              <m:r>
                                <m:rPr>
                                  <m:sty m:val="p"/>
                                </m:rPr>
                                <a:rPr lang="en-US" b="0" i="0" smtClean="0">
                                  <a:latin typeface="Cambria Math"/>
                                </a:rPr>
                                <m:t>min</m:t>
                              </m:r>
                            </m:e>
                            <m:lim>
                              <m:r>
                                <a:rPr lang="en-US" b="0" i="1" smtClean="0">
                                  <a:latin typeface="Cambria Math"/>
                                </a:rPr>
                                <m:t>𝑓</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𝐻</m:t>
                                  </m:r>
                                </m:e>
                                <m:sub>
                                  <m:sSub>
                                    <m:sSubPr>
                                      <m:ctrlPr>
                                        <a:rPr lang="en-US" i="1" dirty="0">
                                          <a:latin typeface="Cambria Math"/>
                                        </a:rPr>
                                      </m:ctrlPr>
                                    </m:sSubPr>
                                    <m:e>
                                      <m:r>
                                        <m:rPr>
                                          <m:nor/>
                                        </m:rPr>
                                        <a:rPr lang="az-Cyrl-AZ" i="1" dirty="0">
                                          <a:latin typeface="Cambria Math"/>
                                        </a:rPr>
                                        <m:t>к</m:t>
                                      </m:r>
                                    </m:e>
                                    <m:sub>
                                      <m:r>
                                        <a:rPr lang="en-US" i="1" dirty="0">
                                          <a:latin typeface="Cambria Math"/>
                                        </a:rPr>
                                        <m:t>𝑖</m:t>
                                      </m:r>
                                    </m:sub>
                                  </m:sSub>
                                </m:sub>
                              </m:sSub>
                            </m:lim>
                          </m:limLow>
                        </m:fName>
                        <m:e>
                          <m:d>
                            <m:dPr>
                              <m:ctrlPr>
                                <a:rPr lang="en-US" b="0" i="1" smtClean="0">
                                  <a:latin typeface="Cambria Math"/>
                                </a:rPr>
                              </m:ctrlPr>
                            </m:dPr>
                            <m:e>
                              <m:sSubSup>
                                <m:sSubSupPr>
                                  <m:ctrlPr>
                                    <a:rPr lang="en-US" b="0" i="1" smtClean="0">
                                      <a:latin typeface="Cambria Math"/>
                                    </a:rPr>
                                  </m:ctrlPr>
                                </m:sSubSupPr>
                                <m:e>
                                  <m:d>
                                    <m:dPr>
                                      <m:begChr m:val="|"/>
                                      <m:endChr m:val="|"/>
                                      <m:ctrlPr>
                                        <a:rPr lang="en-US" b="0" i="1" smtClean="0">
                                          <a:latin typeface="Cambria Math"/>
                                        </a:rPr>
                                      </m:ctrlPr>
                                    </m:dPr>
                                    <m:e>
                                      <m:r>
                                        <a:rPr lang="en-US" b="0" i="1" smtClean="0">
                                          <a:latin typeface="Cambria Math"/>
                                        </a:rPr>
                                        <m:t>𝑓</m:t>
                                      </m:r>
                                    </m:e>
                                  </m:d>
                                </m:e>
                                <m:sub>
                                  <m:sSub>
                                    <m:sSubPr>
                                      <m:ctrlPr>
                                        <a:rPr lang="en-US" i="1">
                                          <a:latin typeface="Cambria Math"/>
                                          <a:ea typeface="Cambria Math"/>
                                        </a:rPr>
                                      </m:ctrlPr>
                                    </m:sSubPr>
                                    <m:e>
                                      <m:r>
                                        <a:rPr lang="en-US" i="1">
                                          <a:latin typeface="Cambria Math"/>
                                          <a:ea typeface="Cambria Math"/>
                                        </a:rPr>
                                        <m:t>𝐻</m:t>
                                      </m:r>
                                    </m:e>
                                    <m:sub>
                                      <m:sSub>
                                        <m:sSubPr>
                                          <m:ctrlPr>
                                            <a:rPr lang="en-US" i="1" dirty="0">
                                              <a:latin typeface="Cambria Math"/>
                                            </a:rPr>
                                          </m:ctrlPr>
                                        </m:sSubPr>
                                        <m:e>
                                          <m:r>
                                            <m:rPr>
                                              <m:nor/>
                                            </m:rPr>
                                            <a:rPr lang="az-Cyrl-AZ" i="1" dirty="0">
                                              <a:latin typeface="Cambria Math"/>
                                            </a:rPr>
                                            <m:t>к</m:t>
                                          </m:r>
                                        </m:e>
                                        <m:sub>
                                          <m:r>
                                            <a:rPr lang="en-US" i="1" dirty="0">
                                              <a:latin typeface="Cambria Math"/>
                                            </a:rPr>
                                            <m:t>𝑖</m:t>
                                          </m:r>
                                        </m:sub>
                                      </m:sSub>
                                    </m:sub>
                                  </m:sSub>
                                </m:sub>
                                <m:sup>
                                  <m:r>
                                    <a:rPr lang="en-US" b="0" i="1" smtClean="0">
                                      <a:latin typeface="Cambria Math"/>
                                    </a:rPr>
                                    <m:t>2</m:t>
                                  </m:r>
                                </m:sup>
                              </m:sSubSup>
                              <m:r>
                                <a:rPr lang="en-US" b="0" i="1" smtClean="0">
                                  <a:latin typeface="Cambria Math"/>
                                </a:rPr>
                                <m:t>+</m:t>
                              </m:r>
                              <m:r>
                                <a:rPr lang="en-US" b="0" i="1" smtClean="0">
                                  <a:latin typeface="Cambria Math"/>
                                </a:rPr>
                                <m:t>𝐶</m:t>
                              </m:r>
                              <m:nary>
                                <m:naryPr>
                                  <m:chr m:val="∑"/>
                                  <m:ctrlPr>
                                    <a:rPr lang="en-US" b="0" i="1" smtClean="0">
                                      <a:latin typeface="Cambria Math"/>
                                    </a:rPr>
                                  </m:ctrlPr>
                                </m:naryPr>
                                <m:sub>
                                  <m:r>
                                    <a:rPr lang="en-US" b="0" i="1" smtClean="0">
                                      <a:latin typeface="Cambria Math"/>
                                    </a:rPr>
                                    <m:t>𝑡</m:t>
                                  </m:r>
                                  <m:r>
                                    <a:rPr lang="en-US" b="0" i="1" smtClean="0">
                                      <a:latin typeface="Cambria Math"/>
                                    </a:rPr>
                                    <m:t>=1</m:t>
                                  </m:r>
                                </m:sub>
                                <m:sup>
                                  <m:r>
                                    <a:rPr lang="en-US" b="0" i="1" smtClean="0">
                                      <a:latin typeface="Cambria Math"/>
                                    </a:rPr>
                                    <m:t>𝑇</m:t>
                                  </m:r>
                                </m:sup>
                                <m:e>
                                  <m:r>
                                    <a:rPr lang="en-US" b="0" i="1" smtClean="0">
                                      <a:latin typeface="Cambria Math"/>
                                    </a:rPr>
                                    <m:t>𝑙</m:t>
                                  </m:r>
                                  <m:d>
                                    <m:dPr>
                                      <m:ctrlPr>
                                        <a:rPr lang="en-US" b="0" i="1" smtClean="0">
                                          <a:latin typeface="Cambria Math"/>
                                        </a:rPr>
                                      </m:ctrlPr>
                                    </m:dPr>
                                    <m:e>
                                      <m:sSub>
                                        <m:sSubPr>
                                          <m:ctrlPr>
                                            <a:rPr lang="en-US" b="0" i="1" smtClean="0">
                                              <a:latin typeface="Cambria Math"/>
                                            </a:rPr>
                                          </m:ctrlPr>
                                        </m:sSubPr>
                                        <m:e>
                                          <m:r>
                                            <a:rPr lang="en-US" b="0" i="1" smtClean="0">
                                              <a:latin typeface="Cambria Math"/>
                                            </a:rPr>
                                            <m:t>𝑦</m:t>
                                          </m:r>
                                        </m:e>
                                        <m:sub>
                                          <m:r>
                                            <a:rPr lang="en-US" b="0" i="1" smtClean="0">
                                              <a:latin typeface="Cambria Math"/>
                                            </a:rPr>
                                            <m:t>𝑡</m:t>
                                          </m:r>
                                        </m:sub>
                                      </m:sSub>
                                      <m:r>
                                        <a:rPr lang="en-US" b="0" i="1" smtClean="0">
                                          <a:latin typeface="Cambria Math"/>
                                        </a:rPr>
                                        <m:t>,</m:t>
                                      </m:r>
                                      <m:r>
                                        <a:rPr lang="en-US" b="0" i="1" smtClean="0">
                                          <a:latin typeface="Cambria Math"/>
                                        </a:rPr>
                                        <m:t>𝑓</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𝑡</m:t>
                                              </m:r>
                                            </m:sub>
                                          </m:sSub>
                                        </m:e>
                                      </m:d>
                                    </m:e>
                                  </m:d>
                                </m:e>
                              </m:nary>
                            </m:e>
                          </m:d>
                        </m:e>
                      </m:func>
                    </m:oMath>
                  </m:oMathPara>
                </a14:m>
                <a:endParaRPr lang="en-US" dirty="0" smtClean="0">
                  <a:latin typeface="+mj-lt"/>
                </a:endParaRPr>
              </a:p>
              <a:p>
                <a:endParaRPr lang="en-US" i="1" dirty="0" smtClean="0">
                  <a:latin typeface="Cambria Math"/>
                </a:endParaRPr>
              </a:p>
              <a:p>
                <a:pPr marL="0" indent="0">
                  <a:buNone/>
                </a:pPr>
                <a:r>
                  <a:rPr lang="en-US" i="0" dirty="0" smtClean="0">
                    <a:latin typeface="+mj-lt"/>
                  </a:rPr>
                  <a:t>  where </a:t>
                </a:r>
                <a14:m>
                  <m:oMath xmlns:m="http://schemas.openxmlformats.org/officeDocument/2006/math">
                    <m:r>
                      <a:rPr lang="en-US" i="1">
                        <a:latin typeface="Cambria Math"/>
                      </a:rPr>
                      <m:t>𝑙</m:t>
                    </m:r>
                    <m:d>
                      <m:dPr>
                        <m:ctrlPr>
                          <a:rPr lang="en-US" i="1">
                            <a:latin typeface="Cambria Math"/>
                          </a:rPr>
                        </m:ctrlPr>
                      </m:dPr>
                      <m:e>
                        <m:sSub>
                          <m:sSubPr>
                            <m:ctrlPr>
                              <a:rPr lang="en-US" i="1">
                                <a:latin typeface="Cambria Math"/>
                              </a:rPr>
                            </m:ctrlPr>
                          </m:sSubPr>
                          <m:e>
                            <m:r>
                              <a:rPr lang="en-US" i="1">
                                <a:latin typeface="Cambria Math"/>
                              </a:rPr>
                              <m:t>𝑦</m:t>
                            </m:r>
                          </m:e>
                          <m:sub>
                            <m:r>
                              <a:rPr lang="en-US" i="1">
                                <a:latin typeface="Cambria Math"/>
                              </a:rPr>
                              <m:t>𝑡</m:t>
                            </m:r>
                          </m:sub>
                        </m:sSub>
                        <m:r>
                          <a:rPr lang="en-US" i="1">
                            <a:latin typeface="Cambria Math"/>
                          </a:rPr>
                          <m:t>,</m:t>
                        </m:r>
                        <m:r>
                          <a:rPr lang="en-US" i="1">
                            <a:latin typeface="Cambria Math"/>
                          </a:rPr>
                          <m:t>𝑓</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𝑡</m:t>
                                </m:r>
                              </m:sub>
                            </m:sSub>
                          </m:e>
                        </m:d>
                      </m:e>
                    </m:d>
                    <m:r>
                      <a:rPr lang="en-US" b="0" i="0" smtClean="0">
                        <a:latin typeface="Cambria Math"/>
                      </a:rPr>
                      <m:t>=</m:t>
                    </m:r>
                    <m:r>
                      <m:rPr>
                        <m:sty m:val="p"/>
                      </m:rPr>
                      <a:rPr lang="en-US" b="0" i="0" smtClean="0">
                        <a:latin typeface="Cambria Math"/>
                      </a:rPr>
                      <m:t>max</m:t>
                    </m:r>
                    <m:d>
                      <m:dPr>
                        <m:ctrlPr>
                          <a:rPr lang="en-US" b="0" i="1" smtClean="0">
                            <a:latin typeface="Cambria Math"/>
                          </a:rPr>
                        </m:ctrlPr>
                      </m:dPr>
                      <m:e>
                        <m:r>
                          <a:rPr lang="en-US" b="0" i="1" smtClean="0">
                            <a:latin typeface="Cambria Math"/>
                          </a:rPr>
                          <m:t>0,1−</m:t>
                        </m:r>
                        <m:sSub>
                          <m:sSubPr>
                            <m:ctrlPr>
                              <a:rPr lang="en-US" b="0" i="1" smtClean="0">
                                <a:latin typeface="Cambria Math"/>
                              </a:rPr>
                            </m:ctrlPr>
                          </m:sSubPr>
                          <m:e>
                            <m:r>
                              <a:rPr lang="en-US" b="0" i="1" smtClean="0">
                                <a:latin typeface="Cambria Math"/>
                              </a:rPr>
                              <m:t>𝑦</m:t>
                            </m:r>
                          </m:e>
                          <m:sub>
                            <m:r>
                              <a:rPr lang="en-US" b="0" i="1" smtClean="0">
                                <a:latin typeface="Cambria Math"/>
                              </a:rPr>
                              <m:t>𝑡</m:t>
                            </m:r>
                          </m:sub>
                        </m:sSub>
                        <m:r>
                          <a:rPr lang="en-US" b="0" i="1" smtClean="0">
                            <a:latin typeface="Cambria Math"/>
                          </a:rPr>
                          <m:t>𝑓</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𝑡</m:t>
                                </m:r>
                              </m:sub>
                            </m:sSub>
                          </m:e>
                        </m:d>
                      </m:e>
                    </m:d>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05800" cy="4876800"/>
              </a:xfrm>
              <a:blipFill rotWithShape="1">
                <a:blip r:embed="rId3"/>
                <a:stretch>
                  <a:fillRect l="-587"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2FC0E4-330B-4E30-82D4-A6A38A6D97CE}" type="slidenum">
              <a:rPr lang="en-US" smtClean="0"/>
              <a:t>7</a:t>
            </a:fld>
            <a:endParaRPr lang="en-US"/>
          </a:p>
        </p:txBody>
      </p:sp>
    </p:spTree>
    <p:extLst>
      <p:ext uri="{BB962C8B-B14F-4D97-AF65-F5344CB8AC3E}">
        <p14:creationId xmlns:p14="http://schemas.microsoft.com/office/powerpoint/2010/main" val="1778890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8229600" cy="226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3500" y="4881418"/>
            <a:ext cx="3048000" cy="646331"/>
          </a:xfrm>
          <a:prstGeom prst="rect">
            <a:avLst/>
          </a:prstGeom>
          <a:noFill/>
        </p:spPr>
        <p:txBody>
          <a:bodyPr wrap="square" rtlCol="0">
            <a:spAutoFit/>
          </a:bodyPr>
          <a:lstStyle/>
          <a:p>
            <a:pPr algn="ctr"/>
            <a:r>
              <a:rPr lang="en-US" b="1" dirty="0" smtClean="0"/>
              <a:t>Deterministic approach</a:t>
            </a:r>
            <a:r>
              <a:rPr lang="en-US" dirty="0" smtClean="0"/>
              <a:t>: all kernels are used</a:t>
            </a:r>
            <a:endParaRPr lang="en-US" dirty="0"/>
          </a:p>
        </p:txBody>
      </p:sp>
      <p:sp>
        <p:nvSpPr>
          <p:cNvPr id="6" name="TextBox 5"/>
          <p:cNvSpPr txBox="1"/>
          <p:nvPr/>
        </p:nvSpPr>
        <p:spPr>
          <a:xfrm>
            <a:off x="4762500" y="4881418"/>
            <a:ext cx="3048000" cy="646331"/>
          </a:xfrm>
          <a:prstGeom prst="rect">
            <a:avLst/>
          </a:prstGeom>
          <a:noFill/>
        </p:spPr>
        <p:txBody>
          <a:bodyPr wrap="square" rtlCol="0">
            <a:spAutoFit/>
          </a:bodyPr>
          <a:lstStyle/>
          <a:p>
            <a:pPr algn="ctr"/>
            <a:r>
              <a:rPr lang="en-US" b="1" dirty="0" smtClean="0"/>
              <a:t>Stochastic approach</a:t>
            </a:r>
            <a:r>
              <a:rPr lang="en-US" dirty="0" smtClean="0"/>
              <a:t>: a subset of kernels are used</a:t>
            </a:r>
            <a:endParaRPr lang="en-US" dirty="0"/>
          </a:p>
        </p:txBody>
      </p:sp>
      <p:sp>
        <p:nvSpPr>
          <p:cNvPr id="3" name="Slide Number Placeholder 2"/>
          <p:cNvSpPr>
            <a:spLocks noGrp="1"/>
          </p:cNvSpPr>
          <p:nvPr>
            <p:ph type="sldNum" sz="quarter" idx="12"/>
          </p:nvPr>
        </p:nvSpPr>
        <p:spPr/>
        <p:txBody>
          <a:bodyPr/>
          <a:lstStyle/>
          <a:p>
            <a:fld id="{7F2FC0E4-330B-4E30-82D4-A6A38A6D97CE}" type="slidenum">
              <a:rPr lang="en-US" smtClean="0"/>
              <a:t>8</a:t>
            </a:fld>
            <a:endParaRPr lang="en-US"/>
          </a:p>
        </p:txBody>
      </p:sp>
      <p:sp>
        <p:nvSpPr>
          <p:cNvPr id="7" name="Rectangle 6"/>
          <p:cNvSpPr/>
          <p:nvPr/>
        </p:nvSpPr>
        <p:spPr>
          <a:xfrm>
            <a:off x="6705600" y="4583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Deterministic</a:t>
            </a:r>
            <a:endParaRPr lang="en-US" sz="1200" dirty="0"/>
          </a:p>
        </p:txBody>
      </p:sp>
      <p:sp>
        <p:nvSpPr>
          <p:cNvPr id="9" name="Rectangle 8"/>
          <p:cNvSpPr/>
          <p:nvPr/>
        </p:nvSpPr>
        <p:spPr>
          <a:xfrm>
            <a:off x="7924800" y="457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Stochastic</a:t>
            </a:r>
            <a:endParaRPr lang="en-US" sz="1200" dirty="0"/>
          </a:p>
        </p:txBody>
      </p:sp>
      <p:sp>
        <p:nvSpPr>
          <p:cNvPr id="10" name="Rectangle 9"/>
          <p:cNvSpPr/>
          <p:nvPr/>
        </p:nvSpPr>
        <p:spPr>
          <a:xfrm>
            <a:off x="6705600" y="118341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Deterministic</a:t>
            </a:r>
            <a:endParaRPr lang="en-US" sz="1200" dirty="0"/>
          </a:p>
        </p:txBody>
      </p:sp>
      <p:sp>
        <p:nvSpPr>
          <p:cNvPr id="11" name="Rectangle 10"/>
          <p:cNvSpPr/>
          <p:nvPr/>
        </p:nvSpPr>
        <p:spPr>
          <a:xfrm>
            <a:off x="7924800" y="11822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Stochastic</a:t>
            </a:r>
            <a:endParaRPr lang="en-US" sz="1200" dirty="0"/>
          </a:p>
        </p:txBody>
      </p:sp>
      <p:grpSp>
        <p:nvGrpSpPr>
          <p:cNvPr id="8" name="Group 7"/>
          <p:cNvGrpSpPr/>
          <p:nvPr/>
        </p:nvGrpSpPr>
        <p:grpSpPr>
          <a:xfrm>
            <a:off x="5588974" y="509200"/>
            <a:ext cx="1043709" cy="1002054"/>
            <a:chOff x="5284174" y="509200"/>
            <a:chExt cx="1043709" cy="1002054"/>
          </a:xfrm>
        </p:grpSpPr>
        <p:sp>
          <p:nvSpPr>
            <p:cNvPr id="12" name="TextBox 11"/>
            <p:cNvSpPr txBox="1"/>
            <p:nvPr/>
          </p:nvSpPr>
          <p:spPr>
            <a:xfrm>
              <a:off x="5337283" y="1234255"/>
              <a:ext cx="990600" cy="276999"/>
            </a:xfrm>
            <a:prstGeom prst="rect">
              <a:avLst/>
            </a:prstGeom>
            <a:noFill/>
          </p:spPr>
          <p:txBody>
            <a:bodyPr wrap="square" rtlCol="0">
              <a:spAutoFit/>
            </a:bodyPr>
            <a:lstStyle/>
            <a:p>
              <a:pPr algn="ctr"/>
              <a:r>
                <a:rPr lang="en-US" sz="1200" dirty="0" smtClean="0"/>
                <a:t>Update</a:t>
              </a:r>
              <a:endParaRPr lang="en-US" sz="1200" dirty="0"/>
            </a:p>
          </p:txBody>
        </p:sp>
        <p:sp>
          <p:nvSpPr>
            <p:cNvPr id="13" name="TextBox 12"/>
            <p:cNvSpPr txBox="1"/>
            <p:nvPr/>
          </p:nvSpPr>
          <p:spPr>
            <a:xfrm>
              <a:off x="5284174" y="509200"/>
              <a:ext cx="1043709" cy="276999"/>
            </a:xfrm>
            <a:prstGeom prst="rect">
              <a:avLst/>
            </a:prstGeom>
            <a:noFill/>
          </p:spPr>
          <p:txBody>
            <a:bodyPr wrap="square" rtlCol="0">
              <a:spAutoFit/>
            </a:bodyPr>
            <a:lstStyle/>
            <a:p>
              <a:pPr algn="ctr"/>
              <a:r>
                <a:rPr lang="en-US" sz="1200" dirty="0" smtClean="0"/>
                <a:t>Combination</a:t>
              </a:r>
              <a:endParaRPr lang="en-US" sz="1200" dirty="0"/>
            </a:p>
          </p:txBody>
        </p:sp>
      </p:grpSp>
      <p:cxnSp>
        <p:nvCxnSpPr>
          <p:cNvPr id="15" name="Straight Arrow Connector 14"/>
          <p:cNvCxnSpPr>
            <a:stCxn id="7" idx="2"/>
            <a:endCxn id="10" idx="0"/>
          </p:cNvCxnSpPr>
          <p:nvPr/>
        </p:nvCxnSpPr>
        <p:spPr>
          <a:xfrm>
            <a:off x="7239000" y="839355"/>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11" idx="0"/>
          </p:cNvCxnSpPr>
          <p:nvPr/>
        </p:nvCxnSpPr>
        <p:spPr>
          <a:xfrm>
            <a:off x="8458200" y="838200"/>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p:cNvCxnSpPr>
          <p:nvPr/>
        </p:nvCxnSpPr>
        <p:spPr>
          <a:xfrm>
            <a:off x="7239000" y="839355"/>
            <a:ext cx="1219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p:cNvCxnSpPr>
          <p:nvPr/>
        </p:nvCxnSpPr>
        <p:spPr>
          <a:xfrm flipH="1">
            <a:off x="7239000" y="838200"/>
            <a:ext cx="121920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0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OMKC</a:t>
            </a:r>
            <a:r>
              <a:rPr lang="en-US" baseline="-25000" dirty="0" smtClean="0"/>
              <a:t>(D,D)</a:t>
            </a:r>
            <a:endParaRPr lang="en-US" baseline="-25000" dirty="0"/>
          </a:p>
        </p:txBody>
      </p:sp>
      <p:sp>
        <p:nvSpPr>
          <p:cNvPr id="4" name="Slide Number Placeholder 3"/>
          <p:cNvSpPr>
            <a:spLocks noGrp="1"/>
          </p:cNvSpPr>
          <p:nvPr>
            <p:ph type="sldNum" sz="quarter" idx="12"/>
          </p:nvPr>
        </p:nvSpPr>
        <p:spPr/>
        <p:txBody>
          <a:bodyPr/>
          <a:lstStyle/>
          <a:p>
            <a:fld id="{7F2FC0E4-330B-4E30-82D4-A6A38A6D97CE}" type="slidenum">
              <a:rPr lang="en-US" smtClean="0"/>
              <a:t>9</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4086920" y="1143000"/>
                <a:ext cx="1704340" cy="902613"/>
              </a:xfrm>
              <a:prstGeom prst="parallelogram">
                <a:avLst/>
              </a:prstGeom>
              <a:noFill/>
              <a:ln>
                <a:solidFill>
                  <a:schemeClr val="accent1"/>
                </a:solidFill>
              </a:ln>
            </p:spPr>
            <p:txBody>
              <a:bodyPr wrap="square" rtlCol="0">
                <a:spAutoFit/>
              </a:bodyPr>
              <a:lstStyle/>
              <a:p>
                <a:pPr algn="ctr"/>
                <a:r>
                  <a:rPr lang="en-US" dirty="0" smtClean="0"/>
                  <a:t>Training sample </a:t>
                </a:r>
                <a14:m>
                  <m:oMath xmlns:m="http://schemas.openxmlformats.org/officeDocument/2006/math">
                    <m:r>
                      <a:rPr lang="en-US" b="0" i="1" smtClean="0">
                        <a:latin typeface="Cambria Math"/>
                      </a:rPr>
                      <m:t>𝑥</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086920" y="1143000"/>
                <a:ext cx="1704340" cy="902613"/>
              </a:xfrm>
              <a:prstGeom prst="parallelogram">
                <a:avLst/>
              </a:prstGeom>
              <a:blipFill rotWithShape="1">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978974" y="24384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r>
                        <a:rPr lang="en-US" b="0" i="1" smtClean="0">
                          <a:latin typeface="Cambria Math"/>
                        </a:rPr>
                        <m:t>𝑥</m:t>
                      </m:r>
                      <m:r>
                        <a:rPr lang="en-US" b="0" i="1" smtClean="0">
                          <a:latin typeface="Cambria Math"/>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978974" y="2438400"/>
                <a:ext cx="838200" cy="60960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78742" y="2438400"/>
                <a:ext cx="84124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𝑓</m:t>
                          </m:r>
                        </m:e>
                        <m:sub>
                          <m:r>
                            <a:rPr lang="en-US" b="0" i="1" smtClean="0">
                              <a:latin typeface="Cambria Math"/>
                            </a:rPr>
                            <m:t>2</m:t>
                          </m:r>
                        </m:sub>
                      </m:sSub>
                      <m:r>
                        <a:rPr lang="en-US" i="1">
                          <a:latin typeface="Cambria Math"/>
                        </a:rPr>
                        <m:t>(</m:t>
                      </m:r>
                      <m:r>
                        <a:rPr lang="en-US" i="1">
                          <a:latin typeface="Cambria Math"/>
                        </a:rPr>
                        <m:t>𝑥</m:t>
                      </m:r>
                      <m:r>
                        <a:rPr lang="en-US" i="1">
                          <a:latin typeface="Cambria Math"/>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678742" y="2438400"/>
                <a:ext cx="841248" cy="60960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084374" y="2438400"/>
                <a:ext cx="84124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𝑓</m:t>
                          </m:r>
                        </m:e>
                        <m:sub>
                          <m:r>
                            <a:rPr lang="en-US" b="0" i="1" smtClean="0">
                              <a:latin typeface="Cambria Math"/>
                            </a:rPr>
                            <m:t>𝑚</m:t>
                          </m:r>
                        </m:sub>
                      </m:sSub>
                      <m:r>
                        <a:rPr lang="en-US" i="1">
                          <a:latin typeface="Cambria Math"/>
                        </a:rPr>
                        <m:t>(</m:t>
                      </m:r>
                      <m:r>
                        <a:rPr lang="en-US" i="1">
                          <a:latin typeface="Cambria Math"/>
                        </a:rPr>
                        <m:t>𝑥</m:t>
                      </m:r>
                      <m:r>
                        <a:rPr lang="en-US" i="1">
                          <a:latin typeface="Cambria Math"/>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084374" y="2438400"/>
                <a:ext cx="841248" cy="609600"/>
              </a:xfrm>
              <a:prstGeom prst="rect">
                <a:avLst/>
              </a:prstGeom>
              <a:blipFill rotWithShape="1">
                <a:blip r:embed="rId6"/>
                <a:stretch>
                  <a:fillRect/>
                </a:stretch>
              </a:blipFill>
            </p:spPr>
            <p:txBody>
              <a:bodyPr/>
              <a:lstStyle/>
              <a:p>
                <a:r>
                  <a:rPr lang="en-US">
                    <a:noFill/>
                  </a:rPr>
                  <a:t> </a:t>
                </a:r>
              </a:p>
            </p:txBody>
          </p:sp>
        </mc:Fallback>
      </mc:AlternateContent>
      <p:sp>
        <p:nvSpPr>
          <p:cNvPr id="9" name="Rectangle 8"/>
          <p:cNvSpPr/>
          <p:nvPr/>
        </p:nvSpPr>
        <p:spPr>
          <a:xfrm>
            <a:off x="5381558" y="2440236"/>
            <a:ext cx="84124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 name="Rectangle 9"/>
          <p:cNvSpPr/>
          <p:nvPr/>
        </p:nvSpPr>
        <p:spPr>
          <a:xfrm>
            <a:off x="406797" y="2420034"/>
            <a:ext cx="1326004" cy="646331"/>
          </a:xfrm>
          <a:prstGeom prst="rect">
            <a:avLst/>
          </a:prstGeom>
        </p:spPr>
        <p:txBody>
          <a:bodyPr wrap="none">
            <a:spAutoFit/>
          </a:bodyPr>
          <a:lstStyle/>
          <a:p>
            <a:pPr algn="ctr"/>
            <a:r>
              <a:rPr lang="en-US" dirty="0" smtClean="0"/>
              <a:t>Kernel </a:t>
            </a:r>
          </a:p>
          <a:p>
            <a:pPr algn="ctr"/>
            <a:r>
              <a:rPr lang="en-US" dirty="0" smtClean="0"/>
              <a:t>classifiers :</a:t>
            </a:r>
            <a:endParaRPr lang="en-US" dirty="0"/>
          </a:p>
        </p:txBody>
      </p:sp>
      <p:cxnSp>
        <p:nvCxnSpPr>
          <p:cNvPr id="12" name="Straight Arrow Connector 11"/>
          <p:cNvCxnSpPr>
            <a:stCxn id="6" idx="2"/>
            <a:endCxn id="13" idx="1"/>
          </p:cNvCxnSpPr>
          <p:nvPr/>
        </p:nvCxnSpPr>
        <p:spPr>
          <a:xfrm>
            <a:off x="2398074" y="3048000"/>
            <a:ext cx="1524" cy="39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Flowchart: Data 12"/>
              <p:cNvSpPr/>
              <p:nvPr/>
            </p:nvSpPr>
            <p:spPr>
              <a:xfrm>
                <a:off x="2134422" y="3440668"/>
                <a:ext cx="530352" cy="36933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a:rPr>
                          </m:ctrlPr>
                        </m:sSubPr>
                        <m:e>
                          <m:r>
                            <a:rPr lang="en-US" b="0" i="1" smtClean="0">
                              <a:latin typeface="Cambria Math"/>
                            </a:rPr>
                            <m:t>𝑧</m:t>
                          </m:r>
                        </m:e>
                        <m:sub>
                          <m:r>
                            <a:rPr lang="en-US" b="0" i="1" smtClean="0">
                              <a:latin typeface="Cambria Math"/>
                            </a:rPr>
                            <m:t>1</m:t>
                          </m:r>
                        </m:sub>
                      </m:sSub>
                    </m:oMath>
                  </m:oMathPara>
                </a14:m>
                <a:endParaRPr lang="en-US" dirty="0"/>
              </a:p>
            </p:txBody>
          </p:sp>
        </mc:Choice>
        <mc:Fallback xmlns="">
          <p:sp>
            <p:nvSpPr>
              <p:cNvPr id="13" name="Flowchart: Data 12"/>
              <p:cNvSpPr>
                <a:spLocks noRot="1" noChangeAspect="1" noMove="1" noResize="1" noEditPoints="1" noAdjustHandles="1" noChangeArrowheads="1" noChangeShapeType="1" noTextEdit="1"/>
              </p:cNvSpPr>
              <p:nvPr/>
            </p:nvSpPr>
            <p:spPr>
              <a:xfrm>
                <a:off x="2134422" y="3440668"/>
                <a:ext cx="530352" cy="369332"/>
              </a:xfrm>
              <a:prstGeom prst="flowChartInputOutput">
                <a:avLst/>
              </a:prstGeom>
              <a:blipFill rotWithShape="1">
                <a:blip r:embed="rId7"/>
                <a:stretch>
                  <a:fillRect/>
                </a:stretch>
              </a:blipFill>
            </p:spPr>
            <p:txBody>
              <a:bodyPr/>
              <a:lstStyle/>
              <a:p>
                <a:r>
                  <a:rPr lang="en-US">
                    <a:noFill/>
                  </a:rPr>
                  <a:t> </a:t>
                </a:r>
              </a:p>
            </p:txBody>
          </p:sp>
        </mc:Fallback>
      </mc:AlternateContent>
      <p:sp>
        <p:nvSpPr>
          <p:cNvPr id="15" name="Rectangle 14"/>
          <p:cNvSpPr/>
          <p:nvPr/>
        </p:nvSpPr>
        <p:spPr>
          <a:xfrm>
            <a:off x="440650" y="3416467"/>
            <a:ext cx="1274708" cy="369332"/>
          </a:xfrm>
          <a:prstGeom prst="rect">
            <a:avLst/>
          </a:prstGeom>
        </p:spPr>
        <p:txBody>
          <a:bodyPr wrap="none">
            <a:spAutoFit/>
          </a:bodyPr>
          <a:lstStyle/>
          <a:p>
            <a:pPr algn="ctr"/>
            <a:r>
              <a:rPr lang="en-US" dirty="0" smtClean="0"/>
              <a:t>Prediction:</a:t>
            </a:r>
            <a:endParaRPr lang="en-US" dirty="0"/>
          </a:p>
        </p:txBody>
      </p:sp>
      <p:cxnSp>
        <p:nvCxnSpPr>
          <p:cNvPr id="20" name="Straight Arrow Connector 19"/>
          <p:cNvCxnSpPr>
            <a:stCxn id="7" idx="2"/>
            <a:endCxn id="21" idx="0"/>
          </p:cNvCxnSpPr>
          <p:nvPr/>
        </p:nvCxnSpPr>
        <p:spPr>
          <a:xfrm>
            <a:off x="4099366" y="3048000"/>
            <a:ext cx="1524" cy="39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Parallelogram 20"/>
              <p:cNvSpPr/>
              <p:nvPr/>
            </p:nvSpPr>
            <p:spPr>
              <a:xfrm>
                <a:off x="3835714" y="3440668"/>
                <a:ext cx="530352" cy="36933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a:rPr>
                          </m:ctrlPr>
                        </m:sSubPr>
                        <m:e>
                          <m:r>
                            <a:rPr lang="en-US" b="0" i="1" smtClean="0">
                              <a:latin typeface="Cambria Math"/>
                            </a:rPr>
                            <m:t>𝑧</m:t>
                          </m:r>
                        </m:e>
                        <m:sub>
                          <m:r>
                            <a:rPr lang="en-US" b="0" i="1" smtClean="0">
                              <a:latin typeface="Cambria Math"/>
                            </a:rPr>
                            <m:t>2</m:t>
                          </m:r>
                        </m:sub>
                      </m:sSub>
                    </m:oMath>
                  </m:oMathPara>
                </a14:m>
                <a:endParaRPr lang="en-US" dirty="0"/>
              </a:p>
            </p:txBody>
          </p:sp>
        </mc:Choice>
        <mc:Fallback xmlns="">
          <p:sp>
            <p:nvSpPr>
              <p:cNvPr id="21" name="Parallelogram 20"/>
              <p:cNvSpPr>
                <a:spLocks noRot="1" noChangeAspect="1" noMove="1" noResize="1" noEditPoints="1" noAdjustHandles="1" noChangeArrowheads="1" noChangeShapeType="1" noTextEdit="1"/>
              </p:cNvSpPr>
              <p:nvPr/>
            </p:nvSpPr>
            <p:spPr>
              <a:xfrm>
                <a:off x="3835714" y="3440668"/>
                <a:ext cx="530352" cy="369332"/>
              </a:xfrm>
              <a:prstGeom prst="parallelogram">
                <a:avLst/>
              </a:prstGeom>
              <a:blipFill rotWithShape="1">
                <a:blip r:embed="rId8"/>
                <a:stretch>
                  <a:fillRect/>
                </a:stretch>
              </a:blipFill>
            </p:spPr>
            <p:txBody>
              <a:bodyPr/>
              <a:lstStyle/>
              <a:p>
                <a:r>
                  <a:rPr lang="en-US">
                    <a:noFill/>
                  </a:rPr>
                  <a:t> </a:t>
                </a:r>
              </a:p>
            </p:txBody>
          </p:sp>
        </mc:Fallback>
      </mc:AlternateContent>
      <p:cxnSp>
        <p:nvCxnSpPr>
          <p:cNvPr id="23" name="Straight Arrow Connector 22"/>
          <p:cNvCxnSpPr>
            <a:stCxn id="9" idx="2"/>
            <a:endCxn id="24" idx="0"/>
          </p:cNvCxnSpPr>
          <p:nvPr/>
        </p:nvCxnSpPr>
        <p:spPr>
          <a:xfrm>
            <a:off x="5802182" y="3049836"/>
            <a:ext cx="1524" cy="390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Parallelogram 23"/>
              <p:cNvSpPr/>
              <p:nvPr/>
            </p:nvSpPr>
            <p:spPr>
              <a:xfrm>
                <a:off x="5538530" y="3440668"/>
                <a:ext cx="530352" cy="36933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a:rPr>
                        <m:t>…</m:t>
                      </m:r>
                    </m:oMath>
                  </m:oMathPara>
                </a14:m>
                <a:endParaRPr lang="en-US" dirty="0"/>
              </a:p>
            </p:txBody>
          </p:sp>
        </mc:Choice>
        <mc:Fallback xmlns="">
          <p:sp>
            <p:nvSpPr>
              <p:cNvPr id="24" name="Parallelogram 23"/>
              <p:cNvSpPr>
                <a:spLocks noRot="1" noChangeAspect="1" noMove="1" noResize="1" noEditPoints="1" noAdjustHandles="1" noChangeArrowheads="1" noChangeShapeType="1" noTextEdit="1"/>
              </p:cNvSpPr>
              <p:nvPr/>
            </p:nvSpPr>
            <p:spPr>
              <a:xfrm>
                <a:off x="5538530" y="3440668"/>
                <a:ext cx="530352" cy="369332"/>
              </a:xfrm>
              <a:prstGeom prst="parallelogram">
                <a:avLst/>
              </a:prstGeom>
              <a:blipFill rotWithShape="1">
                <a:blip r:embed="rId9"/>
                <a:stretch>
                  <a:fillRect/>
                </a:stretch>
              </a:blipFill>
            </p:spPr>
            <p:txBody>
              <a:bodyPr/>
              <a:lstStyle/>
              <a:p>
                <a:r>
                  <a:rPr lang="en-US">
                    <a:noFill/>
                  </a:rPr>
                  <a:t> </a:t>
                </a:r>
              </a:p>
            </p:txBody>
          </p:sp>
        </mc:Fallback>
      </mc:AlternateContent>
      <p:cxnSp>
        <p:nvCxnSpPr>
          <p:cNvPr id="26" name="Straight Arrow Connector 25"/>
          <p:cNvCxnSpPr>
            <a:stCxn id="8" idx="2"/>
            <a:endCxn id="27" idx="0"/>
          </p:cNvCxnSpPr>
          <p:nvPr/>
        </p:nvCxnSpPr>
        <p:spPr>
          <a:xfrm>
            <a:off x="7504998" y="3048000"/>
            <a:ext cx="1524" cy="39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Parallelogram 26"/>
              <p:cNvSpPr/>
              <p:nvPr/>
            </p:nvSpPr>
            <p:spPr>
              <a:xfrm>
                <a:off x="7241346" y="3440668"/>
                <a:ext cx="530352" cy="36933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b="0" i="1" smtClean="0">
                              <a:latin typeface="Cambria Math"/>
                            </a:rPr>
                          </m:ctrlPr>
                        </m:sSubPr>
                        <m:e>
                          <m:r>
                            <a:rPr lang="en-US" b="0" i="1" smtClean="0">
                              <a:latin typeface="Cambria Math"/>
                            </a:rPr>
                            <m:t>𝑧</m:t>
                          </m:r>
                        </m:e>
                        <m:sub>
                          <m:r>
                            <a:rPr lang="en-US" b="0" i="1" smtClean="0">
                              <a:latin typeface="Cambria Math"/>
                            </a:rPr>
                            <m:t>𝑚</m:t>
                          </m:r>
                        </m:sub>
                      </m:sSub>
                    </m:oMath>
                  </m:oMathPara>
                </a14:m>
                <a:endParaRPr lang="en-US" dirty="0"/>
              </a:p>
            </p:txBody>
          </p:sp>
        </mc:Choice>
        <mc:Fallback xmlns="">
          <p:sp>
            <p:nvSpPr>
              <p:cNvPr id="27" name="Parallelogram 26"/>
              <p:cNvSpPr>
                <a:spLocks noRot="1" noChangeAspect="1" noMove="1" noResize="1" noEditPoints="1" noAdjustHandles="1" noChangeArrowheads="1" noChangeShapeType="1" noTextEdit="1"/>
              </p:cNvSpPr>
              <p:nvPr/>
            </p:nvSpPr>
            <p:spPr>
              <a:xfrm>
                <a:off x="7241346" y="3440668"/>
                <a:ext cx="530352" cy="369332"/>
              </a:xfrm>
              <a:prstGeom prst="parallelogram">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Parallelogram 30"/>
              <p:cNvSpPr/>
              <p:nvPr/>
            </p:nvSpPr>
            <p:spPr>
              <a:xfrm>
                <a:off x="3809298" y="5562600"/>
                <a:ext cx="2259584" cy="838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b="0" i="1" dirty="0" smtClean="0">
                              <a:latin typeface="Cambria Math"/>
                            </a:rPr>
                          </m:ctrlPr>
                        </m:accPr>
                        <m:e>
                          <m:r>
                            <a:rPr lang="en-US" b="0" i="1" dirty="0" smtClean="0">
                              <a:latin typeface="Cambria Math"/>
                            </a:rPr>
                            <m:t>𝑦</m:t>
                          </m:r>
                        </m:e>
                      </m:acc>
                      <m:r>
                        <a:rPr lang="en-US" b="0" i="1" dirty="0" smtClean="0">
                          <a:latin typeface="Cambria Math"/>
                        </a:rPr>
                        <m:t>(</m:t>
                      </m:r>
                      <m:r>
                        <a:rPr lang="en-US" b="0" i="1" dirty="0" smtClean="0">
                          <a:latin typeface="Cambria Math"/>
                        </a:rPr>
                        <m:t>𝑥</m:t>
                      </m:r>
                      <m:r>
                        <a:rPr lang="en-US" b="0" i="1" dirty="0" smtClean="0">
                          <a:latin typeface="Cambria Math"/>
                        </a:rPr>
                        <m:t>)=</m:t>
                      </m:r>
                      <m:nary>
                        <m:naryPr>
                          <m:chr m:val="∑"/>
                          <m:ctrlPr>
                            <a:rPr lang="en-US" b="0" i="1" dirty="0" smtClean="0">
                              <a:latin typeface="Cambria Math"/>
                            </a:rPr>
                          </m:ctrlPr>
                        </m:naryPr>
                        <m:sub>
                          <m:r>
                            <a:rPr lang="en-US" b="0" i="1" dirty="0" smtClean="0">
                              <a:latin typeface="Cambria Math"/>
                            </a:rPr>
                            <m:t>𝑖</m:t>
                          </m:r>
                          <m:r>
                            <a:rPr lang="en-US" b="0" i="1" dirty="0" smtClean="0">
                              <a:latin typeface="Cambria Math"/>
                            </a:rPr>
                            <m:t>=1</m:t>
                          </m:r>
                        </m:sub>
                        <m:sup>
                          <m:r>
                            <a:rPr lang="en-US" b="0" i="1" dirty="0" smtClean="0">
                              <a:latin typeface="Cambria Math"/>
                            </a:rPr>
                            <m:t>𝑚</m:t>
                          </m:r>
                        </m:sup>
                        <m:e>
                          <m:sSub>
                            <m:sSubPr>
                              <m:ctrlPr>
                                <a:rPr lang="en-US" b="0" i="1" dirty="0" smtClean="0">
                                  <a:latin typeface="Cambria Math"/>
                                </a:rPr>
                              </m:ctrlPr>
                            </m:sSubPr>
                            <m:e>
                              <m:r>
                                <a:rPr lang="en-US" b="0" i="1" dirty="0" smtClean="0">
                                  <a:latin typeface="Cambria Math"/>
                                </a:rPr>
                                <m:t>𝑤</m:t>
                              </m:r>
                            </m:e>
                            <m:sub>
                              <m:r>
                                <a:rPr lang="en-US" b="0" i="1" dirty="0" smtClean="0">
                                  <a:latin typeface="Cambria Math"/>
                                </a:rPr>
                                <m:t>𝑖</m:t>
                              </m:r>
                            </m:sub>
                          </m:sSub>
                          <m:sSub>
                            <m:sSubPr>
                              <m:ctrlPr>
                                <a:rPr lang="en-US" b="0" i="1" dirty="0" smtClean="0">
                                  <a:latin typeface="Cambria Math"/>
                                </a:rPr>
                              </m:ctrlPr>
                            </m:sSubPr>
                            <m:e>
                              <m:r>
                                <a:rPr lang="en-US" b="0" i="1" dirty="0" smtClean="0">
                                  <a:latin typeface="Cambria Math"/>
                                </a:rPr>
                                <m:t>𝑧</m:t>
                              </m:r>
                            </m:e>
                            <m:sub>
                              <m:r>
                                <a:rPr lang="en-US" b="0" i="1" dirty="0" smtClean="0">
                                  <a:latin typeface="Cambria Math"/>
                                </a:rPr>
                                <m:t>𝑖</m:t>
                              </m:r>
                            </m:sub>
                          </m:sSub>
                        </m:e>
                      </m:nary>
                    </m:oMath>
                  </m:oMathPara>
                </a14:m>
                <a:endParaRPr lang="en-US" dirty="0"/>
              </a:p>
            </p:txBody>
          </p:sp>
        </mc:Choice>
        <mc:Fallback>
          <p:sp>
            <p:nvSpPr>
              <p:cNvPr id="31" name="Parallelogram 30"/>
              <p:cNvSpPr>
                <a:spLocks noRot="1" noChangeAspect="1" noMove="1" noResize="1" noEditPoints="1" noAdjustHandles="1" noChangeArrowheads="1" noChangeShapeType="1" noTextEdit="1"/>
              </p:cNvSpPr>
              <p:nvPr/>
            </p:nvSpPr>
            <p:spPr>
              <a:xfrm>
                <a:off x="3809298" y="5562600"/>
                <a:ext cx="2259584" cy="838200"/>
              </a:xfrm>
              <a:prstGeom prst="parallelogram">
                <a:avLst/>
              </a:prstGeom>
              <a:blipFill rotWithShape="1">
                <a:blip r:embed="rId11"/>
                <a:stretch>
                  <a:fillRect/>
                </a:stretch>
              </a:blipFill>
            </p:spPr>
            <p:txBody>
              <a:bodyPr/>
              <a:lstStyle/>
              <a:p>
                <a:r>
                  <a:rPr lang="en-US">
                    <a:noFill/>
                  </a:rPr>
                  <a:t> </a:t>
                </a:r>
              </a:p>
            </p:txBody>
          </p:sp>
        </mc:Fallback>
      </mc:AlternateContent>
      <p:sp>
        <p:nvSpPr>
          <p:cNvPr id="36" name="Rectangle 35"/>
          <p:cNvSpPr/>
          <p:nvPr/>
        </p:nvSpPr>
        <p:spPr>
          <a:xfrm>
            <a:off x="1320304" y="5797034"/>
            <a:ext cx="2390399" cy="369332"/>
          </a:xfrm>
          <a:prstGeom prst="rect">
            <a:avLst/>
          </a:prstGeom>
        </p:spPr>
        <p:txBody>
          <a:bodyPr wrap="none">
            <a:spAutoFit/>
          </a:bodyPr>
          <a:lstStyle/>
          <a:p>
            <a:pPr algn="ctr"/>
            <a:r>
              <a:rPr lang="en-US" dirty="0" smtClean="0"/>
              <a:t>Combined Prediction:</a:t>
            </a:r>
            <a:endParaRPr lang="en-US" dirty="0"/>
          </a:p>
        </p:txBody>
      </p:sp>
      <p:cxnSp>
        <p:nvCxnSpPr>
          <p:cNvPr id="42" name="Elbow Connector 41"/>
          <p:cNvCxnSpPr>
            <a:stCxn id="66" idx="2"/>
            <a:endCxn id="31" idx="0"/>
          </p:cNvCxnSpPr>
          <p:nvPr/>
        </p:nvCxnSpPr>
        <p:spPr>
          <a:xfrm rot="16200000" flipH="1">
            <a:off x="4379914" y="5003423"/>
            <a:ext cx="704259" cy="41409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3" idx="2"/>
            <a:endCxn id="31" idx="0"/>
          </p:cNvCxnSpPr>
          <p:nvPr/>
        </p:nvCxnSpPr>
        <p:spPr>
          <a:xfrm rot="16200000" flipH="1">
            <a:off x="3496708" y="4120217"/>
            <a:ext cx="704259" cy="218050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68" idx="2"/>
            <a:endCxn id="31" idx="1"/>
          </p:cNvCxnSpPr>
          <p:nvPr/>
        </p:nvCxnSpPr>
        <p:spPr>
          <a:xfrm rot="5400000">
            <a:off x="5280067" y="4620622"/>
            <a:ext cx="705777" cy="117817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69" idx="2"/>
            <a:endCxn id="31" idx="1"/>
          </p:cNvCxnSpPr>
          <p:nvPr/>
        </p:nvCxnSpPr>
        <p:spPr>
          <a:xfrm rot="5400000">
            <a:off x="6154013" y="3748194"/>
            <a:ext cx="704259" cy="292455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Rectangle 50"/>
              <p:cNvSpPr/>
              <p:nvPr/>
            </p:nvSpPr>
            <p:spPr>
              <a:xfrm>
                <a:off x="2700486" y="3962400"/>
                <a:ext cx="892789" cy="767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Reduce </a:t>
                </a:r>
                <a14:m>
                  <m:oMath xmlns:m="http://schemas.openxmlformats.org/officeDocument/2006/math">
                    <m:sSub>
                      <m:sSubPr>
                        <m:ctrlPr>
                          <a:rPr lang="en-US" sz="1400" b="0" i="1" smtClean="0">
                            <a:latin typeface="Cambria Math"/>
                          </a:rPr>
                        </m:ctrlPr>
                      </m:sSubPr>
                      <m:e>
                        <m:r>
                          <a:rPr lang="en-US" sz="1400" b="0" i="1" smtClean="0">
                            <a:latin typeface="Cambria Math"/>
                          </a:rPr>
                          <m:t>𝑤</m:t>
                        </m:r>
                      </m:e>
                      <m:sub>
                        <m:r>
                          <a:rPr lang="en-US" sz="1400" b="0" i="1" smtClean="0">
                            <a:latin typeface="Cambria Math"/>
                          </a:rPr>
                          <m:t>1</m:t>
                        </m:r>
                      </m:sub>
                    </m:sSub>
                  </m:oMath>
                </a14:m>
                <a:r>
                  <a:rPr lang="en-US" sz="1400" dirty="0" smtClean="0"/>
                  <a:t> if </a:t>
                </a:r>
                <a14:m>
                  <m:oMath xmlns:m="http://schemas.openxmlformats.org/officeDocument/2006/math">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1</m:t>
                        </m:r>
                      </m:sub>
                    </m:sSub>
                    <m:r>
                      <m:rPr>
                        <m:nor/>
                      </m:rPr>
                      <a:rPr lang="en-US" sz="1400" dirty="0">
                        <a:latin typeface="Cambria Math"/>
                        <a:ea typeface="Cambria Math"/>
                      </a:rPr>
                      <m:t>≠</m:t>
                    </m:r>
                    <m:r>
                      <m:rPr>
                        <m:nor/>
                      </m:rPr>
                      <a:rPr lang="en-US" sz="1400" dirty="0">
                        <a:latin typeface="Cambria Math"/>
                        <a:ea typeface="Cambria Math"/>
                      </a:rPr>
                      <m:t>y</m:t>
                    </m:r>
                  </m:oMath>
                </a14:m>
                <a:endParaRPr lang="en-US" sz="1400" dirty="0"/>
              </a:p>
            </p:txBody>
          </p:sp>
        </mc:Choice>
        <mc:Fallback xmlns="">
          <p:sp>
            <p:nvSpPr>
              <p:cNvPr id="51" name="Rectangle 50"/>
              <p:cNvSpPr>
                <a:spLocks noRot="1" noChangeAspect="1" noMove="1" noResize="1" noEditPoints="1" noAdjustHandles="1" noChangeArrowheads="1" noChangeShapeType="1" noTextEdit="1"/>
              </p:cNvSpPr>
              <p:nvPr/>
            </p:nvSpPr>
            <p:spPr>
              <a:xfrm>
                <a:off x="2700486" y="3962400"/>
                <a:ext cx="892789" cy="767871"/>
              </a:xfrm>
              <a:prstGeom prst="rect">
                <a:avLst/>
              </a:prstGeom>
              <a:blipFill rotWithShape="1">
                <a:blip r:embed="rId12"/>
                <a:stretch>
                  <a:fillRect r="-667"/>
                </a:stretch>
              </a:blipFill>
            </p:spPr>
            <p:txBody>
              <a:bodyPr/>
              <a:lstStyle/>
              <a:p>
                <a:r>
                  <a:rPr lang="en-US">
                    <a:noFill/>
                  </a:rPr>
                  <a:t> </a:t>
                </a:r>
              </a:p>
            </p:txBody>
          </p:sp>
        </mc:Fallback>
      </mc:AlternateContent>
      <p:cxnSp>
        <p:nvCxnSpPr>
          <p:cNvPr id="53" name="Elbow Connector 52"/>
          <p:cNvCxnSpPr>
            <a:stCxn id="13" idx="5"/>
            <a:endCxn id="51" idx="0"/>
          </p:cNvCxnSpPr>
          <p:nvPr/>
        </p:nvCxnSpPr>
        <p:spPr>
          <a:xfrm>
            <a:off x="2611739" y="3625334"/>
            <a:ext cx="535142" cy="33706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5" idx="3"/>
            <a:endCxn id="6" idx="0"/>
          </p:cNvCxnSpPr>
          <p:nvPr/>
        </p:nvCxnSpPr>
        <p:spPr>
          <a:xfrm rot="5400000">
            <a:off x="3415776" y="1027912"/>
            <a:ext cx="392787" cy="242818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Elbow Connector 62"/>
          <p:cNvCxnSpPr>
            <a:stCxn id="5" idx="3"/>
            <a:endCxn id="7" idx="0"/>
          </p:cNvCxnSpPr>
          <p:nvPr/>
        </p:nvCxnSpPr>
        <p:spPr>
          <a:xfrm rot="5400000">
            <a:off x="4266422" y="1878558"/>
            <a:ext cx="392787" cy="72689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5" idx="4"/>
            <a:endCxn id="9" idx="0"/>
          </p:cNvCxnSpPr>
          <p:nvPr/>
        </p:nvCxnSpPr>
        <p:spPr>
          <a:xfrm rot="16200000" flipH="1">
            <a:off x="5173325" y="1811378"/>
            <a:ext cx="394623" cy="86309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Elbow Connector 66"/>
          <p:cNvCxnSpPr>
            <a:stCxn id="5" idx="4"/>
            <a:endCxn id="8" idx="0"/>
          </p:cNvCxnSpPr>
          <p:nvPr/>
        </p:nvCxnSpPr>
        <p:spPr>
          <a:xfrm rot="16200000" flipH="1">
            <a:off x="6025651" y="959052"/>
            <a:ext cx="392787" cy="256590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p:cNvSpPr/>
              <p:nvPr/>
            </p:nvSpPr>
            <p:spPr>
              <a:xfrm>
                <a:off x="4418316" y="3946267"/>
                <a:ext cx="892789" cy="767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Reduce </a:t>
                </a:r>
                <a14:m>
                  <m:oMath xmlns:m="http://schemas.openxmlformats.org/officeDocument/2006/math">
                    <m:sSub>
                      <m:sSubPr>
                        <m:ctrlPr>
                          <a:rPr lang="en-US" sz="1400" b="0" i="1" smtClean="0">
                            <a:latin typeface="Cambria Math"/>
                          </a:rPr>
                        </m:ctrlPr>
                      </m:sSubPr>
                      <m:e>
                        <m:r>
                          <a:rPr lang="en-US" sz="1400" b="0" i="1" smtClean="0">
                            <a:latin typeface="Cambria Math"/>
                          </a:rPr>
                          <m:t>𝑤</m:t>
                        </m:r>
                      </m:e>
                      <m:sub>
                        <m:r>
                          <a:rPr lang="en-US" sz="1400" b="0" i="1" smtClean="0">
                            <a:latin typeface="Cambria Math"/>
                          </a:rPr>
                          <m:t>2</m:t>
                        </m:r>
                      </m:sub>
                    </m:sSub>
                  </m:oMath>
                </a14:m>
                <a:r>
                  <a:rPr lang="en-US" sz="1400" dirty="0" smtClean="0"/>
                  <a:t> if </a:t>
                </a:r>
                <a14:m>
                  <m:oMath xmlns:m="http://schemas.openxmlformats.org/officeDocument/2006/math">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2</m:t>
                        </m:r>
                      </m:sub>
                    </m:sSub>
                    <m:r>
                      <m:rPr>
                        <m:nor/>
                      </m:rPr>
                      <a:rPr lang="en-US" sz="1400" dirty="0">
                        <a:latin typeface="Cambria Math"/>
                        <a:ea typeface="Cambria Math"/>
                      </a:rPr>
                      <m:t>≠</m:t>
                    </m:r>
                    <m:r>
                      <m:rPr>
                        <m:nor/>
                      </m:rPr>
                      <a:rPr lang="en-US" sz="1400" dirty="0">
                        <a:latin typeface="Cambria Math"/>
                        <a:ea typeface="Cambria Math"/>
                      </a:rPr>
                      <m:t>y</m:t>
                    </m:r>
                  </m:oMath>
                </a14:m>
                <a:endParaRPr lang="en-US" sz="1400" dirty="0"/>
              </a:p>
            </p:txBody>
          </p:sp>
        </mc:Choice>
        <mc:Fallback xmlns="">
          <p:sp>
            <p:nvSpPr>
              <p:cNvPr id="91" name="Rectangle 90"/>
              <p:cNvSpPr>
                <a:spLocks noRot="1" noChangeAspect="1" noMove="1" noResize="1" noEditPoints="1" noAdjustHandles="1" noChangeArrowheads="1" noChangeShapeType="1" noTextEdit="1"/>
              </p:cNvSpPr>
              <p:nvPr/>
            </p:nvSpPr>
            <p:spPr>
              <a:xfrm>
                <a:off x="4418316" y="3946267"/>
                <a:ext cx="892789" cy="767871"/>
              </a:xfrm>
              <a:prstGeom prst="rect">
                <a:avLst/>
              </a:prstGeom>
              <a:blipFill rotWithShape="1">
                <a:blip r:embed="rId15"/>
                <a:stretch>
                  <a:fillRect r="-667"/>
                </a:stretch>
              </a:blipFill>
            </p:spPr>
            <p:txBody>
              <a:bodyPr/>
              <a:lstStyle/>
              <a:p>
                <a:r>
                  <a:rPr lang="en-US">
                    <a:noFill/>
                  </a:rPr>
                  <a:t> </a:t>
                </a:r>
              </a:p>
            </p:txBody>
          </p:sp>
        </mc:Fallback>
      </mc:AlternateContent>
      <p:cxnSp>
        <p:nvCxnSpPr>
          <p:cNvPr id="92" name="Elbow Connector 91"/>
          <p:cNvCxnSpPr>
            <a:stCxn id="21" idx="2"/>
            <a:endCxn id="91" idx="0"/>
          </p:cNvCxnSpPr>
          <p:nvPr/>
        </p:nvCxnSpPr>
        <p:spPr>
          <a:xfrm>
            <a:off x="4319900" y="3625334"/>
            <a:ext cx="544811" cy="32093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0" name="Rectangle 109"/>
              <p:cNvSpPr/>
              <p:nvPr/>
            </p:nvSpPr>
            <p:spPr>
              <a:xfrm>
                <a:off x="7887522" y="3946266"/>
                <a:ext cx="892789" cy="767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Reduce </a:t>
                </a:r>
                <a14:m>
                  <m:oMath xmlns:m="http://schemas.openxmlformats.org/officeDocument/2006/math">
                    <m:sSub>
                      <m:sSubPr>
                        <m:ctrlPr>
                          <a:rPr lang="en-US" sz="1400" b="0" i="1" smtClean="0">
                            <a:latin typeface="Cambria Math"/>
                          </a:rPr>
                        </m:ctrlPr>
                      </m:sSubPr>
                      <m:e>
                        <m:r>
                          <a:rPr lang="en-US" sz="1400" b="0" i="1" smtClean="0">
                            <a:latin typeface="Cambria Math"/>
                          </a:rPr>
                          <m:t>𝑤</m:t>
                        </m:r>
                      </m:e>
                      <m:sub>
                        <m:r>
                          <a:rPr lang="en-US" sz="1400" b="0" i="1" smtClean="0">
                            <a:latin typeface="Cambria Math"/>
                          </a:rPr>
                          <m:t>𝑚</m:t>
                        </m:r>
                      </m:sub>
                    </m:sSub>
                  </m:oMath>
                </a14:m>
                <a:r>
                  <a:rPr lang="en-US" sz="1400" dirty="0" smtClean="0"/>
                  <a:t> if </a:t>
                </a:r>
                <a14:m>
                  <m:oMath xmlns:m="http://schemas.openxmlformats.org/officeDocument/2006/math">
                    <m:sSub>
                      <m:sSubPr>
                        <m:ctrlPr>
                          <a:rPr lang="en-US" sz="1400" b="0" i="1" smtClean="0">
                            <a:latin typeface="Cambria Math"/>
                          </a:rPr>
                        </m:ctrlPr>
                      </m:sSubPr>
                      <m:e>
                        <m:r>
                          <a:rPr lang="en-US" sz="1400" b="0" i="1" smtClean="0">
                            <a:latin typeface="Cambria Math"/>
                          </a:rPr>
                          <m:t>𝑧</m:t>
                        </m:r>
                      </m:e>
                      <m:sub>
                        <m:r>
                          <a:rPr lang="en-US" sz="1400" b="0" i="1" smtClean="0">
                            <a:latin typeface="Cambria Math"/>
                          </a:rPr>
                          <m:t>𝑚</m:t>
                        </m:r>
                      </m:sub>
                    </m:sSub>
                    <m:r>
                      <m:rPr>
                        <m:nor/>
                      </m:rPr>
                      <a:rPr lang="en-US" sz="1400" dirty="0">
                        <a:latin typeface="Cambria Math"/>
                        <a:ea typeface="Cambria Math"/>
                      </a:rPr>
                      <m:t>≠</m:t>
                    </m:r>
                    <m:r>
                      <m:rPr>
                        <m:nor/>
                      </m:rPr>
                      <a:rPr lang="en-US" sz="1400" dirty="0">
                        <a:latin typeface="Cambria Math"/>
                        <a:ea typeface="Cambria Math"/>
                      </a:rPr>
                      <m:t>y</m:t>
                    </m:r>
                  </m:oMath>
                </a14:m>
                <a:endParaRPr lang="en-US" sz="1400" dirty="0"/>
              </a:p>
            </p:txBody>
          </p:sp>
        </mc:Choice>
        <mc:Fallback xmlns="">
          <p:sp>
            <p:nvSpPr>
              <p:cNvPr id="110" name="Rectangle 109"/>
              <p:cNvSpPr>
                <a:spLocks noRot="1" noChangeAspect="1" noMove="1" noResize="1" noEditPoints="1" noAdjustHandles="1" noChangeArrowheads="1" noChangeShapeType="1" noTextEdit="1"/>
              </p:cNvSpPr>
              <p:nvPr/>
            </p:nvSpPr>
            <p:spPr>
              <a:xfrm>
                <a:off x="7887522" y="3946266"/>
                <a:ext cx="892789" cy="767871"/>
              </a:xfrm>
              <a:prstGeom prst="rect">
                <a:avLst/>
              </a:prstGeom>
              <a:blipFill rotWithShape="1">
                <a:blip r:embed="rId16"/>
                <a:stretch>
                  <a:fillRect r="-667"/>
                </a:stretch>
              </a:blipFill>
            </p:spPr>
            <p:txBody>
              <a:bodyPr/>
              <a:lstStyle/>
              <a:p>
                <a:r>
                  <a:rPr lang="en-US">
                    <a:noFill/>
                  </a:rPr>
                  <a:t> </a:t>
                </a:r>
              </a:p>
            </p:txBody>
          </p:sp>
        </mc:Fallback>
      </mc:AlternateContent>
      <p:cxnSp>
        <p:nvCxnSpPr>
          <p:cNvPr id="111" name="Elbow Connector 110"/>
          <p:cNvCxnSpPr>
            <a:stCxn id="27" idx="2"/>
            <a:endCxn id="110" idx="0"/>
          </p:cNvCxnSpPr>
          <p:nvPr/>
        </p:nvCxnSpPr>
        <p:spPr>
          <a:xfrm>
            <a:off x="7725532" y="3625334"/>
            <a:ext cx="608385" cy="32093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6222044" y="3946265"/>
            <a:ext cx="892789" cy="767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t>
            </a:r>
            <a:endParaRPr lang="en-US" sz="1400" dirty="0"/>
          </a:p>
        </p:txBody>
      </p:sp>
      <p:cxnSp>
        <p:nvCxnSpPr>
          <p:cNvPr id="124" name="Elbow Connector 123"/>
          <p:cNvCxnSpPr>
            <a:stCxn id="24" idx="2"/>
            <a:endCxn id="123" idx="0"/>
          </p:cNvCxnSpPr>
          <p:nvPr/>
        </p:nvCxnSpPr>
        <p:spPr>
          <a:xfrm>
            <a:off x="6022716" y="3625334"/>
            <a:ext cx="645723" cy="32093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1905000" y="1747420"/>
            <a:ext cx="1816523" cy="307777"/>
          </a:xfrm>
          <a:prstGeom prst="rect">
            <a:avLst/>
          </a:prstGeom>
        </p:spPr>
        <p:txBody>
          <a:bodyPr wrap="none">
            <a:spAutoFit/>
          </a:bodyPr>
          <a:lstStyle/>
          <a:p>
            <a:pPr algn="ctr"/>
            <a:r>
              <a:rPr lang="en-US" sz="1400" i="1" dirty="0" smtClean="0">
                <a:solidFill>
                  <a:srgbClr val="FF0000"/>
                </a:solidFill>
              </a:rPr>
              <a:t>Deterministic update</a:t>
            </a:r>
            <a:endParaRPr lang="en-US" sz="1400" i="1" dirty="0">
              <a:solidFill>
                <a:srgbClr val="FF0000"/>
              </a:solidFill>
            </a:endParaRPr>
          </a:p>
        </p:txBody>
      </p:sp>
      <p:sp>
        <p:nvSpPr>
          <p:cNvPr id="156" name="Rectangle 155"/>
          <p:cNvSpPr/>
          <p:nvPr/>
        </p:nvSpPr>
        <p:spPr>
          <a:xfrm>
            <a:off x="990600" y="5039379"/>
            <a:ext cx="1233950" cy="523220"/>
          </a:xfrm>
          <a:prstGeom prst="rect">
            <a:avLst/>
          </a:prstGeom>
        </p:spPr>
        <p:txBody>
          <a:bodyPr wrap="square">
            <a:spAutoFit/>
          </a:bodyPr>
          <a:lstStyle/>
          <a:p>
            <a:pPr algn="ctr"/>
            <a:r>
              <a:rPr lang="en-US" sz="1400" i="1" dirty="0" smtClean="0">
                <a:solidFill>
                  <a:srgbClr val="00B0F0"/>
                </a:solidFill>
              </a:rPr>
              <a:t>Deterministic combination</a:t>
            </a:r>
            <a:endParaRPr lang="en-US" sz="1400" i="1" dirty="0">
              <a:solidFill>
                <a:srgbClr val="00B0F0"/>
              </a:solidFill>
            </a:endParaRPr>
          </a:p>
        </p:txBody>
      </p:sp>
      <p:cxnSp>
        <p:nvCxnSpPr>
          <p:cNvPr id="157" name="Elbow Connector 156"/>
          <p:cNvCxnSpPr>
            <a:stCxn id="13" idx="5"/>
            <a:endCxn id="6" idx="3"/>
          </p:cNvCxnSpPr>
          <p:nvPr/>
        </p:nvCxnSpPr>
        <p:spPr>
          <a:xfrm flipV="1">
            <a:off x="2611739" y="2743200"/>
            <a:ext cx="205435" cy="882134"/>
          </a:xfrm>
          <a:prstGeom prst="bentConnector3">
            <a:avLst>
              <a:gd name="adj1" fmla="val 2112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0" name="Elbow Connector 159"/>
          <p:cNvCxnSpPr>
            <a:stCxn id="21" idx="2"/>
            <a:endCxn id="7" idx="3"/>
          </p:cNvCxnSpPr>
          <p:nvPr/>
        </p:nvCxnSpPr>
        <p:spPr>
          <a:xfrm flipV="1">
            <a:off x="4319900" y="2743200"/>
            <a:ext cx="200090" cy="882134"/>
          </a:xfrm>
          <a:prstGeom prst="bentConnector3">
            <a:avLst>
              <a:gd name="adj1" fmla="val 2142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 name="Elbow Connector 162"/>
          <p:cNvCxnSpPr>
            <a:stCxn id="24" idx="2"/>
            <a:endCxn id="9" idx="3"/>
          </p:cNvCxnSpPr>
          <p:nvPr/>
        </p:nvCxnSpPr>
        <p:spPr>
          <a:xfrm flipV="1">
            <a:off x="6022716" y="2745036"/>
            <a:ext cx="200090" cy="880298"/>
          </a:xfrm>
          <a:prstGeom prst="bentConnector3">
            <a:avLst>
              <a:gd name="adj1" fmla="val 2142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Elbow Connector 165"/>
          <p:cNvCxnSpPr>
            <a:stCxn id="27" idx="2"/>
            <a:endCxn id="8" idx="3"/>
          </p:cNvCxnSpPr>
          <p:nvPr/>
        </p:nvCxnSpPr>
        <p:spPr>
          <a:xfrm flipV="1">
            <a:off x="7725532" y="2743200"/>
            <a:ext cx="200090" cy="882134"/>
          </a:xfrm>
          <a:prstGeom prst="bentConnector3">
            <a:avLst>
              <a:gd name="adj1" fmla="val 214249"/>
            </a:avLst>
          </a:prstGeom>
          <a:ln>
            <a:tailEnd type="arrow"/>
          </a:ln>
        </p:spPr>
        <p:style>
          <a:lnRef idx="2">
            <a:schemeClr val="accent1"/>
          </a:lnRef>
          <a:fillRef idx="0">
            <a:schemeClr val="accent1"/>
          </a:fillRef>
          <a:effectRef idx="1">
            <a:schemeClr val="accent1"/>
          </a:effectRef>
          <a:fontRef idx="minor">
            <a:schemeClr val="tx1"/>
          </a:fontRef>
        </p:style>
      </p:cxnSp>
      <p:sp>
        <p:nvSpPr>
          <p:cNvPr id="169" name="Rectangle 168"/>
          <p:cNvSpPr/>
          <p:nvPr/>
        </p:nvSpPr>
        <p:spPr>
          <a:xfrm>
            <a:off x="6705600" y="458355"/>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Deterministic</a:t>
            </a:r>
            <a:endParaRPr lang="en-US" sz="1200" dirty="0"/>
          </a:p>
        </p:txBody>
      </p:sp>
      <p:sp>
        <p:nvSpPr>
          <p:cNvPr id="170" name="Rectangle 169"/>
          <p:cNvSpPr/>
          <p:nvPr/>
        </p:nvSpPr>
        <p:spPr>
          <a:xfrm>
            <a:off x="7924800" y="4572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Stochastic</a:t>
            </a:r>
            <a:endParaRPr lang="en-US" sz="1200" dirty="0"/>
          </a:p>
        </p:txBody>
      </p:sp>
      <p:sp>
        <p:nvSpPr>
          <p:cNvPr id="171" name="Rectangle 170"/>
          <p:cNvSpPr/>
          <p:nvPr/>
        </p:nvSpPr>
        <p:spPr>
          <a:xfrm>
            <a:off x="6705600" y="1183410"/>
            <a:ext cx="1066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Deterministic</a:t>
            </a:r>
            <a:endParaRPr lang="en-US" sz="1200" dirty="0"/>
          </a:p>
        </p:txBody>
      </p:sp>
      <p:sp>
        <p:nvSpPr>
          <p:cNvPr id="172" name="Rectangle 171"/>
          <p:cNvSpPr/>
          <p:nvPr/>
        </p:nvSpPr>
        <p:spPr>
          <a:xfrm>
            <a:off x="7924800" y="1182255"/>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Stochastic</a:t>
            </a:r>
            <a:endParaRPr lang="en-US" sz="1200" dirty="0"/>
          </a:p>
        </p:txBody>
      </p:sp>
      <p:cxnSp>
        <p:nvCxnSpPr>
          <p:cNvPr id="173" name="Straight Arrow Connector 172"/>
          <p:cNvCxnSpPr>
            <a:stCxn id="169" idx="2"/>
            <a:endCxn id="171" idx="0"/>
          </p:cNvCxnSpPr>
          <p:nvPr/>
        </p:nvCxnSpPr>
        <p:spPr>
          <a:xfrm>
            <a:off x="7239000" y="839355"/>
            <a:ext cx="0" cy="3440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4" name="Straight Arrow Connector 173"/>
          <p:cNvCxnSpPr>
            <a:stCxn id="170" idx="2"/>
            <a:endCxn id="172" idx="0"/>
          </p:cNvCxnSpPr>
          <p:nvPr/>
        </p:nvCxnSpPr>
        <p:spPr>
          <a:xfrm>
            <a:off x="8458200" y="838200"/>
            <a:ext cx="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9" idx="2"/>
          </p:cNvCxnSpPr>
          <p:nvPr/>
        </p:nvCxnSpPr>
        <p:spPr>
          <a:xfrm>
            <a:off x="7239000" y="839355"/>
            <a:ext cx="1219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70" idx="2"/>
          </p:cNvCxnSpPr>
          <p:nvPr/>
        </p:nvCxnSpPr>
        <p:spPr>
          <a:xfrm flipH="1">
            <a:off x="7239000" y="838200"/>
            <a:ext cx="1219200" cy="34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a:off x="5588974" y="509200"/>
            <a:ext cx="1043709" cy="1002054"/>
            <a:chOff x="5284174" y="509200"/>
            <a:chExt cx="1043709" cy="1002054"/>
          </a:xfrm>
        </p:grpSpPr>
        <p:sp>
          <p:nvSpPr>
            <p:cNvPr id="178" name="TextBox 177"/>
            <p:cNvSpPr txBox="1"/>
            <p:nvPr/>
          </p:nvSpPr>
          <p:spPr>
            <a:xfrm>
              <a:off x="5337283" y="1234255"/>
              <a:ext cx="990600" cy="276999"/>
            </a:xfrm>
            <a:prstGeom prst="rect">
              <a:avLst/>
            </a:prstGeom>
            <a:noFill/>
          </p:spPr>
          <p:txBody>
            <a:bodyPr wrap="square" rtlCol="0">
              <a:spAutoFit/>
            </a:bodyPr>
            <a:lstStyle/>
            <a:p>
              <a:pPr algn="ctr"/>
              <a:r>
                <a:rPr lang="en-US" sz="1200" dirty="0" smtClean="0"/>
                <a:t>Update</a:t>
              </a:r>
              <a:endParaRPr lang="en-US" sz="1200" dirty="0"/>
            </a:p>
          </p:txBody>
        </p:sp>
        <p:sp>
          <p:nvSpPr>
            <p:cNvPr id="179" name="TextBox 178"/>
            <p:cNvSpPr txBox="1"/>
            <p:nvPr/>
          </p:nvSpPr>
          <p:spPr>
            <a:xfrm>
              <a:off x="5284174" y="509200"/>
              <a:ext cx="1043709" cy="276999"/>
            </a:xfrm>
            <a:prstGeom prst="rect">
              <a:avLst/>
            </a:prstGeom>
            <a:noFill/>
          </p:spPr>
          <p:txBody>
            <a:bodyPr wrap="square" rtlCol="0">
              <a:spAutoFit/>
            </a:bodyPr>
            <a:lstStyle/>
            <a:p>
              <a:pPr algn="ctr"/>
              <a:r>
                <a:rPr lang="en-US" sz="1200" dirty="0" smtClean="0"/>
                <a:t>Combination</a:t>
              </a:r>
              <a:endParaRPr lang="en-US" sz="1200" dirty="0"/>
            </a:p>
          </p:txBody>
        </p:sp>
      </p:grpSp>
      <p:sp>
        <p:nvSpPr>
          <p:cNvPr id="3" name="Rectangle 2"/>
          <p:cNvSpPr/>
          <p:nvPr/>
        </p:nvSpPr>
        <p:spPr>
          <a:xfrm>
            <a:off x="1905000" y="2362200"/>
            <a:ext cx="1707169" cy="2496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671411" y="2362200"/>
            <a:ext cx="1707169" cy="2496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368459" y="2360682"/>
            <a:ext cx="1707169" cy="2496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114833" y="2362200"/>
            <a:ext cx="1707169" cy="2496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Rectangle 13"/>
              <p:cNvSpPr/>
              <p:nvPr/>
            </p:nvSpPr>
            <p:spPr>
              <a:xfrm>
                <a:off x="6786322" y="5721810"/>
                <a:ext cx="2256515" cy="73885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en-US" sz="1400" i="1" smtClean="0">
                              <a:latin typeface="Cambria Math"/>
                            </a:rPr>
                          </m:ctrlPr>
                        </m:sSubSupPr>
                        <m:e>
                          <m:r>
                            <a:rPr lang="en-US" sz="1400" i="1">
                              <a:latin typeface="Cambria Math"/>
                            </a:rPr>
                            <m:t>𝑓</m:t>
                          </m:r>
                        </m:e>
                        <m:sub>
                          <m:r>
                            <a:rPr lang="en-US" sz="1400" i="1">
                              <a:latin typeface="Cambria Math"/>
                            </a:rPr>
                            <m:t>𝑖</m:t>
                          </m:r>
                        </m:sub>
                        <m:sup/>
                      </m:sSubSup>
                      <m:r>
                        <a:rPr lang="en-US" sz="1400" i="1">
                          <a:latin typeface="Cambria Math"/>
                        </a:rPr>
                        <m:t>≔</m:t>
                      </m:r>
                      <m:sSubSup>
                        <m:sSubSupPr>
                          <m:ctrlPr>
                            <a:rPr lang="en-US" sz="1400" i="1">
                              <a:latin typeface="Cambria Math"/>
                            </a:rPr>
                          </m:ctrlPr>
                        </m:sSubSupPr>
                        <m:e>
                          <m:r>
                            <a:rPr lang="en-US" sz="1400" i="1">
                              <a:latin typeface="Cambria Math"/>
                            </a:rPr>
                            <m:t>𝑓</m:t>
                          </m:r>
                        </m:e>
                        <m:sub>
                          <m:r>
                            <a:rPr lang="en-US" sz="1400" i="1">
                              <a:latin typeface="Cambria Math"/>
                            </a:rPr>
                            <m:t>𝑖</m:t>
                          </m:r>
                        </m:sub>
                        <m:sup/>
                      </m:sSubSup>
                      <m:d>
                        <m:dPr>
                          <m:ctrlPr>
                            <a:rPr lang="en-US" sz="1400" i="1">
                              <a:latin typeface="Cambria Math"/>
                            </a:rPr>
                          </m:ctrlPr>
                        </m:dPr>
                        <m:e>
                          <m:r>
                            <a:rPr lang="en-US" sz="1400" i="1">
                              <a:latin typeface="Cambria Math"/>
                            </a:rPr>
                            <m:t>𝑥</m:t>
                          </m:r>
                        </m:e>
                      </m:d>
                      <m:r>
                        <a:rPr lang="en-US" sz="1400" i="1">
                          <a:latin typeface="Cambria Math"/>
                        </a:rPr>
                        <m:t>+</m:t>
                      </m:r>
                      <m:sSubSup>
                        <m:sSubSupPr>
                          <m:ctrlPr>
                            <a:rPr lang="en-US" sz="1400" i="1">
                              <a:latin typeface="Cambria Math"/>
                            </a:rPr>
                          </m:ctrlPr>
                        </m:sSubSupPr>
                        <m:e>
                          <m:r>
                            <a:rPr lang="en-US" sz="1400" i="1">
                              <a:latin typeface="Cambria Math"/>
                            </a:rPr>
                            <m:t>𝑧</m:t>
                          </m:r>
                        </m:e>
                        <m:sub>
                          <m:r>
                            <a:rPr lang="en-US" sz="1400" i="1">
                              <a:latin typeface="Cambria Math"/>
                            </a:rPr>
                            <m:t>𝑖</m:t>
                          </m:r>
                        </m:sub>
                        <m:sup/>
                      </m:sSubSup>
                      <m:sSub>
                        <m:sSubPr>
                          <m:ctrlPr>
                            <a:rPr lang="en-US" sz="1400" b="0" i="1" smtClean="0">
                              <a:latin typeface="Cambria Math"/>
                            </a:rPr>
                          </m:ctrlPr>
                        </m:sSubPr>
                        <m:e>
                          <m:r>
                            <a:rPr lang="en-US" sz="1400" b="0" i="1" smtClean="0">
                              <a:latin typeface="Cambria Math"/>
                            </a:rPr>
                            <m:t>𝑦</m:t>
                          </m:r>
                        </m:e>
                        <m:sub>
                          <m:r>
                            <a:rPr lang="en-US" sz="1400" b="0" i="1" smtClean="0">
                              <a:latin typeface="Cambria Math"/>
                            </a:rPr>
                            <m:t>𝑡</m:t>
                          </m:r>
                        </m:sub>
                      </m:sSub>
                      <m:sSub>
                        <m:sSubPr>
                          <m:ctrlPr>
                            <a:rPr lang="en-US" sz="1400" i="1">
                              <a:latin typeface="Cambria Math"/>
                            </a:rPr>
                          </m:ctrlPr>
                        </m:sSubPr>
                        <m:e>
                          <m:r>
                            <a:rPr lang="en-US" sz="1400" i="1">
                              <a:latin typeface="Cambria Math"/>
                            </a:rPr>
                            <m:t>𝜅</m:t>
                          </m:r>
                        </m:e>
                        <m:sub>
                          <m:r>
                            <a:rPr lang="en-US" sz="1400" i="1">
                              <a:latin typeface="Cambria Math"/>
                            </a:rPr>
                            <m:t>𝑖</m:t>
                          </m:r>
                        </m:sub>
                      </m:sSub>
                      <m:d>
                        <m:dPr>
                          <m:ctrlPr>
                            <a:rPr lang="en-US" sz="1400" i="1">
                              <a:latin typeface="Cambria Math"/>
                            </a:rPr>
                          </m:ctrlPr>
                        </m:dPr>
                        <m:e>
                          <m:sSub>
                            <m:sSubPr>
                              <m:ctrlPr>
                                <a:rPr lang="en-US" sz="1400" i="1">
                                  <a:latin typeface="Cambria Math"/>
                                </a:rPr>
                              </m:ctrlPr>
                            </m:sSubPr>
                            <m:e>
                              <m:r>
                                <a:rPr lang="en-US" sz="1400" i="1">
                                  <a:latin typeface="Cambria Math"/>
                                </a:rPr>
                                <m:t>𝑥</m:t>
                              </m:r>
                            </m:e>
                            <m:sub>
                              <m:r>
                                <a:rPr lang="en-US" sz="1400" b="0" i="1" smtClean="0">
                                  <a:latin typeface="Cambria Math"/>
                                </a:rPr>
                                <m:t>𝑡</m:t>
                              </m:r>
                            </m:sub>
                          </m:sSub>
                          <m:r>
                            <a:rPr lang="en-US" sz="1400" i="1">
                              <a:latin typeface="Cambria Math"/>
                            </a:rPr>
                            <m:t>,</m:t>
                          </m:r>
                          <m:r>
                            <a:rPr lang="en-US" sz="1400" i="1">
                              <a:latin typeface="Cambria Math"/>
                            </a:rPr>
                            <m:t>𝑥</m:t>
                          </m:r>
                        </m:e>
                      </m:d>
                      <m:r>
                        <m:rPr>
                          <m:nor/>
                        </m:rPr>
                        <a:rPr lang="en-US" sz="1400" dirty="0"/>
                        <m:t> </m:t>
                      </m:r>
                    </m:oMath>
                  </m:oMathPara>
                </a14:m>
                <a:endParaRPr lang="en-US" sz="1400" dirty="0" smtClean="0"/>
              </a:p>
              <a:p>
                <a:pPr/>
                <a14:m>
                  <m:oMathPara xmlns:m="http://schemas.openxmlformats.org/officeDocument/2006/math">
                    <m:oMathParaPr>
                      <m:jc m:val="left"/>
                    </m:oMathParaPr>
                    <m:oMath xmlns:m="http://schemas.openxmlformats.org/officeDocument/2006/math">
                      <m:sSub>
                        <m:sSubPr>
                          <m:ctrlPr>
                            <a:rPr lang="en-US" sz="1400" i="1" smtClean="0">
                              <a:latin typeface="Cambria Math"/>
                            </a:rPr>
                          </m:ctrlPr>
                        </m:sSubPr>
                        <m:e>
                          <m:r>
                            <a:rPr lang="en-US" sz="1400" i="1">
                              <a:latin typeface="Cambria Math"/>
                            </a:rPr>
                            <m:t>𝑤</m:t>
                          </m:r>
                        </m:e>
                        <m:sub>
                          <m:r>
                            <a:rPr lang="en-US" sz="1400" b="0" i="1" smtClean="0">
                              <a:latin typeface="Cambria Math"/>
                            </a:rPr>
                            <m:t>𝑖</m:t>
                          </m:r>
                        </m:sub>
                      </m:sSub>
                      <m:r>
                        <a:rPr lang="en-US" sz="1400" i="1">
                          <a:latin typeface="Cambria Math"/>
                        </a:rPr>
                        <m:t>≔</m:t>
                      </m:r>
                      <m:sSub>
                        <m:sSubPr>
                          <m:ctrlPr>
                            <a:rPr lang="en-US" sz="1400" i="1">
                              <a:latin typeface="Cambria Math"/>
                            </a:rPr>
                          </m:ctrlPr>
                        </m:sSubPr>
                        <m:e>
                          <m:r>
                            <a:rPr lang="en-US" sz="1400" i="1">
                              <a:latin typeface="Cambria Math"/>
                            </a:rPr>
                            <m:t>𝑤</m:t>
                          </m:r>
                        </m:e>
                        <m:sub>
                          <m:r>
                            <a:rPr lang="en-US" sz="1400" b="0" i="1" smtClean="0">
                              <a:latin typeface="Cambria Math"/>
                            </a:rPr>
                            <m:t>𝑖</m:t>
                          </m:r>
                        </m:sub>
                      </m:sSub>
                      <m:sSup>
                        <m:sSupPr>
                          <m:ctrlPr>
                            <a:rPr lang="en-US" sz="1400" i="1">
                              <a:latin typeface="Cambria Math"/>
                            </a:rPr>
                          </m:ctrlPr>
                        </m:sSupPr>
                        <m:e>
                          <m:r>
                            <a:rPr lang="en-US" sz="1400" i="1">
                              <a:latin typeface="Cambria Math"/>
                            </a:rPr>
                            <m:t>𝛽</m:t>
                          </m:r>
                        </m:e>
                        <m:sup>
                          <m:sSub>
                            <m:sSubPr>
                              <m:ctrlPr>
                                <a:rPr lang="en-US" sz="1400" i="1">
                                  <a:latin typeface="Cambria Math"/>
                                </a:rPr>
                              </m:ctrlPr>
                            </m:sSubPr>
                            <m:e>
                              <m:r>
                                <a:rPr lang="en-US" sz="1400" i="1">
                                  <a:latin typeface="Cambria Math"/>
                                </a:rPr>
                                <m:t>𝑧</m:t>
                              </m:r>
                            </m:e>
                            <m:sub>
                              <m:r>
                                <a:rPr lang="en-US" sz="1400" b="0" i="1" smtClean="0">
                                  <a:latin typeface="Cambria Math"/>
                                </a:rPr>
                                <m:t>𝑖</m:t>
                              </m:r>
                            </m:sub>
                          </m:sSub>
                        </m:sup>
                      </m:sSup>
                    </m:oMath>
                  </m:oMathPara>
                </a14:m>
                <a:endParaRPr lang="en-US" sz="1400" i="1" dirty="0" smtClean="0">
                  <a:latin typeface="Cambria Math"/>
                </a:endParaRPr>
              </a:p>
              <a:p>
                <a:pPr/>
                <a14:m>
                  <m:oMathPara xmlns:m="http://schemas.openxmlformats.org/officeDocument/2006/math">
                    <m:oMathParaPr>
                      <m:jc m:val="left"/>
                    </m:oMathParaPr>
                    <m:oMath xmlns:m="http://schemas.openxmlformats.org/officeDocument/2006/math">
                      <m:sSub>
                        <m:sSubPr>
                          <m:ctrlPr>
                            <a:rPr lang="en-US" sz="1400" i="1">
                              <a:latin typeface="Cambria Math"/>
                            </a:rPr>
                          </m:ctrlPr>
                        </m:sSubPr>
                        <m:e>
                          <m:r>
                            <a:rPr lang="en-US" sz="1400" i="1">
                              <a:latin typeface="Cambria Math"/>
                            </a:rPr>
                            <m:t>𝑧</m:t>
                          </m:r>
                        </m:e>
                        <m:sub>
                          <m:r>
                            <a:rPr lang="en-US" sz="1400" i="1">
                              <a:latin typeface="Cambria Math"/>
                            </a:rPr>
                            <m:t>𝑖</m:t>
                          </m:r>
                        </m:sub>
                      </m:sSub>
                      <m:r>
                        <a:rPr lang="en-US" sz="1400" i="1">
                          <a:latin typeface="Cambria Math"/>
                        </a:rPr>
                        <m:t>,</m:t>
                      </m:r>
                      <m:acc>
                        <m:accPr>
                          <m:chr m:val="̂"/>
                          <m:ctrlPr>
                            <a:rPr lang="en-US" sz="1400" i="1">
                              <a:latin typeface="Cambria Math"/>
                            </a:rPr>
                          </m:ctrlPr>
                        </m:accPr>
                        <m:e>
                          <m:r>
                            <a:rPr lang="en-US" sz="1400" i="1">
                              <a:latin typeface="Cambria Math"/>
                            </a:rPr>
                            <m:t>𝑦</m:t>
                          </m:r>
                        </m:e>
                      </m:acc>
                      <m:r>
                        <a:rPr lang="en-US" sz="1400" i="1">
                          <a:latin typeface="Cambria Math"/>
                          <a:ea typeface="Cambria Math"/>
                        </a:rPr>
                        <m:t>∈</m:t>
                      </m:r>
                      <m:d>
                        <m:dPr>
                          <m:begChr m:val="{"/>
                          <m:endChr m:val="}"/>
                          <m:ctrlPr>
                            <a:rPr lang="en-US" sz="1400" i="1">
                              <a:latin typeface="Cambria Math"/>
                              <a:ea typeface="Cambria Math"/>
                            </a:rPr>
                          </m:ctrlPr>
                        </m:dPr>
                        <m:e>
                          <m:r>
                            <a:rPr lang="en-US" sz="1400" i="1">
                              <a:latin typeface="Cambria Math"/>
                              <a:ea typeface="Cambria Math"/>
                            </a:rPr>
                            <m:t>−1, +1</m:t>
                          </m:r>
                        </m:e>
                      </m:d>
                    </m:oMath>
                  </m:oMathPara>
                </a14:m>
                <a:endParaRPr lang="en-US" sz="1400" i="1" dirty="0">
                  <a:latin typeface="Cambria Math"/>
                  <a:ea typeface="Cambria Math"/>
                </a:endParaRPr>
              </a:p>
            </p:txBody>
          </p:sp>
        </mc:Choice>
        <mc:Fallback>
          <p:sp>
            <p:nvSpPr>
              <p:cNvPr id="14" name="Rectangle 13"/>
              <p:cNvSpPr>
                <a:spLocks noRot="1" noChangeAspect="1" noMove="1" noResize="1" noEditPoints="1" noAdjustHandles="1" noChangeArrowheads="1" noChangeShapeType="1" noTextEdit="1"/>
              </p:cNvSpPr>
              <p:nvPr/>
            </p:nvSpPr>
            <p:spPr>
              <a:xfrm>
                <a:off x="6786322" y="5721810"/>
                <a:ext cx="2256515" cy="738857"/>
              </a:xfrm>
              <a:prstGeom prst="rect">
                <a:avLst/>
              </a:prstGeom>
              <a:blipFill rotWithShape="1">
                <a:blip r:embed="rId17"/>
                <a:stretch>
                  <a:fillRect b="-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9144000" y="6091238"/>
                <a:ext cx="3127908" cy="385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i="1">
                              <a:latin typeface="Cambria Math"/>
                            </a:rPr>
                            <m:t>𝑓</m:t>
                          </m:r>
                        </m:e>
                        <m:sub>
                          <m:r>
                            <a:rPr lang="en-US" i="1">
                              <a:latin typeface="Cambria Math"/>
                            </a:rPr>
                            <m:t>𝑖</m:t>
                          </m:r>
                        </m:sub>
                        <m:sup>
                          <m:r>
                            <a:rPr lang="en-US" i="1">
                              <a:latin typeface="Cambria Math"/>
                            </a:rPr>
                            <m:t>𝑡</m:t>
                          </m:r>
                          <m:r>
                            <a:rPr lang="en-US" b="0" i="1" smtClean="0">
                              <a:latin typeface="Cambria Math"/>
                            </a:rPr>
                            <m:t>+1</m:t>
                          </m:r>
                        </m:sup>
                      </m:sSubSup>
                      <m:r>
                        <a:rPr lang="en-US" b="0" i="1" smtClean="0">
                          <a:latin typeface="Cambria Math"/>
                        </a:rPr>
                        <m:t>=</m:t>
                      </m:r>
                      <m:sSubSup>
                        <m:sSubSupPr>
                          <m:ctrlPr>
                            <a:rPr lang="en-US" b="0" i="1" smtClean="0">
                              <a:latin typeface="Cambria Math"/>
                            </a:rPr>
                          </m:ctrlPr>
                        </m:sSubSupPr>
                        <m:e>
                          <m:r>
                            <a:rPr lang="en-US" b="0" i="1" smtClean="0">
                              <a:latin typeface="Cambria Math"/>
                            </a:rPr>
                            <m:t>𝑓</m:t>
                          </m:r>
                        </m:e>
                        <m:sub>
                          <m:r>
                            <a:rPr lang="en-US" b="0" i="1" smtClean="0">
                              <a:latin typeface="Cambria Math"/>
                            </a:rPr>
                            <m:t>𝑖</m:t>
                          </m:r>
                        </m:sub>
                        <m:sup>
                          <m:r>
                            <a:rPr lang="en-US" b="0" i="1" smtClean="0">
                              <a:latin typeface="Cambria Math"/>
                            </a:rPr>
                            <m:t>𝑡</m:t>
                          </m:r>
                        </m:sup>
                      </m:sSubSup>
                      <m:d>
                        <m:dPr>
                          <m:ctrlPr>
                            <a:rPr lang="en-US" b="0" i="1" smtClean="0">
                              <a:latin typeface="Cambria Math"/>
                            </a:rPr>
                          </m:ctrlPr>
                        </m:dPr>
                        <m:e>
                          <m:r>
                            <a:rPr lang="en-US" b="0" i="1" smtClean="0">
                              <a:latin typeface="Cambria Math"/>
                            </a:rPr>
                            <m:t>𝑥</m:t>
                          </m:r>
                        </m:e>
                      </m:d>
                      <m:r>
                        <a:rPr lang="en-US" b="0" i="1" smtClean="0">
                          <a:latin typeface="Cambria Math"/>
                        </a:rPr>
                        <m:t>+</m:t>
                      </m:r>
                      <m:sSubSup>
                        <m:sSubSupPr>
                          <m:ctrlPr>
                            <a:rPr lang="en-US" b="0" i="1" smtClean="0">
                              <a:latin typeface="Cambria Math"/>
                            </a:rPr>
                          </m:ctrlPr>
                        </m:sSubSupPr>
                        <m:e>
                          <m:r>
                            <a:rPr lang="en-US" b="0" i="1" smtClean="0">
                              <a:latin typeface="Cambria Math"/>
                            </a:rPr>
                            <m:t>𝑧</m:t>
                          </m:r>
                        </m:e>
                        <m:sub>
                          <m:r>
                            <a:rPr lang="en-US" b="0" i="1" smtClean="0">
                              <a:latin typeface="Cambria Math"/>
                            </a:rPr>
                            <m:t>𝑖</m:t>
                          </m:r>
                        </m:sub>
                        <m:sup>
                          <m:r>
                            <a:rPr lang="en-US" b="0" i="1" smtClean="0">
                              <a:latin typeface="Cambria Math"/>
                            </a:rPr>
                            <m:t>𝑡</m:t>
                          </m:r>
                        </m:sup>
                      </m:sSubSup>
                      <m:sSub>
                        <m:sSubPr>
                          <m:ctrlPr>
                            <a:rPr lang="en-US" b="0" i="1" smtClean="0">
                              <a:latin typeface="Cambria Math"/>
                            </a:rPr>
                          </m:ctrlPr>
                        </m:sSubPr>
                        <m:e>
                          <m:r>
                            <a:rPr lang="en-US" b="0" i="1" smtClean="0">
                              <a:latin typeface="Cambria Math"/>
                            </a:rPr>
                            <m:t>𝑦</m:t>
                          </m:r>
                        </m:e>
                        <m:sub>
                          <m:r>
                            <a:rPr lang="en-US" b="0" i="1" smtClean="0">
                              <a:latin typeface="Cambria Math"/>
                            </a:rPr>
                            <m:t>𝑡</m:t>
                          </m:r>
                        </m:sub>
                      </m:sSub>
                      <m:sSub>
                        <m:sSubPr>
                          <m:ctrlPr>
                            <a:rPr lang="en-US" i="1">
                              <a:latin typeface="Cambria Math"/>
                            </a:rPr>
                          </m:ctrlPr>
                        </m:sSubPr>
                        <m:e>
                          <m:r>
                            <a:rPr lang="en-US" i="1">
                              <a:latin typeface="Cambria Math"/>
                            </a:rPr>
                            <m:t>𝜅</m:t>
                          </m:r>
                        </m:e>
                        <m:sub>
                          <m:r>
                            <a:rPr lang="en-US" i="1">
                              <a:latin typeface="Cambria Math"/>
                            </a:rPr>
                            <m:t>𝑖</m:t>
                          </m:r>
                        </m:sub>
                      </m:sSub>
                      <m:d>
                        <m:dPr>
                          <m:ctrlPr>
                            <a:rPr lang="en-US" i="1">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𝑡</m:t>
                              </m:r>
                            </m:sub>
                          </m:sSub>
                          <m:r>
                            <a:rPr lang="en-US" i="1">
                              <a:latin typeface="Cambria Math"/>
                            </a:rPr>
                            <m:t>,</m:t>
                          </m:r>
                          <m:r>
                            <a:rPr lang="en-US" b="0" i="1" smtClean="0">
                              <a:latin typeface="Cambria Math"/>
                            </a:rPr>
                            <m:t>𝑥</m:t>
                          </m:r>
                        </m:e>
                      </m:d>
                      <m:r>
                        <m:rPr>
                          <m:nor/>
                        </m:rPr>
                        <a:rPr lang="en-US" dirty="0"/>
                        <m:t> </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9144000" y="6091238"/>
                <a:ext cx="3127908" cy="385234"/>
              </a:xfrm>
              <a:prstGeom prst="rect">
                <a:avLst/>
              </a:prstGeom>
              <a:blipFill rotWithShape="1">
                <a:blip r:embed="rId18"/>
                <a:stretch>
                  <a:fillRect b="-12698"/>
                </a:stretch>
              </a:blipFill>
            </p:spPr>
            <p:txBody>
              <a:bodyPr/>
              <a:lstStyle/>
              <a:p>
                <a:r>
                  <a:rPr lang="en-US">
                    <a:noFill/>
                  </a:rPr>
                  <a:t> </a:t>
                </a:r>
              </a:p>
            </p:txBody>
          </p:sp>
        </mc:Fallback>
      </mc:AlternateContent>
    </p:spTree>
    <p:extLst>
      <p:ext uri="{BB962C8B-B14F-4D97-AF65-F5344CB8AC3E}">
        <p14:creationId xmlns:p14="http://schemas.microsoft.com/office/powerpoint/2010/main" val="4097501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4764</TotalTime>
  <Words>1448</Words>
  <Application>Microsoft Office PowerPoint</Application>
  <PresentationFormat>On-screen Show (4:3)</PresentationFormat>
  <Paragraphs>281</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Online Multiple Kernel Classification</vt:lpstr>
      <vt:lpstr>Background - Online</vt:lpstr>
      <vt:lpstr>Background – Multiple Kernel</vt:lpstr>
      <vt:lpstr>Perceptron algorithm</vt:lpstr>
      <vt:lpstr>Hedge algorithm</vt:lpstr>
      <vt:lpstr>Notations</vt:lpstr>
      <vt:lpstr>Proposed framework</vt:lpstr>
      <vt:lpstr>Algorithms</vt:lpstr>
      <vt:lpstr>OMKC(D,D)</vt:lpstr>
      <vt:lpstr>OMKC(S,S)</vt:lpstr>
      <vt:lpstr>Experimental setup</vt:lpstr>
      <vt:lpstr>Experimental setup</vt:lpstr>
      <vt:lpstr>Evaluation of the deterministic OMKC algorithm </vt:lpstr>
      <vt:lpstr>Evaluation of the deterministic OMKC algorithm </vt:lpstr>
      <vt:lpstr>Average mistake rate (20 runs)</vt:lpstr>
      <vt:lpstr>Number of support vectors (20 runs)</vt:lpstr>
      <vt:lpstr>Kernel weights</vt:lpstr>
      <vt:lpstr>Effect of β</vt:lpstr>
      <vt:lpstr>Time Efficiency</vt:lpstr>
      <vt:lpstr>Conclusion</vt:lpstr>
      <vt:lpstr>PowerPoint Presentation</vt:lpstr>
      <vt:lpstr>References</vt:lpstr>
      <vt:lpstr>Algorithm 1</vt:lpstr>
      <vt:lpstr>Algorithm 1 → 2</vt:lpstr>
      <vt:lpstr>Algorithm 2 → 3</vt:lpstr>
      <vt:lpstr>Algorithm 2 → 3</vt:lpstr>
      <vt:lpstr>Algorithm 4</vt:lpstr>
    </vt:vector>
  </TitlesOfParts>
  <Company>College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Multiple Kernel Classification</dc:title>
  <dc:creator>alcheong</dc:creator>
  <cp:lastModifiedBy>alcheong</cp:lastModifiedBy>
  <cp:revision>152</cp:revision>
  <dcterms:created xsi:type="dcterms:W3CDTF">2014-03-31T18:22:06Z</dcterms:created>
  <dcterms:modified xsi:type="dcterms:W3CDTF">2014-05-06T19:13:40Z</dcterms:modified>
</cp:coreProperties>
</file>