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wmf" ContentType="image/x-wmf"/>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Layouts/slideLayout3.xml" ContentType="application/vnd.openxmlformats-officedocument.presentationml.slideLayout+xml"/>
  <Default Extension="jpeg" ContentType="image/jpeg"/>
  <Default Extension="emf" ContentType="image/x-emf"/>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tags/tag1.xml" ContentType="application/vnd.openxmlformats-officedocument.presentationml.tag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4" r:id="rId1"/>
  </p:sldMasterIdLst>
  <p:notesMasterIdLst>
    <p:notesMasterId r:id="rId36"/>
  </p:notesMasterIdLst>
  <p:sldIdLst>
    <p:sldId id="256" r:id="rId2"/>
    <p:sldId id="257" r:id="rId3"/>
    <p:sldId id="280" r:id="rId4"/>
    <p:sldId id="259" r:id="rId5"/>
    <p:sldId id="281" r:id="rId6"/>
    <p:sldId id="260" r:id="rId7"/>
    <p:sldId id="261" r:id="rId8"/>
    <p:sldId id="263" r:id="rId9"/>
    <p:sldId id="266" r:id="rId10"/>
    <p:sldId id="293" r:id="rId11"/>
    <p:sldId id="279" r:id="rId12"/>
    <p:sldId id="268" r:id="rId13"/>
    <p:sldId id="269" r:id="rId14"/>
    <p:sldId id="270" r:id="rId15"/>
    <p:sldId id="271" r:id="rId16"/>
    <p:sldId id="272" r:id="rId17"/>
    <p:sldId id="273" r:id="rId18"/>
    <p:sldId id="274" r:id="rId19"/>
    <p:sldId id="289" r:id="rId20"/>
    <p:sldId id="275" r:id="rId21"/>
    <p:sldId id="276" r:id="rId22"/>
    <p:sldId id="278" r:id="rId23"/>
    <p:sldId id="291" r:id="rId24"/>
    <p:sldId id="298" r:id="rId25"/>
    <p:sldId id="283" r:id="rId26"/>
    <p:sldId id="282" r:id="rId27"/>
    <p:sldId id="292" r:id="rId28"/>
    <p:sldId id="295" r:id="rId29"/>
    <p:sldId id="286" r:id="rId30"/>
    <p:sldId id="287" r:id="rId31"/>
    <p:sldId id="288" r:id="rId32"/>
    <p:sldId id="296" r:id="rId33"/>
    <p:sldId id="262" r:id="rId34"/>
    <p:sldId id="297" r:id="rId3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34573" autoAdjust="0"/>
    <p:restoredTop sz="94676" autoAdjust="0"/>
  </p:normalViewPr>
  <p:slideViewPr>
    <p:cSldViewPr showGuides="1">
      <p:cViewPr varScale="1">
        <p:scale>
          <a:sx n="175" d="100"/>
          <a:sy n="175" d="100"/>
        </p:scale>
        <p:origin x="-960" y="-30"/>
      </p:cViewPr>
      <p:guideLst>
        <p:guide orient="horz" pos="2160"/>
        <p:guide pos="2880"/>
      </p:guideLst>
    </p:cSldViewPr>
  </p:slideViewPr>
  <p:outlineViewPr>
    <p:cViewPr>
      <p:scale>
        <a:sx n="33" d="100"/>
        <a:sy n="33" d="100"/>
      </p:scale>
      <p:origin x="0" y="0"/>
    </p:cViewPr>
  </p:outlineViewPr>
  <p:notesTextViewPr>
    <p:cViewPr>
      <p:scale>
        <a:sx n="125" d="100"/>
        <a:sy n="125" d="100"/>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 Id="rId6" Type="http://schemas.openxmlformats.org/officeDocument/2006/relationships/image" Target="../media/image13.wmf"/><Relationship Id="rId5" Type="http://schemas.openxmlformats.org/officeDocument/2006/relationships/image" Target="../media/image12.emf"/><Relationship Id="rId4" Type="http://schemas.openxmlformats.org/officeDocument/2006/relationships/image" Target="../media/image11.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image" Target="../media/image59.wmf"/><Relationship Id="rId1" Type="http://schemas.openxmlformats.org/officeDocument/2006/relationships/image" Target="../media/image58.wmf"/><Relationship Id="rId4" Type="http://schemas.openxmlformats.org/officeDocument/2006/relationships/image" Target="../media/image61.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63.wmf"/><Relationship Id="rId1" Type="http://schemas.openxmlformats.org/officeDocument/2006/relationships/image" Target="../media/image62.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66.wmf"/><Relationship Id="rId2" Type="http://schemas.openxmlformats.org/officeDocument/2006/relationships/image" Target="../media/image65.wmf"/><Relationship Id="rId1" Type="http://schemas.openxmlformats.org/officeDocument/2006/relationships/image" Target="../media/image64.wmf"/><Relationship Id="rId4" Type="http://schemas.openxmlformats.org/officeDocument/2006/relationships/image" Target="../media/image67.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69.wmf"/><Relationship Id="rId1" Type="http://schemas.openxmlformats.org/officeDocument/2006/relationships/image" Target="../media/image68.w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72.wmf"/><Relationship Id="rId2" Type="http://schemas.openxmlformats.org/officeDocument/2006/relationships/image" Target="../media/image71.wmf"/><Relationship Id="rId1" Type="http://schemas.openxmlformats.org/officeDocument/2006/relationships/image" Target="../media/image70.wmf"/><Relationship Id="rId6" Type="http://schemas.openxmlformats.org/officeDocument/2006/relationships/image" Target="../media/image75.wmf"/><Relationship Id="rId5" Type="http://schemas.openxmlformats.org/officeDocument/2006/relationships/image" Target="../media/image74.wmf"/><Relationship Id="rId4" Type="http://schemas.openxmlformats.org/officeDocument/2006/relationships/image" Target="../media/image73.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image" Target="../media/image77.wmf"/><Relationship Id="rId1" Type="http://schemas.openxmlformats.org/officeDocument/2006/relationships/image" Target="../media/image76.wmf"/><Relationship Id="rId4" Type="http://schemas.openxmlformats.org/officeDocument/2006/relationships/image" Target="../media/image79.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82.wmf"/><Relationship Id="rId2" Type="http://schemas.openxmlformats.org/officeDocument/2006/relationships/image" Target="../media/image81.wmf"/><Relationship Id="rId1" Type="http://schemas.openxmlformats.org/officeDocument/2006/relationships/image" Target="../media/image80.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85.wmf"/><Relationship Id="rId7" Type="http://schemas.openxmlformats.org/officeDocument/2006/relationships/image" Target="../media/image88.wmf"/><Relationship Id="rId2" Type="http://schemas.openxmlformats.org/officeDocument/2006/relationships/image" Target="../media/image84.wmf"/><Relationship Id="rId1" Type="http://schemas.openxmlformats.org/officeDocument/2006/relationships/image" Target="../media/image83.wmf"/><Relationship Id="rId6" Type="http://schemas.openxmlformats.org/officeDocument/2006/relationships/image" Target="../media/image87.wmf"/><Relationship Id="rId5" Type="http://schemas.openxmlformats.org/officeDocument/2006/relationships/image" Target="../media/image86.wmf"/><Relationship Id="rId4" Type="http://schemas.openxmlformats.org/officeDocument/2006/relationships/image" Target="../media/image44.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90.wmf"/><Relationship Id="rId2" Type="http://schemas.openxmlformats.org/officeDocument/2006/relationships/image" Target="../media/image73.wmf"/><Relationship Id="rId1" Type="http://schemas.openxmlformats.org/officeDocument/2006/relationships/image" Target="../media/image89.wmf"/><Relationship Id="rId5" Type="http://schemas.openxmlformats.org/officeDocument/2006/relationships/image" Target="../media/image92.wmf"/><Relationship Id="rId4" Type="http://schemas.openxmlformats.org/officeDocument/2006/relationships/image" Target="../media/image91.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95.wmf"/><Relationship Id="rId2" Type="http://schemas.openxmlformats.org/officeDocument/2006/relationships/image" Target="../media/image94.wmf"/><Relationship Id="rId1" Type="http://schemas.openxmlformats.org/officeDocument/2006/relationships/image" Target="../media/image93.wmf"/></Relationships>
</file>

<file path=ppt/drawings/_rels/vmlDrawing2.vml.rels><?xml version="1.0" encoding="UTF-8" standalone="yes"?>
<Relationships xmlns="http://schemas.openxmlformats.org/package/2006/relationships"><Relationship Id="rId8" Type="http://schemas.openxmlformats.org/officeDocument/2006/relationships/image" Target="../media/image36.wmf"/><Relationship Id="rId3" Type="http://schemas.openxmlformats.org/officeDocument/2006/relationships/image" Target="../media/image31.wmf"/><Relationship Id="rId7" Type="http://schemas.openxmlformats.org/officeDocument/2006/relationships/image" Target="../media/image35.wmf"/><Relationship Id="rId2" Type="http://schemas.openxmlformats.org/officeDocument/2006/relationships/image" Target="../media/image30.wmf"/><Relationship Id="rId1" Type="http://schemas.openxmlformats.org/officeDocument/2006/relationships/image" Target="../media/image29.wmf"/><Relationship Id="rId6" Type="http://schemas.openxmlformats.org/officeDocument/2006/relationships/image" Target="../media/image34.wmf"/><Relationship Id="rId5" Type="http://schemas.openxmlformats.org/officeDocument/2006/relationships/image" Target="../media/image33.wmf"/><Relationship Id="rId10" Type="http://schemas.openxmlformats.org/officeDocument/2006/relationships/image" Target="../media/image38.wmf"/><Relationship Id="rId4" Type="http://schemas.openxmlformats.org/officeDocument/2006/relationships/image" Target="../media/image32.wmf"/><Relationship Id="rId9" Type="http://schemas.openxmlformats.org/officeDocument/2006/relationships/image" Target="../media/image37.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98.wmf"/><Relationship Id="rId1" Type="http://schemas.openxmlformats.org/officeDocument/2006/relationships/image" Target="../media/image97.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98.wmf"/><Relationship Id="rId1" Type="http://schemas.openxmlformats.org/officeDocument/2006/relationships/image" Target="../media/image9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9.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0.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image" Target="../media/image42.wmf"/><Relationship Id="rId1" Type="http://schemas.openxmlformats.org/officeDocument/2006/relationships/image" Target="../media/image41.wmf"/><Relationship Id="rId6" Type="http://schemas.openxmlformats.org/officeDocument/2006/relationships/image" Target="../media/image46.wmf"/><Relationship Id="rId5" Type="http://schemas.openxmlformats.org/officeDocument/2006/relationships/image" Target="../media/image45.wmf"/><Relationship Id="rId4" Type="http://schemas.openxmlformats.org/officeDocument/2006/relationships/image" Target="../media/image44.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image" Target="../media/image47.wmf"/><Relationship Id="rId1" Type="http://schemas.openxmlformats.org/officeDocument/2006/relationships/image" Target="../media/image12.emf"/><Relationship Id="rId5" Type="http://schemas.openxmlformats.org/officeDocument/2006/relationships/image" Target="../media/image50.wmf"/><Relationship Id="rId4" Type="http://schemas.openxmlformats.org/officeDocument/2006/relationships/image" Target="../media/image49.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52.wmf"/><Relationship Id="rId2" Type="http://schemas.openxmlformats.org/officeDocument/2006/relationships/image" Target="../media/image51.wmf"/><Relationship Id="rId1" Type="http://schemas.openxmlformats.org/officeDocument/2006/relationships/image" Target="../media/image41.wmf"/><Relationship Id="rId6" Type="http://schemas.openxmlformats.org/officeDocument/2006/relationships/image" Target="../media/image54.wmf"/><Relationship Id="rId5" Type="http://schemas.openxmlformats.org/officeDocument/2006/relationships/image" Target="../media/image53.wmf"/><Relationship Id="rId4" Type="http://schemas.openxmlformats.org/officeDocument/2006/relationships/image" Target="../media/image44.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5.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57.wmf"/><Relationship Id="rId1" Type="http://schemas.openxmlformats.org/officeDocument/2006/relationships/image" Target="../media/image5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7B5E069-1600-4C85-9B2B-48D1A5D5B7E6}" type="datetimeFigureOut">
              <a:rPr lang="en-US" smtClean="0"/>
              <a:pPr/>
              <a:t>4/16/2014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2ACC7B9-E4A0-4D2E-943F-50864CAB7762}" type="slidenum">
              <a:rPr lang="en-US" smtClean="0"/>
              <a:pPr/>
              <a:t>‹#›</a:t>
            </a:fld>
            <a:endParaRPr lang="en-US"/>
          </a:p>
        </p:txBody>
      </p:sp>
    </p:spTree>
    <p:extLst>
      <p:ext uri="{BB962C8B-B14F-4D97-AF65-F5344CB8AC3E}">
        <p14:creationId xmlns:p14="http://schemas.microsoft.com/office/powerpoint/2010/main" xmlns="" val="12385333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a:ln/>
        </p:spPr>
      </p:sp>
      <p:sp>
        <p:nvSpPr>
          <p:cNvPr id="37891" name="Notes Placeholder 2"/>
          <p:cNvSpPr>
            <a:spLocks noGrp="1"/>
          </p:cNvSpPr>
          <p:nvPr>
            <p:ph type="body" idx="1"/>
          </p:nvPr>
        </p:nvSpPr>
        <p:spPr>
          <a:noFill/>
          <a:ln/>
        </p:spPr>
        <p:txBody>
          <a:bodyPr/>
          <a:lstStyle/>
          <a:p>
            <a:endParaRPr lang="en-US" smtClean="0">
              <a:latin typeface="Arial" pitchFamily="34" charset="0"/>
            </a:endParaRPr>
          </a:p>
        </p:txBody>
      </p:sp>
      <p:sp>
        <p:nvSpPr>
          <p:cNvPr id="37892" name="Slide Number Placeholder 3"/>
          <p:cNvSpPr>
            <a:spLocks noGrp="1"/>
          </p:cNvSpPr>
          <p:nvPr>
            <p:ph type="sldNum" sz="quarter" idx="5"/>
          </p:nvPr>
        </p:nvSpPr>
        <p:spPr>
          <a:noFill/>
        </p:spPr>
        <p:txBody>
          <a:bodyPr/>
          <a:lstStyle/>
          <a:p>
            <a:fld id="{F9198B1E-D2BF-4032-86B7-7A790AC5792C}" type="slidenum">
              <a:rPr lang="en-US" smtClean="0">
                <a:latin typeface="Arial" pitchFamily="34" charset="0"/>
              </a:rPr>
              <a:pPr/>
              <a:t>5</a:t>
            </a:fld>
            <a:endParaRPr lang="en-US"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2ACC7B9-E4A0-4D2E-943F-50864CAB7762}" type="slidenum">
              <a:rPr lang="en-US" smtClean="0"/>
              <a:pPr/>
              <a:t>23</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2ACC7B9-E4A0-4D2E-943F-50864CAB7762}" type="slidenum">
              <a:rPr lang="en-US" smtClean="0"/>
              <a:pPr/>
              <a:t>27</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2ACC7B9-E4A0-4D2E-943F-50864CAB7762}" type="slidenum">
              <a:rPr lang="en-US" smtClean="0"/>
              <a:pPr/>
              <a:t>31</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2ACC7B9-E4A0-4D2E-943F-50864CAB7762}" type="slidenum">
              <a:rPr lang="en-US" smtClean="0"/>
              <a:pPr/>
              <a:t>33</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2">
        <a:schemeClr val="bg2"/>
      </p:bgRef>
    </p:bg>
    <p:spTree>
      <p:nvGrpSpPr>
        <p:cNvPr id="1" name=""/>
        <p:cNvGrpSpPr/>
        <p:nvPr/>
      </p:nvGrpSpPr>
      <p:grpSpPr>
        <a:xfrm>
          <a:off x="0" y="0"/>
          <a:ext cx="0" cy="0"/>
          <a:chOff x="0" y="0"/>
          <a:chExt cx="0" cy="0"/>
        </a:xfrm>
      </p:grpSpPr>
      <p:sp>
        <p:nvSpPr>
          <p:cNvPr id="7" name="Freeform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8" name="Freeform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9" name="Title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fld id="{F5A4FE27-989D-4488-AAE4-3FD84B85EAC0}" type="datetime1">
              <a:rPr lang="en-US" smtClean="0"/>
              <a:pPr/>
              <a:t>4/16/2014</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AF9C6944-EDD4-4866-9FDD-1489854426A1}" type="slidenum">
              <a:rPr lang="en-US" smtClean="0"/>
              <a:pPr/>
              <a:t>‹#›</a:t>
            </a:fld>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7D6BBD2D-0643-4024-B6F3-6BE473C3AA25}" type="datetime1">
              <a:rPr lang="en-US" smtClean="0"/>
              <a:pPr/>
              <a:t>4/16/2014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14291CE6-284D-4208-83F4-2E8D5ECD228D}" type="datetime1">
              <a:rPr lang="en-US" smtClean="0"/>
              <a:pPr/>
              <a:t>4/16/2014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D8099905-5729-4F82-BEF9-A87C0C6B039D}" type="datetime1">
              <a:rPr lang="en-US" smtClean="0"/>
              <a:pPr/>
              <a:t>4/16/2014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2">
        <a:schemeClr val="bg2"/>
      </p:bgRef>
    </p:bg>
    <p:spTree>
      <p:nvGrpSpPr>
        <p:cNvPr id="1" name=""/>
        <p:cNvGrpSpPr/>
        <p:nvPr/>
      </p:nvGrpSpPr>
      <p:grpSpPr>
        <a:xfrm>
          <a:off x="0" y="0"/>
          <a:ext cx="0" cy="0"/>
          <a:chOff x="0" y="0"/>
          <a:chExt cx="0" cy="0"/>
        </a:xfrm>
      </p:grpSpPr>
      <p:sp>
        <p:nvSpPr>
          <p:cNvPr id="7" name="Freeform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9" name="Freeform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50302C91-DB08-48AB-A166-1A5970F29880}" type="datetime1">
              <a:rPr lang="en-US" smtClean="0"/>
              <a:pPr/>
              <a:t>4/16/2014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F9C6944-EDD4-4866-9FDD-1489854426A1}" type="slidenum">
              <a:rPr lang="en-US" smtClean="0"/>
              <a:pPr/>
              <a:t>‹#›</a:t>
            </a:fld>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457200" y="1600200"/>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4267200" y="1600200"/>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25E0D02F-AC2C-41AD-9307-C0C048FA3A59}" type="datetime1">
              <a:rPr lang="en-US" smtClean="0"/>
              <a:pPr/>
              <a:t>4/16/2014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nchor="ctr"/>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457200" y="5486400"/>
            <a:ext cx="4040188"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4645025" y="5486400"/>
            <a:ext cx="4041775"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4645025" y="1516912"/>
            <a:ext cx="4041775"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E50DD8BA-9EF2-4A70-8FEE-5F505F6A5BD2}" type="datetime1">
              <a:rPr lang="en-US" smtClean="0"/>
              <a:pPr/>
              <a:t>4/16/2014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nchor="ctr"/>
          <a:lstStyle>
            <a:lvl1pPr algn="l">
              <a:defRPr sz="4600"/>
            </a:lvl1pPr>
          </a:lstStyle>
          <a:p>
            <a:r>
              <a:rPr kumimoji="0" lang="en-US" smtClean="0"/>
              <a:t>Click to edit Master title style</a:t>
            </a:r>
            <a:endParaRPr kumimoji="0" lang="en-US"/>
          </a:p>
        </p:txBody>
      </p:sp>
      <p:sp>
        <p:nvSpPr>
          <p:cNvPr id="7" name="Date Placeholder 6"/>
          <p:cNvSpPr>
            <a:spLocks noGrp="1"/>
          </p:cNvSpPr>
          <p:nvPr>
            <p:ph type="dt" sz="half" idx="10"/>
          </p:nvPr>
        </p:nvSpPr>
        <p:spPr/>
        <p:txBody>
          <a:bodyPr/>
          <a:lstStyle/>
          <a:p>
            <a:fld id="{C395DFA6-685E-4915-BCBC-66C0E1D65183}" type="datetime1">
              <a:rPr lang="en-US" smtClean="0"/>
              <a:pPr/>
              <a:t>4/16/2014</a:t>
            </a:fld>
            <a:endParaRPr lang="en-US"/>
          </a:p>
        </p:txBody>
      </p:sp>
      <p:sp>
        <p:nvSpPr>
          <p:cNvPr id="8" name="Slide Number Placeholder 7"/>
          <p:cNvSpPr>
            <a:spLocks noGrp="1"/>
          </p:cNvSpPr>
          <p:nvPr>
            <p:ph type="sldNum" sz="quarter" idx="11"/>
          </p:nvPr>
        </p:nvSpPr>
        <p:spPr/>
        <p:txBody>
          <a:bodyPr/>
          <a:lstStyle/>
          <a:p>
            <a:fld id="{AF9C6944-EDD4-4866-9FDD-1489854426A1}" type="slidenum">
              <a:rPr lang="en-US" smtClean="0"/>
              <a:pPr/>
              <a:t>‹#›</a:t>
            </a:fld>
            <a:endParaRPr lang="en-US"/>
          </a:p>
        </p:txBody>
      </p:sp>
      <p:sp>
        <p:nvSpPr>
          <p:cNvPr id="9" name="Footer Placeholder 8"/>
          <p:cNvSpPr>
            <a:spLocks noGrp="1"/>
          </p:cNvSpPr>
          <p:nvPr>
            <p:ph type="ftr" sz="quarter" idx="12"/>
          </p:nvPr>
        </p:nvSpPr>
        <p:spPr/>
        <p:txBody>
          <a:bodyPr/>
          <a:lstStyle/>
          <a:p>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EC4D82E-6E7D-4A19-AEBA-012F6921C490}" type="datetime1">
              <a:rPr lang="en-US" smtClean="0"/>
              <a:pPr/>
              <a:t>4/16/2014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6522A058-6D59-4CCA-91C8-B7B1A9A99657}" type="datetime1">
              <a:rPr lang="en-US" smtClean="0"/>
              <a:pPr/>
              <a:t>4/16/2014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8156448" y="6422064"/>
            <a:ext cx="762000" cy="365125"/>
          </a:xfrm>
        </p:spPr>
        <p:txBody>
          <a:bodyPr/>
          <a:lstStyle/>
          <a:p>
            <a:fld id="{AF9C6944-EDD4-4866-9FDD-1489854426A1}"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kumimoji="0" lang="en-US" smtClean="0"/>
              <a:t>Click to edit Master title style</a:t>
            </a:r>
            <a:endParaRPr kumimoji="0" lang="en-US"/>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a:lvl1pPr>
          </a:lstStyle>
          <a:p>
            <a:r>
              <a:rPr kumimoji="0" lang="en-US" smtClean="0"/>
              <a:t>Click icon to add picture</a:t>
            </a:r>
            <a:endParaRPr kumimoji="0" lang="en-US" dirty="0"/>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a:xfrm>
            <a:off x="457200" y="6422064"/>
            <a:ext cx="2133600" cy="365125"/>
          </a:xfrm>
        </p:spPr>
        <p:txBody>
          <a:bodyPr/>
          <a:lstStyle/>
          <a:p>
            <a:fld id="{07BED613-2700-48FE-8FFD-6164DE2AE457}" type="datetime1">
              <a:rPr lang="en-US" smtClean="0"/>
              <a:pPr/>
              <a:t>4/16/2014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F9C6944-EDD4-4866-9FDD-1489854426A1}"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Freeform 11"/>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9" name="Title Placeholder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457200" y="1600200"/>
            <a:ext cx="7467600" cy="4525963"/>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457200" y="6422064"/>
            <a:ext cx="2133600" cy="365125"/>
          </a:xfrm>
          <a:prstGeom prst="rect">
            <a:avLst/>
          </a:prstGeom>
        </p:spPr>
        <p:txBody>
          <a:bodyPr vert="horz" bIns="0" anchor="b"/>
          <a:lstStyle>
            <a:lvl1pPr algn="l" eaLnBrk="1" latinLnBrk="0" hangingPunct="1">
              <a:defRPr kumimoji="0" sz="1000">
                <a:solidFill>
                  <a:schemeClr val="tx2">
                    <a:shade val="50000"/>
                  </a:schemeClr>
                </a:solidFill>
              </a:defRPr>
            </a:lvl1pPr>
          </a:lstStyle>
          <a:p>
            <a:fld id="{F2114CBA-243A-4FBC-B3DA-FD08DE05C074}" type="datetime1">
              <a:rPr lang="en-US" smtClean="0"/>
              <a:pPr/>
              <a:t>4/16/2014</a:t>
            </a:fld>
            <a:endParaRPr lang="en-US"/>
          </a:p>
        </p:txBody>
      </p:sp>
      <p:sp>
        <p:nvSpPr>
          <p:cNvPr id="22" name="Footer Placeholder 21"/>
          <p:cNvSpPr>
            <a:spLocks noGrp="1"/>
          </p:cNvSpPr>
          <p:nvPr>
            <p:ph type="ftr" sz="quarter" idx="3"/>
          </p:nvPr>
        </p:nvSpPr>
        <p:spPr>
          <a:xfrm>
            <a:off x="3124200" y="6422064"/>
            <a:ext cx="2895600" cy="365125"/>
          </a:xfrm>
          <a:prstGeom prst="rect">
            <a:avLst/>
          </a:prstGeom>
        </p:spPr>
        <p:txBody>
          <a:bodyPr vert="horz" lIns="0" rIns="0" bIns="0" anchor="b"/>
          <a:lstStyle>
            <a:lvl1pPr algn="ctr" eaLnBrk="1" latinLnBrk="0" hangingPunct="1">
              <a:defRPr kumimoji="0" sz="1000">
                <a:solidFill>
                  <a:schemeClr val="tx2">
                    <a:shade val="50000"/>
                  </a:schemeClr>
                </a:solidFill>
              </a:defRPr>
            </a:lvl1pPr>
          </a:lstStyle>
          <a:p>
            <a:endParaRPr lang="en-US"/>
          </a:p>
        </p:txBody>
      </p:sp>
      <p:sp>
        <p:nvSpPr>
          <p:cNvPr id="18" name="Slide Number Placeholder 17"/>
          <p:cNvSpPr>
            <a:spLocks noGrp="1"/>
          </p:cNvSpPr>
          <p:nvPr>
            <p:ph type="sldNum" sz="quarter" idx="4"/>
          </p:nvPr>
        </p:nvSpPr>
        <p:spPr>
          <a:xfrm>
            <a:off x="8153400" y="6422064"/>
            <a:ext cx="762000" cy="365125"/>
          </a:xfrm>
          <a:prstGeom prst="rect">
            <a:avLst/>
          </a:prstGeom>
        </p:spPr>
        <p:txBody>
          <a:bodyPr vert="horz" lIns="0" tIns="0" rIns="0" bIns="0" anchor="b"/>
          <a:lstStyle>
            <a:lvl1pPr algn="r" eaLnBrk="1" latinLnBrk="0" hangingPunct="1">
              <a:defRPr kumimoji="0" sz="1000">
                <a:solidFill>
                  <a:schemeClr val="tx2">
                    <a:shade val="50000"/>
                  </a:schemeClr>
                </a:solidFill>
              </a:defRPr>
            </a:lvl1pPr>
          </a:lstStyle>
          <a:p>
            <a:fld id="{AF9C6944-EDD4-4866-9FDD-1489854426A1}" type="slidenum">
              <a:rPr lang="en-US" smtClean="0"/>
              <a:pPr/>
              <a:t>‹#›</a:t>
            </a:fld>
            <a:endParaRPr lang="en-US"/>
          </a:p>
        </p:txBody>
      </p:sp>
    </p:spTree>
  </p:cSld>
  <p:clrMap bg1="dk1" tx1="lt1" bg2="dk2" tx2="lt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hdr="0" ftr="0" dt="0"/>
  <p:txStyles>
    <p:titleStyle>
      <a:lvl1pPr algn="l" rtl="0" eaLnBrk="1" latinLnBrk="0" hangingPunct="1">
        <a:spcBef>
          <a:spcPct val="0"/>
        </a:spcBef>
        <a:buNone/>
        <a:defRPr kumimoji="0" sz="4600" kern="1200">
          <a:solidFill>
            <a:schemeClr val="tx1"/>
          </a:solidFill>
          <a:latin typeface="+mj-lt"/>
          <a:ea typeface="+mj-ea"/>
          <a:cs typeface="+mj-cs"/>
        </a:defRPr>
      </a:lvl1pPr>
    </p:titleStyle>
    <p:bodyStyle>
      <a:lvl1pPr marL="420624" indent="-384048" algn="l" rtl="0"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722376" indent="-274320" algn="l" rtl="0" eaLnBrk="1" latinLnBrk="0" hangingPunct="1">
        <a:spcBef>
          <a:spcPct val="20000"/>
        </a:spcBef>
        <a:buClr>
          <a:schemeClr val="accent1"/>
        </a:buClr>
        <a:buSzPct val="90000"/>
        <a:buFont typeface="Wingdings 2"/>
        <a:buChar char=""/>
        <a:defRPr kumimoji="0" sz="2600" kern="1200">
          <a:solidFill>
            <a:schemeClr val="tx1"/>
          </a:solidFill>
          <a:latin typeface="+mn-lt"/>
          <a:ea typeface="+mn-ea"/>
          <a:cs typeface="+mn-cs"/>
        </a:defRPr>
      </a:lvl2pPr>
      <a:lvl3pPr marL="1005840" indent="-256032" algn="l" rtl="0" eaLnBrk="1" latinLnBrk="0" hangingPunct="1">
        <a:spcBef>
          <a:spcPct val="20000"/>
        </a:spcBef>
        <a:buClr>
          <a:schemeClr val="accent2"/>
        </a:buClr>
        <a:buSzPct val="85000"/>
        <a:buFont typeface="Arial"/>
        <a:buChar char="○"/>
        <a:defRPr kumimoji="0" sz="2400" kern="1200">
          <a:solidFill>
            <a:schemeClr val="tx1"/>
          </a:solidFill>
          <a:latin typeface="+mn-lt"/>
          <a:ea typeface="+mn-ea"/>
          <a:cs typeface="+mn-cs"/>
        </a:defRPr>
      </a:lvl3pPr>
      <a:lvl4pPr marL="1280160" indent="-237744" algn="l" rtl="0" eaLnBrk="1" latinLnBrk="0" hangingPunct="1">
        <a:spcBef>
          <a:spcPct val="20000"/>
        </a:spcBef>
        <a:buClr>
          <a:schemeClr val="accent3"/>
        </a:buClr>
        <a:buSzPct val="90000"/>
        <a:buFont typeface="Wingdings 2"/>
        <a:buChar char=""/>
        <a:defRPr kumimoji="0" sz="2000" kern="1200">
          <a:solidFill>
            <a:schemeClr val="tx1"/>
          </a:solidFill>
          <a:latin typeface="+mn-lt"/>
          <a:ea typeface="+mn-ea"/>
          <a:cs typeface="+mn-cs"/>
        </a:defRPr>
      </a:lvl4pPr>
      <a:lvl5pPr marL="1490472" indent="-182880" algn="l" rtl="0" eaLnBrk="1" latinLnBrk="0" hangingPunct="1">
        <a:spcBef>
          <a:spcPct val="20000"/>
        </a:spcBef>
        <a:buClr>
          <a:schemeClr val="accent4"/>
        </a:buClr>
        <a:buSzPct val="100000"/>
        <a:buFont typeface="Arial"/>
        <a:buChar char="-"/>
        <a:defRPr kumimoji="0"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25.bin"/><Relationship Id="rId7" Type="http://schemas.openxmlformats.org/officeDocument/2006/relationships/oleObject" Target="../embeddings/oleObject29.bin"/><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28.bin"/><Relationship Id="rId5" Type="http://schemas.openxmlformats.org/officeDocument/2006/relationships/oleObject" Target="../embeddings/oleObject27.bin"/><Relationship Id="rId4" Type="http://schemas.openxmlformats.org/officeDocument/2006/relationships/oleObject" Target="../embeddings/oleObject26.bin"/></Relationships>
</file>

<file path=ppt/slides/_rels/slide11.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oleObject" Target="../embeddings/oleObject30.bin"/><Relationship Id="rId7" Type="http://schemas.openxmlformats.org/officeDocument/2006/relationships/oleObject" Target="../embeddings/oleObject34.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oleObject" Target="../embeddings/oleObject33.bin"/><Relationship Id="rId5" Type="http://schemas.openxmlformats.org/officeDocument/2006/relationships/oleObject" Target="../embeddings/oleObject32.bin"/><Relationship Id="rId4" Type="http://schemas.openxmlformats.org/officeDocument/2006/relationships/oleObject" Target="../embeddings/oleObject31.bin"/></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xml"/><Relationship Id="rId1" Type="http://schemas.openxmlformats.org/officeDocument/2006/relationships/vmlDrawing" Target="../drawings/vmlDrawing8.vml"/><Relationship Id="rId4" Type="http://schemas.openxmlformats.org/officeDocument/2006/relationships/oleObject" Target="../embeddings/oleObject36.bin"/></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2.xml"/><Relationship Id="rId1" Type="http://schemas.openxmlformats.org/officeDocument/2006/relationships/vmlDrawing" Target="../drawings/vmlDrawing9.vml"/><Relationship Id="rId4" Type="http://schemas.openxmlformats.org/officeDocument/2006/relationships/oleObject" Target="../embeddings/oleObject38.bin"/></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oleObject" Target="../embeddings/oleObject42.bin"/><Relationship Id="rId5" Type="http://schemas.openxmlformats.org/officeDocument/2006/relationships/oleObject" Target="../embeddings/oleObject41.bin"/><Relationship Id="rId4" Type="http://schemas.openxmlformats.org/officeDocument/2006/relationships/oleObject" Target="../embeddings/oleObject40.bin"/></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2.xml"/><Relationship Id="rId1" Type="http://schemas.openxmlformats.org/officeDocument/2006/relationships/vmlDrawing" Target="../drawings/vmlDrawing11.vml"/><Relationship Id="rId4" Type="http://schemas.openxmlformats.org/officeDocument/2006/relationships/oleObject" Target="../embeddings/oleObject44.bin"/></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oleObject" Target="../embeddings/oleObject48.bin"/><Relationship Id="rId5" Type="http://schemas.openxmlformats.org/officeDocument/2006/relationships/oleObject" Target="../embeddings/oleObject47.bin"/><Relationship Id="rId4" Type="http://schemas.openxmlformats.org/officeDocument/2006/relationships/oleObject" Target="../embeddings/oleObject46.bin"/></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2.xml"/><Relationship Id="rId1" Type="http://schemas.openxmlformats.org/officeDocument/2006/relationships/vmlDrawing" Target="../drawings/vmlDrawing13.vml"/><Relationship Id="rId4" Type="http://schemas.openxmlformats.org/officeDocument/2006/relationships/oleObject" Target="../embeddings/oleObject50.bin"/></Relationships>
</file>

<file path=ppt/slides/_rels/slide19.xml.rels><?xml version="1.0" encoding="UTF-8" standalone="yes"?>
<Relationships xmlns="http://schemas.openxmlformats.org/package/2006/relationships"><Relationship Id="rId8" Type="http://schemas.openxmlformats.org/officeDocument/2006/relationships/oleObject" Target="../embeddings/oleObject56.bin"/><Relationship Id="rId3" Type="http://schemas.openxmlformats.org/officeDocument/2006/relationships/oleObject" Target="../embeddings/oleObject51.bin"/><Relationship Id="rId7" Type="http://schemas.openxmlformats.org/officeDocument/2006/relationships/oleObject" Target="../embeddings/oleObject55.bin"/><Relationship Id="rId2" Type="http://schemas.openxmlformats.org/officeDocument/2006/relationships/slideLayout" Target="../slideLayouts/slideLayout2.xml"/><Relationship Id="rId1" Type="http://schemas.openxmlformats.org/officeDocument/2006/relationships/vmlDrawing" Target="../drawings/vmlDrawing14.vml"/><Relationship Id="rId6" Type="http://schemas.openxmlformats.org/officeDocument/2006/relationships/oleObject" Target="../embeddings/oleObject54.bin"/><Relationship Id="rId5" Type="http://schemas.openxmlformats.org/officeDocument/2006/relationships/oleObject" Target="../embeddings/oleObject53.bin"/><Relationship Id="rId4" Type="http://schemas.openxmlformats.org/officeDocument/2006/relationships/oleObject" Target="../embeddings/oleObject52.bin"/></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Layout" Target="../slideLayouts/slideLayout2.xml"/><Relationship Id="rId1" Type="http://schemas.openxmlformats.org/officeDocument/2006/relationships/vmlDrawing" Target="../drawings/vmlDrawing15.vml"/><Relationship Id="rId6" Type="http://schemas.openxmlformats.org/officeDocument/2006/relationships/oleObject" Target="../embeddings/oleObject60.bin"/><Relationship Id="rId5" Type="http://schemas.openxmlformats.org/officeDocument/2006/relationships/oleObject" Target="../embeddings/oleObject59.bin"/><Relationship Id="rId4" Type="http://schemas.openxmlformats.org/officeDocument/2006/relationships/oleObject" Target="../embeddings/oleObject58.bin"/></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slideLayout" Target="../slideLayouts/slideLayout2.xml"/><Relationship Id="rId1" Type="http://schemas.openxmlformats.org/officeDocument/2006/relationships/vmlDrawing" Target="../drawings/vmlDrawing16.vml"/><Relationship Id="rId5" Type="http://schemas.openxmlformats.org/officeDocument/2006/relationships/oleObject" Target="../embeddings/oleObject63.bin"/><Relationship Id="rId4" Type="http://schemas.openxmlformats.org/officeDocument/2006/relationships/oleObject" Target="../embeddings/oleObject62.bin"/></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69.bin"/><Relationship Id="rId3" Type="http://schemas.openxmlformats.org/officeDocument/2006/relationships/oleObject" Target="../embeddings/oleObject64.bin"/><Relationship Id="rId7" Type="http://schemas.openxmlformats.org/officeDocument/2006/relationships/oleObject" Target="../embeddings/oleObject68.bin"/><Relationship Id="rId2" Type="http://schemas.openxmlformats.org/officeDocument/2006/relationships/slideLayout" Target="../slideLayouts/slideLayout2.xml"/><Relationship Id="rId1" Type="http://schemas.openxmlformats.org/officeDocument/2006/relationships/vmlDrawing" Target="../drawings/vmlDrawing17.vml"/><Relationship Id="rId6" Type="http://schemas.openxmlformats.org/officeDocument/2006/relationships/oleObject" Target="../embeddings/oleObject67.bin"/><Relationship Id="rId5" Type="http://schemas.openxmlformats.org/officeDocument/2006/relationships/oleObject" Target="../embeddings/oleObject66.bin"/><Relationship Id="rId4" Type="http://schemas.openxmlformats.org/officeDocument/2006/relationships/oleObject" Target="../embeddings/oleObject65.bin"/><Relationship Id="rId9" Type="http://schemas.openxmlformats.org/officeDocument/2006/relationships/oleObject" Target="../embeddings/oleObject70.bin"/></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75.bin"/><Relationship Id="rId3" Type="http://schemas.openxmlformats.org/officeDocument/2006/relationships/notesSlide" Target="../notesSlides/notesSlide2.xml"/><Relationship Id="rId7" Type="http://schemas.openxmlformats.org/officeDocument/2006/relationships/oleObject" Target="../embeddings/oleObject74.bin"/><Relationship Id="rId2" Type="http://schemas.openxmlformats.org/officeDocument/2006/relationships/slideLayout" Target="../slideLayouts/slideLayout2.xml"/><Relationship Id="rId1" Type="http://schemas.openxmlformats.org/officeDocument/2006/relationships/vmlDrawing" Target="../drawings/vmlDrawing18.vml"/><Relationship Id="rId6" Type="http://schemas.openxmlformats.org/officeDocument/2006/relationships/oleObject" Target="../embeddings/oleObject73.bin"/><Relationship Id="rId5" Type="http://schemas.openxmlformats.org/officeDocument/2006/relationships/oleObject" Target="../embeddings/oleObject72.bin"/><Relationship Id="rId4" Type="http://schemas.openxmlformats.org/officeDocument/2006/relationships/oleObject" Target="../embeddings/oleObject71.bin"/></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76.bin"/><Relationship Id="rId2" Type="http://schemas.openxmlformats.org/officeDocument/2006/relationships/slideLayout" Target="../slideLayouts/slideLayout2.xml"/><Relationship Id="rId1" Type="http://schemas.openxmlformats.org/officeDocument/2006/relationships/vmlDrawing" Target="../drawings/vmlDrawing19.vml"/><Relationship Id="rId5" Type="http://schemas.openxmlformats.org/officeDocument/2006/relationships/oleObject" Target="../embeddings/oleObject78.bin"/><Relationship Id="rId4" Type="http://schemas.openxmlformats.org/officeDocument/2006/relationships/oleObject" Target="../embeddings/oleObject77.bin"/></Relationships>
</file>

<file path=ppt/slides/_rels/slide2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vmlDrawing" Target="../drawings/vmlDrawing20.vml"/><Relationship Id="rId6" Type="http://schemas.openxmlformats.org/officeDocument/2006/relationships/image" Target="../media/image99.png"/><Relationship Id="rId5" Type="http://schemas.openxmlformats.org/officeDocument/2006/relationships/oleObject" Target="../embeddings/oleObject80.bin"/><Relationship Id="rId4" Type="http://schemas.openxmlformats.org/officeDocument/2006/relationships/oleObject" Target="../embeddings/oleObject79.bin"/></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81.bin"/><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oleObject" Target="../embeddings/oleObject82.bin"/><Relationship Id="rId4" Type="http://schemas.openxmlformats.org/officeDocument/2006/relationships/image" Target="../media/image99.png"/></Relationships>
</file>

<file path=ppt/slides/_rels/slide2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xml"/><Relationship Id="rId4" Type="http://schemas.openxmlformats.org/officeDocument/2006/relationships/image" Target="../media/image102.png"/></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oleObject" Target="../embeddings/oleObject6.bin"/><Relationship Id="rId3" Type="http://schemas.openxmlformats.org/officeDocument/2006/relationships/oleObject" Target="../embeddings/oleObject1.bin"/><Relationship Id="rId7" Type="http://schemas.openxmlformats.org/officeDocument/2006/relationships/oleObject" Target="../embeddings/oleObject2.bin"/><Relationship Id="rId12" Type="http://schemas.openxmlformats.org/officeDocument/2006/relationships/oleObject" Target="../embeddings/oleObject5.bin"/><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16.png"/><Relationship Id="rId11" Type="http://schemas.openxmlformats.org/officeDocument/2006/relationships/oleObject" Target="../embeddings/oleObject4.bin"/><Relationship Id="rId5" Type="http://schemas.openxmlformats.org/officeDocument/2006/relationships/image" Target="../media/image15.png"/><Relationship Id="rId10" Type="http://schemas.openxmlformats.org/officeDocument/2006/relationships/oleObject" Target="../embeddings/oleObject3.bin"/><Relationship Id="rId4" Type="http://schemas.openxmlformats.org/officeDocument/2006/relationships/image" Target="../media/image14.png"/><Relationship Id="rId9" Type="http://schemas.openxmlformats.org/officeDocument/2006/relationships/image" Target="../media/image18.png"/></Relationships>
</file>

<file path=ppt/slides/_rels/slide5.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1.png"/><Relationship Id="rId3" Type="http://schemas.openxmlformats.org/officeDocument/2006/relationships/image" Target="../media/image19.emf"/><Relationship Id="rId7" Type="http://schemas.openxmlformats.org/officeDocument/2006/relationships/image" Target="../media/image23.png"/><Relationship Id="rId12" Type="http://schemas.openxmlformats.org/officeDocument/2006/relationships/image" Target="../media/image28.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22.png"/><Relationship Id="rId11" Type="http://schemas.openxmlformats.org/officeDocument/2006/relationships/image" Target="../media/image27.png"/><Relationship Id="rId5" Type="http://schemas.openxmlformats.org/officeDocument/2006/relationships/image" Target="../media/image21.emf"/><Relationship Id="rId10" Type="http://schemas.openxmlformats.org/officeDocument/2006/relationships/image" Target="../media/image26.png"/><Relationship Id="rId4" Type="http://schemas.openxmlformats.org/officeDocument/2006/relationships/image" Target="../media/image20.emf"/><Relationship Id="rId9" Type="http://schemas.openxmlformats.org/officeDocument/2006/relationships/image" Target="../media/image25.png"/></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oleObject" Target="../embeddings/oleObject7.bin"/><Relationship Id="rId7" Type="http://schemas.openxmlformats.org/officeDocument/2006/relationships/oleObject" Target="../embeddings/oleObject11.bin"/><Relationship Id="rId12" Type="http://schemas.openxmlformats.org/officeDocument/2006/relationships/oleObject" Target="../embeddings/oleObject16.bin"/><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10.bin"/><Relationship Id="rId11" Type="http://schemas.openxmlformats.org/officeDocument/2006/relationships/oleObject" Target="../embeddings/oleObject15.bin"/><Relationship Id="rId5" Type="http://schemas.openxmlformats.org/officeDocument/2006/relationships/oleObject" Target="../embeddings/oleObject9.bin"/><Relationship Id="rId10" Type="http://schemas.openxmlformats.org/officeDocument/2006/relationships/oleObject" Target="../embeddings/oleObject14.bin"/><Relationship Id="rId4" Type="http://schemas.openxmlformats.org/officeDocument/2006/relationships/oleObject" Target="../embeddings/oleObject8.bin"/><Relationship Id="rId9" Type="http://schemas.openxmlformats.org/officeDocument/2006/relationships/oleObject" Target="../embeddings/oleObject13.bin"/></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2.xml"/><Relationship Id="rId1" Type="http://schemas.openxmlformats.org/officeDocument/2006/relationships/vmlDrawing" Target="../drawings/vmlDrawing3.v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2.xml"/><Relationship Id="rId1" Type="http://schemas.openxmlformats.org/officeDocument/2006/relationships/vmlDrawing" Target="../drawings/vmlDrawing4.vml"/></Relationships>
</file>

<file path=ppt/slides/_rels/slide9.xml.rels><?xml version="1.0" encoding="UTF-8" standalone="yes"?>
<Relationships xmlns="http://schemas.openxmlformats.org/package/2006/relationships"><Relationship Id="rId8" Type="http://schemas.openxmlformats.org/officeDocument/2006/relationships/oleObject" Target="../embeddings/oleObject24.bin"/><Relationship Id="rId3" Type="http://schemas.openxmlformats.org/officeDocument/2006/relationships/oleObject" Target="../embeddings/oleObject19.bin"/><Relationship Id="rId7" Type="http://schemas.openxmlformats.org/officeDocument/2006/relationships/oleObject" Target="../embeddings/oleObject23.bin"/><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oleObject" Target="../embeddings/oleObject22.bin"/><Relationship Id="rId5" Type="http://schemas.openxmlformats.org/officeDocument/2006/relationships/oleObject" Target="../embeddings/oleObject21.bin"/><Relationship Id="rId4" Type="http://schemas.openxmlformats.org/officeDocument/2006/relationships/oleObject" Target="../embeddings/oleObject20.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09600" y="1524000"/>
            <a:ext cx="7772400" cy="1470025"/>
          </a:xfrm>
        </p:spPr>
        <p:txBody>
          <a:bodyPr>
            <a:noAutofit/>
          </a:bodyPr>
          <a:lstStyle/>
          <a:p>
            <a:pPr algn="ctr"/>
            <a:r>
              <a:rPr lang="en-US" sz="3200" dirty="0" smtClean="0"/>
              <a:t>Design of Non-Linear Kernel Dictionaries for</a:t>
            </a:r>
            <a:br>
              <a:rPr lang="en-US" sz="3200" dirty="0" smtClean="0"/>
            </a:br>
            <a:r>
              <a:rPr lang="en-US" sz="3200" dirty="0" smtClean="0"/>
              <a:t>Object Recognition</a:t>
            </a:r>
            <a:r>
              <a:rPr lang="en-US" sz="2000" dirty="0" smtClean="0"/>
              <a:t/>
            </a:r>
            <a:br>
              <a:rPr lang="en-US" sz="2000" dirty="0" smtClean="0"/>
            </a:br>
            <a:endParaRPr lang="en-US" sz="2000" dirty="0"/>
          </a:p>
        </p:txBody>
      </p:sp>
      <p:sp>
        <p:nvSpPr>
          <p:cNvPr id="3" name="Subtitle 2"/>
          <p:cNvSpPr>
            <a:spLocks noGrp="1"/>
          </p:cNvSpPr>
          <p:nvPr>
            <p:ph type="subTitle" idx="1"/>
          </p:nvPr>
        </p:nvSpPr>
        <p:spPr>
          <a:xfrm>
            <a:off x="685800" y="4572000"/>
            <a:ext cx="7772400" cy="1508760"/>
          </a:xfrm>
        </p:spPr>
        <p:txBody>
          <a:bodyPr>
            <a:normAutofit/>
          </a:bodyPr>
          <a:lstStyle/>
          <a:p>
            <a:r>
              <a:rPr lang="en-US" sz="1800" dirty="0" smtClean="0">
                <a:latin typeface="Times New Roman" pitchFamily="18" charset="0"/>
                <a:cs typeface="Times New Roman" pitchFamily="18" charset="0"/>
              </a:rPr>
              <a:t>Murad Megjhani</a:t>
            </a:r>
          </a:p>
          <a:p>
            <a:r>
              <a:rPr lang="en-US" sz="1800" dirty="0" smtClean="0">
                <a:latin typeface="Times New Roman" pitchFamily="18" charset="0"/>
                <a:cs typeface="Times New Roman" pitchFamily="18" charset="0"/>
              </a:rPr>
              <a:t>MATH : 6397</a:t>
            </a:r>
          </a:p>
        </p:txBody>
      </p:sp>
      <p:sp>
        <p:nvSpPr>
          <p:cNvPr id="4" name="Slide Number Placeholder 3"/>
          <p:cNvSpPr>
            <a:spLocks noGrp="1"/>
          </p:cNvSpPr>
          <p:nvPr>
            <p:ph type="sldNum" sz="quarter" idx="12"/>
          </p:nvPr>
        </p:nvSpPr>
        <p:spPr/>
        <p:txBody>
          <a:bodyPr/>
          <a:lstStyle/>
          <a:p>
            <a:fld id="{AF9C6944-EDD4-4866-9FDD-1489854426A1}" type="slidenum">
              <a:rPr lang="en-US" smtClean="0"/>
              <a:pPr/>
              <a:t>1</a:t>
            </a:fld>
            <a:endParaRPr lang="en-US"/>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Autofit/>
          </a:bodyPr>
          <a:lstStyle/>
          <a:p>
            <a:pPr algn="ctr"/>
            <a:r>
              <a:rPr lang="en-US" dirty="0" smtClean="0"/>
              <a:t/>
            </a:r>
            <a:br>
              <a:rPr lang="en-US" dirty="0" smtClean="0"/>
            </a:br>
            <a:r>
              <a:rPr lang="en-US" dirty="0"/>
              <a:t/>
            </a:r>
            <a:br>
              <a:rPr lang="en-US" dirty="0"/>
            </a:br>
            <a:endParaRPr lang="en-US" dirty="0"/>
          </a:p>
        </p:txBody>
      </p:sp>
      <p:sp>
        <p:nvSpPr>
          <p:cNvPr id="4" name="AutoShape 4"/>
          <p:cNvSpPr>
            <a:spLocks noChangeArrowheads="1"/>
          </p:cNvSpPr>
          <p:nvPr/>
        </p:nvSpPr>
        <p:spPr bwMode="auto">
          <a:xfrm>
            <a:off x="4808538" y="1817687"/>
            <a:ext cx="2540000" cy="1358900"/>
          </a:xfrm>
          <a:prstGeom prst="bracketPair">
            <a:avLst>
              <a:gd name="adj" fmla="val 4463"/>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AutoShape 5"/>
          <p:cNvSpPr>
            <a:spLocks noChangeArrowheads="1"/>
          </p:cNvSpPr>
          <p:nvPr/>
        </p:nvSpPr>
        <p:spPr bwMode="auto">
          <a:xfrm>
            <a:off x="7559675" y="1814512"/>
            <a:ext cx="273050" cy="2266950"/>
          </a:xfrm>
          <a:prstGeom prst="bracketPair">
            <a:avLst>
              <a:gd name="adj" fmla="val 16778"/>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3" name="Group 6"/>
          <p:cNvGrpSpPr>
            <a:grpSpLocks/>
          </p:cNvGrpSpPr>
          <p:nvPr/>
        </p:nvGrpSpPr>
        <p:grpSpPr bwMode="auto">
          <a:xfrm>
            <a:off x="4891088" y="1825625"/>
            <a:ext cx="2382837" cy="1347787"/>
            <a:chOff x="3047" y="859"/>
            <a:chExt cx="1501" cy="849"/>
          </a:xfrm>
        </p:grpSpPr>
        <p:sp>
          <p:nvSpPr>
            <p:cNvPr id="7" name="Rectangle 7"/>
            <p:cNvSpPr>
              <a:spLocks noChangeArrowheads="1"/>
            </p:cNvSpPr>
            <p:nvPr/>
          </p:nvSpPr>
          <p:spPr bwMode="auto">
            <a:xfrm>
              <a:off x="304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Rectangle 8"/>
            <p:cNvSpPr>
              <a:spLocks noChangeArrowheads="1"/>
            </p:cNvSpPr>
            <p:nvPr/>
          </p:nvSpPr>
          <p:spPr bwMode="auto">
            <a:xfrm>
              <a:off x="3103"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9"/>
            <p:cNvSpPr>
              <a:spLocks noChangeArrowheads="1"/>
            </p:cNvSpPr>
            <p:nvPr/>
          </p:nvSpPr>
          <p:spPr bwMode="auto">
            <a:xfrm>
              <a:off x="3158"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10"/>
            <p:cNvSpPr>
              <a:spLocks noChangeArrowheads="1"/>
            </p:cNvSpPr>
            <p:nvPr/>
          </p:nvSpPr>
          <p:spPr bwMode="auto">
            <a:xfrm>
              <a:off x="321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11"/>
            <p:cNvSpPr>
              <a:spLocks noChangeArrowheads="1"/>
            </p:cNvSpPr>
            <p:nvPr/>
          </p:nvSpPr>
          <p:spPr bwMode="auto">
            <a:xfrm>
              <a:off x="3269"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Rectangle 12"/>
            <p:cNvSpPr>
              <a:spLocks noChangeArrowheads="1"/>
            </p:cNvSpPr>
            <p:nvPr/>
          </p:nvSpPr>
          <p:spPr bwMode="auto">
            <a:xfrm>
              <a:off x="3325"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Rectangle 13"/>
            <p:cNvSpPr>
              <a:spLocks noChangeArrowheads="1"/>
            </p:cNvSpPr>
            <p:nvPr/>
          </p:nvSpPr>
          <p:spPr bwMode="auto">
            <a:xfrm>
              <a:off x="338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Rectangle 14"/>
            <p:cNvSpPr>
              <a:spLocks noChangeArrowheads="1"/>
            </p:cNvSpPr>
            <p:nvPr/>
          </p:nvSpPr>
          <p:spPr bwMode="auto">
            <a:xfrm>
              <a:off x="3436"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Rectangle 15"/>
            <p:cNvSpPr>
              <a:spLocks noChangeArrowheads="1"/>
            </p:cNvSpPr>
            <p:nvPr/>
          </p:nvSpPr>
          <p:spPr bwMode="auto">
            <a:xfrm>
              <a:off x="3492"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16"/>
            <p:cNvSpPr>
              <a:spLocks noChangeArrowheads="1"/>
            </p:cNvSpPr>
            <p:nvPr/>
          </p:nvSpPr>
          <p:spPr bwMode="auto">
            <a:xfrm>
              <a:off x="354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17"/>
            <p:cNvSpPr>
              <a:spLocks noChangeArrowheads="1"/>
            </p:cNvSpPr>
            <p:nvPr/>
          </p:nvSpPr>
          <p:spPr bwMode="auto">
            <a:xfrm>
              <a:off x="360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18"/>
            <p:cNvSpPr>
              <a:spLocks noChangeArrowheads="1"/>
            </p:cNvSpPr>
            <p:nvPr/>
          </p:nvSpPr>
          <p:spPr bwMode="auto">
            <a:xfrm>
              <a:off x="3659"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19"/>
            <p:cNvSpPr>
              <a:spLocks noChangeArrowheads="1"/>
            </p:cNvSpPr>
            <p:nvPr/>
          </p:nvSpPr>
          <p:spPr bwMode="auto">
            <a:xfrm>
              <a:off x="3714"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Rectangle 20"/>
            <p:cNvSpPr>
              <a:spLocks noChangeArrowheads="1"/>
            </p:cNvSpPr>
            <p:nvPr/>
          </p:nvSpPr>
          <p:spPr bwMode="auto">
            <a:xfrm>
              <a:off x="377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Rectangle 21"/>
            <p:cNvSpPr>
              <a:spLocks noChangeArrowheads="1"/>
            </p:cNvSpPr>
            <p:nvPr/>
          </p:nvSpPr>
          <p:spPr bwMode="auto">
            <a:xfrm>
              <a:off x="3826"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Rectangle 22"/>
            <p:cNvSpPr>
              <a:spLocks noChangeArrowheads="1"/>
            </p:cNvSpPr>
            <p:nvPr/>
          </p:nvSpPr>
          <p:spPr bwMode="auto">
            <a:xfrm>
              <a:off x="3881"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Rectangle 23"/>
            <p:cNvSpPr>
              <a:spLocks noChangeArrowheads="1"/>
            </p:cNvSpPr>
            <p:nvPr/>
          </p:nvSpPr>
          <p:spPr bwMode="auto">
            <a:xfrm>
              <a:off x="3937"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4"/>
            <p:cNvSpPr>
              <a:spLocks noChangeArrowheads="1"/>
            </p:cNvSpPr>
            <p:nvPr/>
          </p:nvSpPr>
          <p:spPr bwMode="auto">
            <a:xfrm>
              <a:off x="3992"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Rectangle 25"/>
            <p:cNvSpPr>
              <a:spLocks noChangeArrowheads="1"/>
            </p:cNvSpPr>
            <p:nvPr/>
          </p:nvSpPr>
          <p:spPr bwMode="auto">
            <a:xfrm>
              <a:off x="4048"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Rectangle 26"/>
            <p:cNvSpPr>
              <a:spLocks noChangeArrowheads="1"/>
            </p:cNvSpPr>
            <p:nvPr/>
          </p:nvSpPr>
          <p:spPr bwMode="auto">
            <a:xfrm>
              <a:off x="410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Rectangle 27"/>
            <p:cNvSpPr>
              <a:spLocks noChangeArrowheads="1"/>
            </p:cNvSpPr>
            <p:nvPr/>
          </p:nvSpPr>
          <p:spPr bwMode="auto">
            <a:xfrm>
              <a:off x="4159"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Rectangle 28"/>
            <p:cNvSpPr>
              <a:spLocks noChangeArrowheads="1"/>
            </p:cNvSpPr>
            <p:nvPr/>
          </p:nvSpPr>
          <p:spPr bwMode="auto">
            <a:xfrm>
              <a:off x="4214"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Rectangle 29"/>
            <p:cNvSpPr>
              <a:spLocks noChangeArrowheads="1"/>
            </p:cNvSpPr>
            <p:nvPr/>
          </p:nvSpPr>
          <p:spPr bwMode="auto">
            <a:xfrm>
              <a:off x="427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Rectangle 30"/>
            <p:cNvSpPr>
              <a:spLocks noChangeArrowheads="1"/>
            </p:cNvSpPr>
            <p:nvPr/>
          </p:nvSpPr>
          <p:spPr bwMode="auto">
            <a:xfrm>
              <a:off x="4326"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Rectangle 31"/>
            <p:cNvSpPr>
              <a:spLocks noChangeArrowheads="1"/>
            </p:cNvSpPr>
            <p:nvPr/>
          </p:nvSpPr>
          <p:spPr bwMode="auto">
            <a:xfrm>
              <a:off x="4381"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2" name="Rectangle 32"/>
            <p:cNvSpPr>
              <a:spLocks noChangeArrowheads="1"/>
            </p:cNvSpPr>
            <p:nvPr/>
          </p:nvSpPr>
          <p:spPr bwMode="auto">
            <a:xfrm>
              <a:off x="443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Rectangle 33"/>
            <p:cNvSpPr>
              <a:spLocks noChangeArrowheads="1"/>
            </p:cNvSpPr>
            <p:nvPr/>
          </p:nvSpPr>
          <p:spPr bwMode="auto">
            <a:xfrm>
              <a:off x="4493"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6" name="Group 34"/>
          <p:cNvGrpSpPr>
            <a:grpSpLocks/>
          </p:cNvGrpSpPr>
          <p:nvPr/>
        </p:nvGrpSpPr>
        <p:grpSpPr bwMode="auto">
          <a:xfrm>
            <a:off x="7646988" y="1808162"/>
            <a:ext cx="88900" cy="2278063"/>
            <a:chOff x="4783" y="848"/>
            <a:chExt cx="56" cy="1435"/>
          </a:xfrm>
        </p:grpSpPr>
        <p:sp>
          <p:nvSpPr>
            <p:cNvPr id="35" name="Rectangle 35"/>
            <p:cNvSpPr>
              <a:spLocks noChangeArrowheads="1"/>
            </p:cNvSpPr>
            <p:nvPr/>
          </p:nvSpPr>
          <p:spPr bwMode="auto">
            <a:xfrm>
              <a:off x="4784" y="848"/>
              <a:ext cx="55" cy="852"/>
            </a:xfrm>
            <a:prstGeom prst="rect">
              <a:avLst/>
            </a:prstGeom>
            <a:solidFill>
              <a:srgbClr val="B2B2B2"/>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25" name="Group 36"/>
            <p:cNvGrpSpPr>
              <a:grpSpLocks/>
            </p:cNvGrpSpPr>
            <p:nvPr/>
          </p:nvGrpSpPr>
          <p:grpSpPr bwMode="auto">
            <a:xfrm>
              <a:off x="4785" y="904"/>
              <a:ext cx="52" cy="740"/>
              <a:chOff x="3572" y="2543"/>
              <a:chExt cx="1496" cy="740"/>
            </a:xfrm>
          </p:grpSpPr>
          <p:sp>
            <p:nvSpPr>
              <p:cNvPr id="49" name="Line 37"/>
              <p:cNvSpPr>
                <a:spLocks noChangeShapeType="1"/>
              </p:cNvSpPr>
              <p:nvPr/>
            </p:nvSpPr>
            <p:spPr bwMode="auto">
              <a:xfrm>
                <a:off x="3572" y="25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Line 38"/>
              <p:cNvSpPr>
                <a:spLocks noChangeShapeType="1"/>
              </p:cNvSpPr>
              <p:nvPr/>
            </p:nvSpPr>
            <p:spPr bwMode="auto">
              <a:xfrm>
                <a:off x="3574" y="259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Line 39"/>
              <p:cNvSpPr>
                <a:spLocks noChangeShapeType="1"/>
              </p:cNvSpPr>
              <p:nvPr/>
            </p:nvSpPr>
            <p:spPr bwMode="auto">
              <a:xfrm>
                <a:off x="3574" y="264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Line 40"/>
              <p:cNvSpPr>
                <a:spLocks noChangeShapeType="1"/>
              </p:cNvSpPr>
              <p:nvPr/>
            </p:nvSpPr>
            <p:spPr bwMode="auto">
              <a:xfrm>
                <a:off x="3572" y="270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Line 41"/>
              <p:cNvSpPr>
                <a:spLocks noChangeShapeType="1"/>
              </p:cNvSpPr>
              <p:nvPr/>
            </p:nvSpPr>
            <p:spPr bwMode="auto">
              <a:xfrm>
                <a:off x="3574" y="275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ine 42"/>
              <p:cNvSpPr>
                <a:spLocks noChangeShapeType="1"/>
              </p:cNvSpPr>
              <p:nvPr/>
            </p:nvSpPr>
            <p:spPr bwMode="auto">
              <a:xfrm>
                <a:off x="3574" y="280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Line 43"/>
              <p:cNvSpPr>
                <a:spLocks noChangeShapeType="1"/>
              </p:cNvSpPr>
              <p:nvPr/>
            </p:nvSpPr>
            <p:spPr bwMode="auto">
              <a:xfrm>
                <a:off x="3572" y="286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Line 44"/>
              <p:cNvSpPr>
                <a:spLocks noChangeShapeType="1"/>
              </p:cNvSpPr>
              <p:nvPr/>
            </p:nvSpPr>
            <p:spPr bwMode="auto">
              <a:xfrm>
                <a:off x="3574" y="291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Line 45"/>
              <p:cNvSpPr>
                <a:spLocks noChangeShapeType="1"/>
              </p:cNvSpPr>
              <p:nvPr/>
            </p:nvSpPr>
            <p:spPr bwMode="auto">
              <a:xfrm>
                <a:off x="3574" y="296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Line 46"/>
              <p:cNvSpPr>
                <a:spLocks noChangeShapeType="1"/>
              </p:cNvSpPr>
              <p:nvPr/>
            </p:nvSpPr>
            <p:spPr bwMode="auto">
              <a:xfrm>
                <a:off x="3572" y="301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Line 47"/>
              <p:cNvSpPr>
                <a:spLocks noChangeShapeType="1"/>
              </p:cNvSpPr>
              <p:nvPr/>
            </p:nvSpPr>
            <p:spPr bwMode="auto">
              <a:xfrm>
                <a:off x="3574" y="307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Line 48"/>
              <p:cNvSpPr>
                <a:spLocks noChangeShapeType="1"/>
              </p:cNvSpPr>
              <p:nvPr/>
            </p:nvSpPr>
            <p:spPr bwMode="auto">
              <a:xfrm>
                <a:off x="3574" y="312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Line 49"/>
              <p:cNvSpPr>
                <a:spLocks noChangeShapeType="1"/>
              </p:cNvSpPr>
              <p:nvPr/>
            </p:nvSpPr>
            <p:spPr bwMode="auto">
              <a:xfrm>
                <a:off x="3572" y="317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Line 50"/>
              <p:cNvSpPr>
                <a:spLocks noChangeShapeType="1"/>
              </p:cNvSpPr>
              <p:nvPr/>
            </p:nvSpPr>
            <p:spPr bwMode="auto">
              <a:xfrm>
                <a:off x="3574" y="323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Line 51"/>
              <p:cNvSpPr>
                <a:spLocks noChangeShapeType="1"/>
              </p:cNvSpPr>
              <p:nvPr/>
            </p:nvSpPr>
            <p:spPr bwMode="auto">
              <a:xfrm>
                <a:off x="3574" y="328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37" name="Rectangle 52"/>
            <p:cNvSpPr>
              <a:spLocks noChangeArrowheads="1"/>
            </p:cNvSpPr>
            <p:nvPr/>
          </p:nvSpPr>
          <p:spPr bwMode="auto">
            <a:xfrm>
              <a:off x="4783" y="1699"/>
              <a:ext cx="55" cy="584"/>
            </a:xfrm>
            <a:prstGeom prst="rect">
              <a:avLst/>
            </a:prstGeom>
            <a:solidFill>
              <a:srgbClr val="B2B2B2"/>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28" name="Group 53"/>
            <p:cNvGrpSpPr>
              <a:grpSpLocks/>
            </p:cNvGrpSpPr>
            <p:nvPr/>
          </p:nvGrpSpPr>
          <p:grpSpPr bwMode="auto">
            <a:xfrm>
              <a:off x="4786" y="1755"/>
              <a:ext cx="46" cy="475"/>
              <a:chOff x="2353" y="2448"/>
              <a:chExt cx="79" cy="475"/>
            </a:xfrm>
          </p:grpSpPr>
          <p:sp>
            <p:nvSpPr>
              <p:cNvPr id="39" name="Line 54"/>
              <p:cNvSpPr>
                <a:spLocks noChangeShapeType="1"/>
              </p:cNvSpPr>
              <p:nvPr/>
            </p:nvSpPr>
            <p:spPr bwMode="auto">
              <a:xfrm>
                <a:off x="2353" y="2448"/>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Line 55"/>
              <p:cNvSpPr>
                <a:spLocks noChangeShapeType="1"/>
              </p:cNvSpPr>
              <p:nvPr/>
            </p:nvSpPr>
            <p:spPr bwMode="auto">
              <a:xfrm>
                <a:off x="2353" y="2500"/>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Line 56"/>
              <p:cNvSpPr>
                <a:spLocks noChangeShapeType="1"/>
              </p:cNvSpPr>
              <p:nvPr/>
            </p:nvSpPr>
            <p:spPr bwMode="auto">
              <a:xfrm>
                <a:off x="2353" y="2553"/>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Line 57"/>
              <p:cNvSpPr>
                <a:spLocks noChangeShapeType="1"/>
              </p:cNvSpPr>
              <p:nvPr/>
            </p:nvSpPr>
            <p:spPr bwMode="auto">
              <a:xfrm>
                <a:off x="2353" y="2606"/>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Line 58"/>
              <p:cNvSpPr>
                <a:spLocks noChangeShapeType="1"/>
              </p:cNvSpPr>
              <p:nvPr/>
            </p:nvSpPr>
            <p:spPr bwMode="auto">
              <a:xfrm>
                <a:off x="2353" y="2659"/>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Line 59"/>
              <p:cNvSpPr>
                <a:spLocks noChangeShapeType="1"/>
              </p:cNvSpPr>
              <p:nvPr/>
            </p:nvSpPr>
            <p:spPr bwMode="auto">
              <a:xfrm>
                <a:off x="2353" y="2712"/>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Line 60"/>
              <p:cNvSpPr>
                <a:spLocks noChangeShapeType="1"/>
              </p:cNvSpPr>
              <p:nvPr/>
            </p:nvSpPr>
            <p:spPr bwMode="auto">
              <a:xfrm>
                <a:off x="2353" y="2765"/>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Line 61"/>
              <p:cNvSpPr>
                <a:spLocks noChangeShapeType="1"/>
              </p:cNvSpPr>
              <p:nvPr/>
            </p:nvSpPr>
            <p:spPr bwMode="auto">
              <a:xfrm>
                <a:off x="2353" y="2818"/>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Line 62"/>
              <p:cNvSpPr>
                <a:spLocks noChangeShapeType="1"/>
              </p:cNvSpPr>
              <p:nvPr/>
            </p:nvSpPr>
            <p:spPr bwMode="auto">
              <a:xfrm>
                <a:off x="2353" y="2870"/>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Line 63"/>
              <p:cNvSpPr>
                <a:spLocks noChangeShapeType="1"/>
              </p:cNvSpPr>
              <p:nvPr/>
            </p:nvSpPr>
            <p:spPr bwMode="auto">
              <a:xfrm>
                <a:off x="2353" y="2923"/>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64" name="AutoShape 64"/>
          <p:cNvSpPr>
            <a:spLocks noChangeArrowheads="1"/>
          </p:cNvSpPr>
          <p:nvPr/>
        </p:nvSpPr>
        <p:spPr bwMode="auto">
          <a:xfrm>
            <a:off x="8499475" y="1835150"/>
            <a:ext cx="273050" cy="1336675"/>
          </a:xfrm>
          <a:prstGeom prst="bracketPair">
            <a:avLst>
              <a:gd name="adj" fmla="val 16778"/>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Rectangle 65"/>
          <p:cNvSpPr>
            <a:spLocks noChangeArrowheads="1"/>
          </p:cNvSpPr>
          <p:nvPr/>
        </p:nvSpPr>
        <p:spPr bwMode="auto">
          <a:xfrm>
            <a:off x="8596313" y="1828800"/>
            <a:ext cx="87312" cy="1352550"/>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31" name="Group 66"/>
          <p:cNvGrpSpPr>
            <a:grpSpLocks/>
          </p:cNvGrpSpPr>
          <p:nvPr/>
        </p:nvGrpSpPr>
        <p:grpSpPr bwMode="auto">
          <a:xfrm>
            <a:off x="8601075" y="1917700"/>
            <a:ext cx="79375" cy="1174750"/>
            <a:chOff x="3572" y="2543"/>
            <a:chExt cx="1496" cy="740"/>
          </a:xfrm>
        </p:grpSpPr>
        <p:sp>
          <p:nvSpPr>
            <p:cNvPr id="67" name="Line 67"/>
            <p:cNvSpPr>
              <a:spLocks noChangeShapeType="1"/>
            </p:cNvSpPr>
            <p:nvPr/>
          </p:nvSpPr>
          <p:spPr bwMode="auto">
            <a:xfrm>
              <a:off x="3572" y="25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Line 68"/>
            <p:cNvSpPr>
              <a:spLocks noChangeShapeType="1"/>
            </p:cNvSpPr>
            <p:nvPr/>
          </p:nvSpPr>
          <p:spPr bwMode="auto">
            <a:xfrm>
              <a:off x="3574" y="259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Line 69"/>
            <p:cNvSpPr>
              <a:spLocks noChangeShapeType="1"/>
            </p:cNvSpPr>
            <p:nvPr/>
          </p:nvSpPr>
          <p:spPr bwMode="auto">
            <a:xfrm>
              <a:off x="3574" y="264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Line 70"/>
            <p:cNvSpPr>
              <a:spLocks noChangeShapeType="1"/>
            </p:cNvSpPr>
            <p:nvPr/>
          </p:nvSpPr>
          <p:spPr bwMode="auto">
            <a:xfrm>
              <a:off x="3572" y="270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Line 71"/>
            <p:cNvSpPr>
              <a:spLocks noChangeShapeType="1"/>
            </p:cNvSpPr>
            <p:nvPr/>
          </p:nvSpPr>
          <p:spPr bwMode="auto">
            <a:xfrm>
              <a:off x="3574" y="275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Line 72"/>
            <p:cNvSpPr>
              <a:spLocks noChangeShapeType="1"/>
            </p:cNvSpPr>
            <p:nvPr/>
          </p:nvSpPr>
          <p:spPr bwMode="auto">
            <a:xfrm>
              <a:off x="3574" y="280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Line 73"/>
            <p:cNvSpPr>
              <a:spLocks noChangeShapeType="1"/>
            </p:cNvSpPr>
            <p:nvPr/>
          </p:nvSpPr>
          <p:spPr bwMode="auto">
            <a:xfrm>
              <a:off x="3572" y="286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Line 74"/>
            <p:cNvSpPr>
              <a:spLocks noChangeShapeType="1"/>
            </p:cNvSpPr>
            <p:nvPr/>
          </p:nvSpPr>
          <p:spPr bwMode="auto">
            <a:xfrm>
              <a:off x="3574" y="291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Line 75"/>
            <p:cNvSpPr>
              <a:spLocks noChangeShapeType="1"/>
            </p:cNvSpPr>
            <p:nvPr/>
          </p:nvSpPr>
          <p:spPr bwMode="auto">
            <a:xfrm>
              <a:off x="3574" y="296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Line 76"/>
            <p:cNvSpPr>
              <a:spLocks noChangeShapeType="1"/>
            </p:cNvSpPr>
            <p:nvPr/>
          </p:nvSpPr>
          <p:spPr bwMode="auto">
            <a:xfrm>
              <a:off x="3572" y="301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Line 77"/>
            <p:cNvSpPr>
              <a:spLocks noChangeShapeType="1"/>
            </p:cNvSpPr>
            <p:nvPr/>
          </p:nvSpPr>
          <p:spPr bwMode="auto">
            <a:xfrm>
              <a:off x="3574" y="307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 name="Line 78"/>
            <p:cNvSpPr>
              <a:spLocks noChangeShapeType="1"/>
            </p:cNvSpPr>
            <p:nvPr/>
          </p:nvSpPr>
          <p:spPr bwMode="auto">
            <a:xfrm>
              <a:off x="3574" y="312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Line 79"/>
            <p:cNvSpPr>
              <a:spLocks noChangeShapeType="1"/>
            </p:cNvSpPr>
            <p:nvPr/>
          </p:nvSpPr>
          <p:spPr bwMode="auto">
            <a:xfrm>
              <a:off x="3572" y="317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Line 80"/>
            <p:cNvSpPr>
              <a:spLocks noChangeShapeType="1"/>
            </p:cNvSpPr>
            <p:nvPr/>
          </p:nvSpPr>
          <p:spPr bwMode="auto">
            <a:xfrm>
              <a:off x="3574" y="323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Line 81"/>
            <p:cNvSpPr>
              <a:spLocks noChangeShapeType="1"/>
            </p:cNvSpPr>
            <p:nvPr/>
          </p:nvSpPr>
          <p:spPr bwMode="auto">
            <a:xfrm>
              <a:off x="3574" y="328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82" name="Line 82"/>
          <p:cNvSpPr>
            <a:spLocks noChangeShapeType="1"/>
          </p:cNvSpPr>
          <p:nvPr/>
        </p:nvSpPr>
        <p:spPr bwMode="auto">
          <a:xfrm>
            <a:off x="8550275" y="3268662"/>
            <a:ext cx="125413" cy="0"/>
          </a:xfrm>
          <a:prstGeom prst="line">
            <a:avLst/>
          </a:prstGeom>
          <a:noFill/>
          <a:ln w="9525">
            <a:solidFill>
              <a:schemeClr val="bg1"/>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Line 83"/>
          <p:cNvSpPr>
            <a:spLocks noChangeShapeType="1"/>
          </p:cNvSpPr>
          <p:nvPr/>
        </p:nvSpPr>
        <p:spPr bwMode="auto">
          <a:xfrm>
            <a:off x="8550275" y="3351212"/>
            <a:ext cx="125413" cy="0"/>
          </a:xfrm>
          <a:prstGeom prst="line">
            <a:avLst/>
          </a:prstGeom>
          <a:noFill/>
          <a:ln w="9525">
            <a:solidFill>
              <a:schemeClr val="bg1"/>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Rectangle 84"/>
          <p:cNvSpPr>
            <a:spLocks noChangeArrowheads="1"/>
          </p:cNvSpPr>
          <p:nvPr/>
        </p:nvSpPr>
        <p:spPr bwMode="auto">
          <a:xfrm>
            <a:off x="8605838" y="1925637"/>
            <a:ext cx="69850" cy="66675"/>
          </a:xfrm>
          <a:prstGeom prst="rect">
            <a:avLst/>
          </a:prstGeom>
          <a:solidFill>
            <a:srgbClr val="FF0000"/>
          </a:solidFill>
          <a:ln w="9525">
            <a:solidFill>
              <a:srgbClr val="FF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85" name="Object 85"/>
          <p:cNvGraphicFramePr>
            <a:graphicFrameLocks noChangeAspect="1"/>
          </p:cNvGraphicFramePr>
          <p:nvPr>
            <p:extLst>
              <p:ext uri="{D42A27DB-BD31-4B8C-83A1-F6EECF244321}">
                <p14:modId xmlns:p14="http://schemas.microsoft.com/office/powerpoint/2010/main" xmlns="" val="4239792225"/>
              </p:ext>
            </p:extLst>
          </p:nvPr>
        </p:nvGraphicFramePr>
        <p:xfrm>
          <a:off x="7735888" y="2039937"/>
          <a:ext cx="1255712" cy="1030288"/>
        </p:xfrm>
        <a:graphic>
          <a:graphicData uri="http://schemas.openxmlformats.org/presentationml/2006/ole">
            <p:oleObj spid="_x0000_s60443" name="Equation" r:id="rId3" imgW="4867349" imgH="3952943" progId="">
              <p:embed/>
            </p:oleObj>
          </a:graphicData>
        </a:graphic>
      </p:graphicFrame>
      <p:sp>
        <p:nvSpPr>
          <p:cNvPr id="86" name="Rectangle 87"/>
          <p:cNvSpPr txBox="1">
            <a:spLocks noChangeArrowheads="1"/>
          </p:cNvSpPr>
          <p:nvPr/>
        </p:nvSpPr>
        <p:spPr bwMode="auto">
          <a:xfrm>
            <a:off x="248642" y="3646570"/>
            <a:ext cx="4541837" cy="12541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defRPr>
            </a:lvl2pPr>
            <a:lvl3pPr marL="1143000" indent="-228600" algn="l" rtl="0" eaLnBrk="0" fontAlgn="base" hangingPunct="0">
              <a:spcBef>
                <a:spcPct val="20000"/>
              </a:spcBef>
              <a:spcAft>
                <a:spcPct val="0"/>
              </a:spcAft>
              <a:buChar char="•"/>
              <a:defRPr sz="2400">
                <a:solidFill>
                  <a:schemeClr val="bg1"/>
                </a:solidFill>
                <a:latin typeface="+mn-lt"/>
              </a:defRPr>
            </a:lvl3pPr>
            <a:lvl4pPr marL="1600200" indent="-228600" algn="l" rtl="0" eaLnBrk="0" fontAlgn="base" hangingPunct="0">
              <a:spcBef>
                <a:spcPct val="20000"/>
              </a:spcBef>
              <a:spcAft>
                <a:spcPct val="0"/>
              </a:spcAft>
              <a:buChar char="–"/>
              <a:defRPr sz="2000">
                <a:solidFill>
                  <a:schemeClr val="bg1"/>
                </a:solidFill>
                <a:latin typeface="+mn-lt"/>
              </a:defRPr>
            </a:lvl4pPr>
            <a:lvl5pPr marL="2057400" indent="-228600" algn="l" rtl="0" eaLnBrk="0" fontAlgn="base" hangingPunct="0">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bg1"/>
                </a:solidFill>
                <a:latin typeface="+mn-lt"/>
              </a:defRPr>
            </a:lvl6pPr>
            <a:lvl7pPr marL="2971800" indent="-228600" algn="l" rtl="0" fontAlgn="base">
              <a:spcBef>
                <a:spcPct val="20000"/>
              </a:spcBef>
              <a:spcAft>
                <a:spcPct val="0"/>
              </a:spcAft>
              <a:buChar char="»"/>
              <a:defRPr sz="2000">
                <a:solidFill>
                  <a:schemeClr val="bg1"/>
                </a:solidFill>
                <a:latin typeface="+mn-lt"/>
              </a:defRPr>
            </a:lvl7pPr>
            <a:lvl8pPr marL="3429000" indent="-228600" algn="l" rtl="0" fontAlgn="base">
              <a:spcBef>
                <a:spcPct val="20000"/>
              </a:spcBef>
              <a:spcAft>
                <a:spcPct val="0"/>
              </a:spcAft>
              <a:buChar char="»"/>
              <a:defRPr sz="2000">
                <a:solidFill>
                  <a:schemeClr val="bg1"/>
                </a:solidFill>
                <a:latin typeface="+mn-lt"/>
              </a:defRPr>
            </a:lvl8pPr>
            <a:lvl9pPr marL="3886200" indent="-228600" algn="l" rtl="0" fontAlgn="base">
              <a:spcBef>
                <a:spcPct val="20000"/>
              </a:spcBef>
              <a:spcAft>
                <a:spcPct val="0"/>
              </a:spcAft>
              <a:buChar char="»"/>
              <a:defRPr sz="2000">
                <a:solidFill>
                  <a:schemeClr val="bg1"/>
                </a:solidFill>
                <a:latin typeface="+mn-lt"/>
              </a:defRPr>
            </a:lvl9pPr>
          </a:lstStyle>
          <a:p>
            <a:pPr marL="420624" indent="-384048" eaLnBrk="1" fontAlgn="auto" hangingPunct="1">
              <a:spcAft>
                <a:spcPts val="0"/>
              </a:spcAft>
              <a:buClr>
                <a:schemeClr val="accent1"/>
              </a:buClr>
              <a:buSzPct val="80000"/>
              <a:buFont typeface="Arial" pitchFamily="34" charset="0"/>
              <a:buChar char="•"/>
              <a:defRPr/>
            </a:pPr>
            <a:r>
              <a:rPr lang="en-US" sz="1800" dirty="0">
                <a:solidFill>
                  <a:schemeClr val="tx1"/>
                </a:solidFill>
                <a:latin typeface="Times New Roman" pitchFamily="18" charset="0"/>
                <a:cs typeface="Times New Roman" pitchFamily="18" charset="0"/>
              </a:rPr>
              <a:t>Next steps: given the previously found atoms, find the next one to best fit the residual.</a:t>
            </a:r>
          </a:p>
        </p:txBody>
      </p:sp>
      <p:grpSp>
        <p:nvGrpSpPr>
          <p:cNvPr id="234" name="Group 88"/>
          <p:cNvGrpSpPr>
            <a:grpSpLocks/>
          </p:cNvGrpSpPr>
          <p:nvPr/>
        </p:nvGrpSpPr>
        <p:grpSpPr bwMode="auto">
          <a:xfrm>
            <a:off x="4895850" y="1814512"/>
            <a:ext cx="2835275" cy="1358900"/>
            <a:chOff x="3050" y="852"/>
            <a:chExt cx="1786" cy="856"/>
          </a:xfrm>
        </p:grpSpPr>
        <p:sp>
          <p:nvSpPr>
            <p:cNvPr id="88" name="Rectangle 89"/>
            <p:cNvSpPr>
              <a:spLocks noChangeArrowheads="1"/>
            </p:cNvSpPr>
            <p:nvPr/>
          </p:nvSpPr>
          <p:spPr bwMode="auto">
            <a:xfrm>
              <a:off x="3050"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Rectangle 90"/>
            <p:cNvSpPr>
              <a:spLocks noChangeArrowheads="1"/>
            </p:cNvSpPr>
            <p:nvPr/>
          </p:nvSpPr>
          <p:spPr bwMode="auto">
            <a:xfrm>
              <a:off x="4786" y="852"/>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37" name="Group 91"/>
          <p:cNvGrpSpPr>
            <a:grpSpLocks/>
          </p:cNvGrpSpPr>
          <p:nvPr/>
        </p:nvGrpSpPr>
        <p:grpSpPr bwMode="auto">
          <a:xfrm>
            <a:off x="4984750" y="1825625"/>
            <a:ext cx="2746375" cy="1347787"/>
            <a:chOff x="3106" y="859"/>
            <a:chExt cx="1730" cy="849"/>
          </a:xfrm>
        </p:grpSpPr>
        <p:sp>
          <p:nvSpPr>
            <p:cNvPr id="91" name="Rectangle 92"/>
            <p:cNvSpPr>
              <a:spLocks noChangeArrowheads="1"/>
            </p:cNvSpPr>
            <p:nvPr/>
          </p:nvSpPr>
          <p:spPr bwMode="auto">
            <a:xfrm>
              <a:off x="3106"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Rectangle 93"/>
            <p:cNvSpPr>
              <a:spLocks noChangeArrowheads="1"/>
            </p:cNvSpPr>
            <p:nvPr/>
          </p:nvSpPr>
          <p:spPr bwMode="auto">
            <a:xfrm>
              <a:off x="4786" y="904"/>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0" name="Group 94"/>
          <p:cNvGrpSpPr>
            <a:grpSpLocks/>
          </p:cNvGrpSpPr>
          <p:nvPr/>
        </p:nvGrpSpPr>
        <p:grpSpPr bwMode="auto">
          <a:xfrm>
            <a:off x="5072063" y="1825625"/>
            <a:ext cx="2659062" cy="1347787"/>
            <a:chOff x="3161" y="859"/>
            <a:chExt cx="1675" cy="849"/>
          </a:xfrm>
        </p:grpSpPr>
        <p:sp>
          <p:nvSpPr>
            <p:cNvPr id="94" name="Rectangle 95"/>
            <p:cNvSpPr>
              <a:spLocks noChangeArrowheads="1"/>
            </p:cNvSpPr>
            <p:nvPr/>
          </p:nvSpPr>
          <p:spPr bwMode="auto">
            <a:xfrm>
              <a:off x="3161"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Rectangle 96"/>
            <p:cNvSpPr>
              <a:spLocks noChangeArrowheads="1"/>
            </p:cNvSpPr>
            <p:nvPr/>
          </p:nvSpPr>
          <p:spPr bwMode="auto">
            <a:xfrm>
              <a:off x="4786" y="957"/>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3" name="Group 97"/>
          <p:cNvGrpSpPr>
            <a:grpSpLocks/>
          </p:cNvGrpSpPr>
          <p:nvPr/>
        </p:nvGrpSpPr>
        <p:grpSpPr bwMode="auto">
          <a:xfrm>
            <a:off x="5159375" y="1825625"/>
            <a:ext cx="2571750" cy="1347787"/>
            <a:chOff x="3216" y="859"/>
            <a:chExt cx="1620" cy="849"/>
          </a:xfrm>
        </p:grpSpPr>
        <p:sp>
          <p:nvSpPr>
            <p:cNvPr id="97" name="Rectangle 98"/>
            <p:cNvSpPr>
              <a:spLocks noChangeArrowheads="1"/>
            </p:cNvSpPr>
            <p:nvPr/>
          </p:nvSpPr>
          <p:spPr bwMode="auto">
            <a:xfrm>
              <a:off x="3216"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Rectangle 99"/>
            <p:cNvSpPr>
              <a:spLocks noChangeArrowheads="1"/>
            </p:cNvSpPr>
            <p:nvPr/>
          </p:nvSpPr>
          <p:spPr bwMode="auto">
            <a:xfrm>
              <a:off x="4786" y="1008"/>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6" name="Group 100"/>
          <p:cNvGrpSpPr>
            <a:grpSpLocks/>
          </p:cNvGrpSpPr>
          <p:nvPr/>
        </p:nvGrpSpPr>
        <p:grpSpPr bwMode="auto">
          <a:xfrm>
            <a:off x="5248275" y="1825625"/>
            <a:ext cx="2482850" cy="1347787"/>
            <a:chOff x="3272" y="859"/>
            <a:chExt cx="1564" cy="849"/>
          </a:xfrm>
        </p:grpSpPr>
        <p:sp>
          <p:nvSpPr>
            <p:cNvPr id="100" name="Rectangle 101"/>
            <p:cNvSpPr>
              <a:spLocks noChangeArrowheads="1"/>
            </p:cNvSpPr>
            <p:nvPr/>
          </p:nvSpPr>
          <p:spPr bwMode="auto">
            <a:xfrm>
              <a:off x="3272"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Rectangle 102"/>
            <p:cNvSpPr>
              <a:spLocks noChangeArrowheads="1"/>
            </p:cNvSpPr>
            <p:nvPr/>
          </p:nvSpPr>
          <p:spPr bwMode="auto">
            <a:xfrm>
              <a:off x="4786" y="1063"/>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9" name="Group 103"/>
          <p:cNvGrpSpPr>
            <a:grpSpLocks/>
          </p:cNvGrpSpPr>
          <p:nvPr/>
        </p:nvGrpSpPr>
        <p:grpSpPr bwMode="auto">
          <a:xfrm>
            <a:off x="5337175" y="1825625"/>
            <a:ext cx="2393950" cy="1347787"/>
            <a:chOff x="3328" y="859"/>
            <a:chExt cx="1508" cy="849"/>
          </a:xfrm>
        </p:grpSpPr>
        <p:sp>
          <p:nvSpPr>
            <p:cNvPr id="103" name="Rectangle 104"/>
            <p:cNvSpPr>
              <a:spLocks noChangeArrowheads="1"/>
            </p:cNvSpPr>
            <p:nvPr/>
          </p:nvSpPr>
          <p:spPr bwMode="auto">
            <a:xfrm>
              <a:off x="3328"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Rectangle 105"/>
            <p:cNvSpPr>
              <a:spLocks noChangeArrowheads="1"/>
            </p:cNvSpPr>
            <p:nvPr/>
          </p:nvSpPr>
          <p:spPr bwMode="auto">
            <a:xfrm>
              <a:off x="4786" y="1114"/>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52" name="Group 106"/>
          <p:cNvGrpSpPr>
            <a:grpSpLocks/>
          </p:cNvGrpSpPr>
          <p:nvPr/>
        </p:nvGrpSpPr>
        <p:grpSpPr bwMode="auto">
          <a:xfrm>
            <a:off x="5424488" y="1825625"/>
            <a:ext cx="2306637" cy="1347787"/>
            <a:chOff x="3383" y="859"/>
            <a:chExt cx="1453" cy="849"/>
          </a:xfrm>
        </p:grpSpPr>
        <p:sp>
          <p:nvSpPr>
            <p:cNvPr id="106" name="Rectangle 107"/>
            <p:cNvSpPr>
              <a:spLocks noChangeArrowheads="1"/>
            </p:cNvSpPr>
            <p:nvPr/>
          </p:nvSpPr>
          <p:spPr bwMode="auto">
            <a:xfrm>
              <a:off x="3383"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7" name="Rectangle 108"/>
            <p:cNvSpPr>
              <a:spLocks noChangeArrowheads="1"/>
            </p:cNvSpPr>
            <p:nvPr/>
          </p:nvSpPr>
          <p:spPr bwMode="auto">
            <a:xfrm>
              <a:off x="4786" y="1169"/>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0" name="Group 109"/>
          <p:cNvGrpSpPr>
            <a:grpSpLocks/>
          </p:cNvGrpSpPr>
          <p:nvPr/>
        </p:nvGrpSpPr>
        <p:grpSpPr bwMode="auto">
          <a:xfrm>
            <a:off x="5513388" y="1825625"/>
            <a:ext cx="2217737" cy="1347787"/>
            <a:chOff x="3439" y="859"/>
            <a:chExt cx="1397" cy="849"/>
          </a:xfrm>
        </p:grpSpPr>
        <p:sp>
          <p:nvSpPr>
            <p:cNvPr id="109" name="Rectangle 110"/>
            <p:cNvSpPr>
              <a:spLocks noChangeArrowheads="1"/>
            </p:cNvSpPr>
            <p:nvPr/>
          </p:nvSpPr>
          <p:spPr bwMode="auto">
            <a:xfrm>
              <a:off x="3439"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0" name="Rectangle 111"/>
            <p:cNvSpPr>
              <a:spLocks noChangeArrowheads="1"/>
            </p:cNvSpPr>
            <p:nvPr/>
          </p:nvSpPr>
          <p:spPr bwMode="auto">
            <a:xfrm>
              <a:off x="4786" y="1220"/>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1" name="Group 112"/>
          <p:cNvGrpSpPr>
            <a:grpSpLocks/>
          </p:cNvGrpSpPr>
          <p:nvPr/>
        </p:nvGrpSpPr>
        <p:grpSpPr bwMode="auto">
          <a:xfrm>
            <a:off x="5602288" y="1825625"/>
            <a:ext cx="2128837" cy="1347787"/>
            <a:chOff x="3495" y="859"/>
            <a:chExt cx="1341" cy="849"/>
          </a:xfrm>
        </p:grpSpPr>
        <p:sp>
          <p:nvSpPr>
            <p:cNvPr id="112" name="Rectangle 113"/>
            <p:cNvSpPr>
              <a:spLocks noChangeArrowheads="1"/>
            </p:cNvSpPr>
            <p:nvPr/>
          </p:nvSpPr>
          <p:spPr bwMode="auto">
            <a:xfrm>
              <a:off x="3495"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3" name="Rectangle 114"/>
            <p:cNvSpPr>
              <a:spLocks noChangeArrowheads="1"/>
            </p:cNvSpPr>
            <p:nvPr/>
          </p:nvSpPr>
          <p:spPr bwMode="auto">
            <a:xfrm>
              <a:off x="4786" y="1273"/>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3" name="Group 115"/>
          <p:cNvGrpSpPr>
            <a:grpSpLocks/>
          </p:cNvGrpSpPr>
          <p:nvPr/>
        </p:nvGrpSpPr>
        <p:grpSpPr bwMode="auto">
          <a:xfrm>
            <a:off x="5689600" y="1825625"/>
            <a:ext cx="2041525" cy="1347787"/>
            <a:chOff x="3550" y="859"/>
            <a:chExt cx="1286" cy="849"/>
          </a:xfrm>
        </p:grpSpPr>
        <p:sp>
          <p:nvSpPr>
            <p:cNvPr id="115" name="Rectangle 116"/>
            <p:cNvSpPr>
              <a:spLocks noChangeArrowheads="1"/>
            </p:cNvSpPr>
            <p:nvPr/>
          </p:nvSpPr>
          <p:spPr bwMode="auto">
            <a:xfrm>
              <a:off x="3550"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Rectangle 117"/>
            <p:cNvSpPr>
              <a:spLocks noChangeArrowheads="1"/>
            </p:cNvSpPr>
            <p:nvPr/>
          </p:nvSpPr>
          <p:spPr bwMode="auto">
            <a:xfrm>
              <a:off x="4786" y="1326"/>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4" name="Group 118"/>
          <p:cNvGrpSpPr>
            <a:grpSpLocks/>
          </p:cNvGrpSpPr>
          <p:nvPr/>
        </p:nvGrpSpPr>
        <p:grpSpPr bwMode="auto">
          <a:xfrm>
            <a:off x="5778500" y="1825625"/>
            <a:ext cx="1952625" cy="1347787"/>
            <a:chOff x="3606" y="859"/>
            <a:chExt cx="1230" cy="849"/>
          </a:xfrm>
        </p:grpSpPr>
        <p:sp>
          <p:nvSpPr>
            <p:cNvPr id="118" name="Rectangle 119"/>
            <p:cNvSpPr>
              <a:spLocks noChangeArrowheads="1"/>
            </p:cNvSpPr>
            <p:nvPr/>
          </p:nvSpPr>
          <p:spPr bwMode="auto">
            <a:xfrm>
              <a:off x="3606"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9" name="Rectangle 120"/>
            <p:cNvSpPr>
              <a:spLocks noChangeArrowheads="1"/>
            </p:cNvSpPr>
            <p:nvPr/>
          </p:nvSpPr>
          <p:spPr bwMode="auto">
            <a:xfrm>
              <a:off x="4786" y="1379"/>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8" name="Group 121"/>
          <p:cNvGrpSpPr>
            <a:grpSpLocks/>
          </p:cNvGrpSpPr>
          <p:nvPr/>
        </p:nvGrpSpPr>
        <p:grpSpPr bwMode="auto">
          <a:xfrm>
            <a:off x="5867400" y="1825625"/>
            <a:ext cx="1863725" cy="1347787"/>
            <a:chOff x="3662" y="859"/>
            <a:chExt cx="1174" cy="849"/>
          </a:xfrm>
        </p:grpSpPr>
        <p:sp>
          <p:nvSpPr>
            <p:cNvPr id="121" name="Rectangle 122"/>
            <p:cNvSpPr>
              <a:spLocks noChangeArrowheads="1"/>
            </p:cNvSpPr>
            <p:nvPr/>
          </p:nvSpPr>
          <p:spPr bwMode="auto">
            <a:xfrm>
              <a:off x="3662"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2" name="Rectangle 123"/>
            <p:cNvSpPr>
              <a:spLocks noChangeArrowheads="1"/>
            </p:cNvSpPr>
            <p:nvPr/>
          </p:nvSpPr>
          <p:spPr bwMode="auto">
            <a:xfrm>
              <a:off x="4786" y="1432"/>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29" name="Group 124"/>
          <p:cNvGrpSpPr>
            <a:grpSpLocks/>
          </p:cNvGrpSpPr>
          <p:nvPr/>
        </p:nvGrpSpPr>
        <p:grpSpPr bwMode="auto">
          <a:xfrm>
            <a:off x="5954713" y="1825625"/>
            <a:ext cx="1776412" cy="1347787"/>
            <a:chOff x="3717" y="859"/>
            <a:chExt cx="1119" cy="849"/>
          </a:xfrm>
        </p:grpSpPr>
        <p:sp>
          <p:nvSpPr>
            <p:cNvPr id="124" name="Rectangle 125"/>
            <p:cNvSpPr>
              <a:spLocks noChangeArrowheads="1"/>
            </p:cNvSpPr>
            <p:nvPr/>
          </p:nvSpPr>
          <p:spPr bwMode="auto">
            <a:xfrm>
              <a:off x="3717"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5" name="Rectangle 126"/>
            <p:cNvSpPr>
              <a:spLocks noChangeArrowheads="1"/>
            </p:cNvSpPr>
            <p:nvPr/>
          </p:nvSpPr>
          <p:spPr bwMode="auto">
            <a:xfrm>
              <a:off x="4786" y="1485"/>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0" name="Group 127"/>
          <p:cNvGrpSpPr>
            <a:grpSpLocks/>
          </p:cNvGrpSpPr>
          <p:nvPr/>
        </p:nvGrpSpPr>
        <p:grpSpPr bwMode="auto">
          <a:xfrm>
            <a:off x="6043613" y="1825625"/>
            <a:ext cx="1687512" cy="1347787"/>
            <a:chOff x="3773" y="859"/>
            <a:chExt cx="1063" cy="849"/>
          </a:xfrm>
        </p:grpSpPr>
        <p:sp>
          <p:nvSpPr>
            <p:cNvPr id="127" name="Rectangle 128"/>
            <p:cNvSpPr>
              <a:spLocks noChangeArrowheads="1"/>
            </p:cNvSpPr>
            <p:nvPr/>
          </p:nvSpPr>
          <p:spPr bwMode="auto">
            <a:xfrm>
              <a:off x="3773"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8" name="Rectangle 129"/>
            <p:cNvSpPr>
              <a:spLocks noChangeArrowheads="1"/>
            </p:cNvSpPr>
            <p:nvPr/>
          </p:nvSpPr>
          <p:spPr bwMode="auto">
            <a:xfrm>
              <a:off x="4786" y="1538"/>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1" name="Group 130"/>
          <p:cNvGrpSpPr>
            <a:grpSpLocks/>
          </p:cNvGrpSpPr>
          <p:nvPr/>
        </p:nvGrpSpPr>
        <p:grpSpPr bwMode="auto">
          <a:xfrm>
            <a:off x="6132513" y="1825625"/>
            <a:ext cx="1598612" cy="1347787"/>
            <a:chOff x="3829" y="859"/>
            <a:chExt cx="1007" cy="849"/>
          </a:xfrm>
        </p:grpSpPr>
        <p:sp>
          <p:nvSpPr>
            <p:cNvPr id="130" name="Rectangle 131"/>
            <p:cNvSpPr>
              <a:spLocks noChangeArrowheads="1"/>
            </p:cNvSpPr>
            <p:nvPr/>
          </p:nvSpPr>
          <p:spPr bwMode="auto">
            <a:xfrm>
              <a:off x="3829"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1" name="Rectangle 132"/>
            <p:cNvSpPr>
              <a:spLocks noChangeArrowheads="1"/>
            </p:cNvSpPr>
            <p:nvPr/>
          </p:nvSpPr>
          <p:spPr bwMode="auto">
            <a:xfrm>
              <a:off x="4786" y="1592"/>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2" name="Group 133"/>
          <p:cNvGrpSpPr>
            <a:grpSpLocks/>
          </p:cNvGrpSpPr>
          <p:nvPr/>
        </p:nvGrpSpPr>
        <p:grpSpPr bwMode="auto">
          <a:xfrm>
            <a:off x="6219825" y="1825625"/>
            <a:ext cx="1511300" cy="1347787"/>
            <a:chOff x="3884" y="859"/>
            <a:chExt cx="952" cy="849"/>
          </a:xfrm>
        </p:grpSpPr>
        <p:sp>
          <p:nvSpPr>
            <p:cNvPr id="133" name="Rectangle 134"/>
            <p:cNvSpPr>
              <a:spLocks noChangeArrowheads="1"/>
            </p:cNvSpPr>
            <p:nvPr/>
          </p:nvSpPr>
          <p:spPr bwMode="auto">
            <a:xfrm>
              <a:off x="3884"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 name="Rectangle 135"/>
            <p:cNvSpPr>
              <a:spLocks noChangeArrowheads="1"/>
            </p:cNvSpPr>
            <p:nvPr/>
          </p:nvSpPr>
          <p:spPr bwMode="auto">
            <a:xfrm>
              <a:off x="4786" y="1646"/>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3" name="Group 136"/>
          <p:cNvGrpSpPr>
            <a:grpSpLocks/>
          </p:cNvGrpSpPr>
          <p:nvPr/>
        </p:nvGrpSpPr>
        <p:grpSpPr bwMode="auto">
          <a:xfrm>
            <a:off x="6308725" y="1825625"/>
            <a:ext cx="1422400" cy="1419225"/>
            <a:chOff x="3940" y="859"/>
            <a:chExt cx="896" cy="894"/>
          </a:xfrm>
        </p:grpSpPr>
        <p:sp>
          <p:nvSpPr>
            <p:cNvPr id="136" name="Rectangle 137"/>
            <p:cNvSpPr>
              <a:spLocks noChangeArrowheads="1"/>
            </p:cNvSpPr>
            <p:nvPr/>
          </p:nvSpPr>
          <p:spPr bwMode="auto">
            <a:xfrm>
              <a:off x="3940"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7" name="Rectangle 138"/>
            <p:cNvSpPr>
              <a:spLocks noChangeArrowheads="1"/>
            </p:cNvSpPr>
            <p:nvPr/>
          </p:nvSpPr>
          <p:spPr bwMode="auto">
            <a:xfrm>
              <a:off x="4786" y="1703"/>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4" name="Group 139"/>
          <p:cNvGrpSpPr>
            <a:grpSpLocks/>
          </p:cNvGrpSpPr>
          <p:nvPr/>
        </p:nvGrpSpPr>
        <p:grpSpPr bwMode="auto">
          <a:xfrm>
            <a:off x="6396038" y="1825625"/>
            <a:ext cx="1335087" cy="1500187"/>
            <a:chOff x="3995" y="859"/>
            <a:chExt cx="841" cy="945"/>
          </a:xfrm>
        </p:grpSpPr>
        <p:sp>
          <p:nvSpPr>
            <p:cNvPr id="139" name="Rectangle 140"/>
            <p:cNvSpPr>
              <a:spLocks noChangeArrowheads="1"/>
            </p:cNvSpPr>
            <p:nvPr/>
          </p:nvSpPr>
          <p:spPr bwMode="auto">
            <a:xfrm>
              <a:off x="3995"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0" name="Rectangle 141"/>
            <p:cNvSpPr>
              <a:spLocks noChangeArrowheads="1"/>
            </p:cNvSpPr>
            <p:nvPr/>
          </p:nvSpPr>
          <p:spPr bwMode="auto">
            <a:xfrm>
              <a:off x="4786" y="1754"/>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5" name="Group 142"/>
          <p:cNvGrpSpPr>
            <a:grpSpLocks/>
          </p:cNvGrpSpPr>
          <p:nvPr/>
        </p:nvGrpSpPr>
        <p:grpSpPr bwMode="auto">
          <a:xfrm>
            <a:off x="6484938" y="1825625"/>
            <a:ext cx="1246187" cy="1587500"/>
            <a:chOff x="4051" y="859"/>
            <a:chExt cx="785" cy="1000"/>
          </a:xfrm>
        </p:grpSpPr>
        <p:sp>
          <p:nvSpPr>
            <p:cNvPr id="142" name="Rectangle 143"/>
            <p:cNvSpPr>
              <a:spLocks noChangeArrowheads="1"/>
            </p:cNvSpPr>
            <p:nvPr/>
          </p:nvSpPr>
          <p:spPr bwMode="auto">
            <a:xfrm>
              <a:off x="4051"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3" name="Rectangle 144"/>
            <p:cNvSpPr>
              <a:spLocks noChangeArrowheads="1"/>
            </p:cNvSpPr>
            <p:nvPr/>
          </p:nvSpPr>
          <p:spPr bwMode="auto">
            <a:xfrm>
              <a:off x="4786" y="1809"/>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6" name="Group 145"/>
          <p:cNvGrpSpPr>
            <a:grpSpLocks/>
          </p:cNvGrpSpPr>
          <p:nvPr/>
        </p:nvGrpSpPr>
        <p:grpSpPr bwMode="auto">
          <a:xfrm>
            <a:off x="6572250" y="1825625"/>
            <a:ext cx="1158875" cy="1671637"/>
            <a:chOff x="4106" y="859"/>
            <a:chExt cx="730" cy="1053"/>
          </a:xfrm>
        </p:grpSpPr>
        <p:sp>
          <p:nvSpPr>
            <p:cNvPr id="145" name="Rectangle 146"/>
            <p:cNvSpPr>
              <a:spLocks noChangeArrowheads="1"/>
            </p:cNvSpPr>
            <p:nvPr/>
          </p:nvSpPr>
          <p:spPr bwMode="auto">
            <a:xfrm>
              <a:off x="4106"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6" name="Rectangle 147"/>
            <p:cNvSpPr>
              <a:spLocks noChangeArrowheads="1"/>
            </p:cNvSpPr>
            <p:nvPr/>
          </p:nvSpPr>
          <p:spPr bwMode="auto">
            <a:xfrm>
              <a:off x="4786" y="1862"/>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7" name="Group 148"/>
          <p:cNvGrpSpPr>
            <a:grpSpLocks/>
          </p:cNvGrpSpPr>
          <p:nvPr/>
        </p:nvGrpSpPr>
        <p:grpSpPr bwMode="auto">
          <a:xfrm>
            <a:off x="6661150" y="1825625"/>
            <a:ext cx="1069975" cy="1758950"/>
            <a:chOff x="4162" y="859"/>
            <a:chExt cx="674" cy="1108"/>
          </a:xfrm>
        </p:grpSpPr>
        <p:sp>
          <p:nvSpPr>
            <p:cNvPr id="148" name="Rectangle 149"/>
            <p:cNvSpPr>
              <a:spLocks noChangeArrowheads="1"/>
            </p:cNvSpPr>
            <p:nvPr/>
          </p:nvSpPr>
          <p:spPr bwMode="auto">
            <a:xfrm>
              <a:off x="4162"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9" name="Rectangle 150"/>
            <p:cNvSpPr>
              <a:spLocks noChangeArrowheads="1"/>
            </p:cNvSpPr>
            <p:nvPr/>
          </p:nvSpPr>
          <p:spPr bwMode="auto">
            <a:xfrm>
              <a:off x="4786" y="1917"/>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8" name="Group 151"/>
          <p:cNvGrpSpPr>
            <a:grpSpLocks/>
          </p:cNvGrpSpPr>
          <p:nvPr/>
        </p:nvGrpSpPr>
        <p:grpSpPr bwMode="auto">
          <a:xfrm>
            <a:off x="6748463" y="1825625"/>
            <a:ext cx="982662" cy="1843087"/>
            <a:chOff x="4217" y="859"/>
            <a:chExt cx="619" cy="1161"/>
          </a:xfrm>
        </p:grpSpPr>
        <p:sp>
          <p:nvSpPr>
            <p:cNvPr id="151" name="Rectangle 152"/>
            <p:cNvSpPr>
              <a:spLocks noChangeArrowheads="1"/>
            </p:cNvSpPr>
            <p:nvPr/>
          </p:nvSpPr>
          <p:spPr bwMode="auto">
            <a:xfrm>
              <a:off x="4217"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2" name="Rectangle 153"/>
            <p:cNvSpPr>
              <a:spLocks noChangeArrowheads="1"/>
            </p:cNvSpPr>
            <p:nvPr/>
          </p:nvSpPr>
          <p:spPr bwMode="auto">
            <a:xfrm>
              <a:off x="4786" y="1970"/>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39" name="Group 154"/>
          <p:cNvGrpSpPr>
            <a:grpSpLocks/>
          </p:cNvGrpSpPr>
          <p:nvPr/>
        </p:nvGrpSpPr>
        <p:grpSpPr bwMode="auto">
          <a:xfrm>
            <a:off x="6837363" y="1825625"/>
            <a:ext cx="893762" cy="1927225"/>
            <a:chOff x="4273" y="859"/>
            <a:chExt cx="563" cy="1214"/>
          </a:xfrm>
        </p:grpSpPr>
        <p:sp>
          <p:nvSpPr>
            <p:cNvPr id="154" name="Rectangle 155"/>
            <p:cNvSpPr>
              <a:spLocks noChangeArrowheads="1"/>
            </p:cNvSpPr>
            <p:nvPr/>
          </p:nvSpPr>
          <p:spPr bwMode="auto">
            <a:xfrm>
              <a:off x="4273"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5" name="Rectangle 156"/>
            <p:cNvSpPr>
              <a:spLocks noChangeArrowheads="1"/>
            </p:cNvSpPr>
            <p:nvPr/>
          </p:nvSpPr>
          <p:spPr bwMode="auto">
            <a:xfrm>
              <a:off x="4786" y="2023"/>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0" name="Group 157"/>
          <p:cNvGrpSpPr>
            <a:grpSpLocks/>
          </p:cNvGrpSpPr>
          <p:nvPr/>
        </p:nvGrpSpPr>
        <p:grpSpPr bwMode="auto">
          <a:xfrm>
            <a:off x="6926263" y="1825625"/>
            <a:ext cx="804862" cy="2011362"/>
            <a:chOff x="4329" y="859"/>
            <a:chExt cx="507" cy="1267"/>
          </a:xfrm>
        </p:grpSpPr>
        <p:sp>
          <p:nvSpPr>
            <p:cNvPr id="157" name="Rectangle 158"/>
            <p:cNvSpPr>
              <a:spLocks noChangeArrowheads="1"/>
            </p:cNvSpPr>
            <p:nvPr/>
          </p:nvSpPr>
          <p:spPr bwMode="auto">
            <a:xfrm>
              <a:off x="4329"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8" name="Rectangle 159"/>
            <p:cNvSpPr>
              <a:spLocks noChangeArrowheads="1"/>
            </p:cNvSpPr>
            <p:nvPr/>
          </p:nvSpPr>
          <p:spPr bwMode="auto">
            <a:xfrm>
              <a:off x="4786" y="2076"/>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1" name="Group 160"/>
          <p:cNvGrpSpPr>
            <a:grpSpLocks/>
          </p:cNvGrpSpPr>
          <p:nvPr/>
        </p:nvGrpSpPr>
        <p:grpSpPr bwMode="auto">
          <a:xfrm>
            <a:off x="7013575" y="1825625"/>
            <a:ext cx="717550" cy="2095500"/>
            <a:chOff x="4384" y="859"/>
            <a:chExt cx="452" cy="1320"/>
          </a:xfrm>
        </p:grpSpPr>
        <p:sp>
          <p:nvSpPr>
            <p:cNvPr id="160" name="Rectangle 161"/>
            <p:cNvSpPr>
              <a:spLocks noChangeArrowheads="1"/>
            </p:cNvSpPr>
            <p:nvPr/>
          </p:nvSpPr>
          <p:spPr bwMode="auto">
            <a:xfrm>
              <a:off x="4384"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1" name="Rectangle 162"/>
            <p:cNvSpPr>
              <a:spLocks noChangeArrowheads="1"/>
            </p:cNvSpPr>
            <p:nvPr/>
          </p:nvSpPr>
          <p:spPr bwMode="auto">
            <a:xfrm>
              <a:off x="4786" y="2129"/>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2" name="Group 163"/>
          <p:cNvGrpSpPr>
            <a:grpSpLocks/>
          </p:cNvGrpSpPr>
          <p:nvPr/>
        </p:nvGrpSpPr>
        <p:grpSpPr bwMode="auto">
          <a:xfrm>
            <a:off x="7102475" y="1825625"/>
            <a:ext cx="628650" cy="2176462"/>
            <a:chOff x="4440" y="859"/>
            <a:chExt cx="396" cy="1371"/>
          </a:xfrm>
        </p:grpSpPr>
        <p:sp>
          <p:nvSpPr>
            <p:cNvPr id="163" name="Rectangle 164"/>
            <p:cNvSpPr>
              <a:spLocks noChangeArrowheads="1"/>
            </p:cNvSpPr>
            <p:nvPr/>
          </p:nvSpPr>
          <p:spPr bwMode="auto">
            <a:xfrm>
              <a:off x="4440" y="859"/>
              <a:ext cx="56"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4" name="Rectangle 165"/>
            <p:cNvSpPr>
              <a:spLocks noChangeArrowheads="1"/>
            </p:cNvSpPr>
            <p:nvPr/>
          </p:nvSpPr>
          <p:spPr bwMode="auto">
            <a:xfrm>
              <a:off x="4786" y="2180"/>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3" name="Group 166"/>
          <p:cNvGrpSpPr>
            <a:grpSpLocks/>
          </p:cNvGrpSpPr>
          <p:nvPr/>
        </p:nvGrpSpPr>
        <p:grpSpPr bwMode="auto">
          <a:xfrm>
            <a:off x="7191375" y="1825625"/>
            <a:ext cx="539750" cy="2263775"/>
            <a:chOff x="4496" y="859"/>
            <a:chExt cx="340" cy="1426"/>
          </a:xfrm>
        </p:grpSpPr>
        <p:sp>
          <p:nvSpPr>
            <p:cNvPr id="166" name="Rectangle 167"/>
            <p:cNvSpPr>
              <a:spLocks noChangeArrowheads="1"/>
            </p:cNvSpPr>
            <p:nvPr/>
          </p:nvSpPr>
          <p:spPr bwMode="auto">
            <a:xfrm>
              <a:off x="4496" y="859"/>
              <a:ext cx="55" cy="849"/>
            </a:xfrm>
            <a:prstGeom prst="rect">
              <a:avLst/>
            </a:prstGeom>
            <a:solidFill>
              <a:srgbClr val="3399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7" name="Rectangle 168"/>
            <p:cNvSpPr>
              <a:spLocks noChangeArrowheads="1"/>
            </p:cNvSpPr>
            <p:nvPr/>
          </p:nvSpPr>
          <p:spPr bwMode="auto">
            <a:xfrm>
              <a:off x="4786" y="2235"/>
              <a:ext cx="50" cy="50"/>
            </a:xfrm>
            <a:prstGeom prst="rect">
              <a:avLst/>
            </a:prstGeom>
            <a:solidFill>
              <a:srgbClr val="3399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4" name="Group 169"/>
          <p:cNvGrpSpPr>
            <a:grpSpLocks/>
          </p:cNvGrpSpPr>
          <p:nvPr/>
        </p:nvGrpSpPr>
        <p:grpSpPr bwMode="auto">
          <a:xfrm>
            <a:off x="6219825" y="1824037"/>
            <a:ext cx="1511300" cy="1347788"/>
            <a:chOff x="3884" y="858"/>
            <a:chExt cx="952" cy="849"/>
          </a:xfrm>
        </p:grpSpPr>
        <p:sp>
          <p:nvSpPr>
            <p:cNvPr id="169" name="Rectangle 170"/>
            <p:cNvSpPr>
              <a:spLocks noChangeArrowheads="1"/>
            </p:cNvSpPr>
            <p:nvPr/>
          </p:nvSpPr>
          <p:spPr bwMode="auto">
            <a:xfrm>
              <a:off x="3884" y="858"/>
              <a:ext cx="56" cy="849"/>
            </a:xfrm>
            <a:prstGeom prst="rect">
              <a:avLst/>
            </a:prstGeom>
            <a:solidFill>
              <a:srgbClr val="FFFF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Rectangle 171"/>
            <p:cNvSpPr>
              <a:spLocks noChangeArrowheads="1"/>
            </p:cNvSpPr>
            <p:nvPr/>
          </p:nvSpPr>
          <p:spPr bwMode="auto">
            <a:xfrm>
              <a:off x="4786" y="1647"/>
              <a:ext cx="50" cy="50"/>
            </a:xfrm>
            <a:prstGeom prst="rect">
              <a:avLst/>
            </a:prstGeom>
            <a:solidFill>
              <a:srgbClr val="FFFF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5" name="Group 172"/>
          <p:cNvGrpSpPr>
            <a:grpSpLocks/>
          </p:cNvGrpSpPr>
          <p:nvPr/>
        </p:nvGrpSpPr>
        <p:grpSpPr bwMode="auto">
          <a:xfrm>
            <a:off x="4895850" y="1814512"/>
            <a:ext cx="2835275" cy="1358900"/>
            <a:chOff x="3050" y="852"/>
            <a:chExt cx="1786" cy="856"/>
          </a:xfrm>
        </p:grpSpPr>
        <p:sp>
          <p:nvSpPr>
            <p:cNvPr id="172" name="Rectangle 173"/>
            <p:cNvSpPr>
              <a:spLocks noChangeArrowheads="1"/>
            </p:cNvSpPr>
            <p:nvPr/>
          </p:nvSpPr>
          <p:spPr bwMode="auto">
            <a:xfrm>
              <a:off x="3050"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Rectangle 174"/>
            <p:cNvSpPr>
              <a:spLocks noChangeArrowheads="1"/>
            </p:cNvSpPr>
            <p:nvPr/>
          </p:nvSpPr>
          <p:spPr bwMode="auto">
            <a:xfrm>
              <a:off x="4786" y="852"/>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6" name="Group 175"/>
          <p:cNvGrpSpPr>
            <a:grpSpLocks/>
          </p:cNvGrpSpPr>
          <p:nvPr/>
        </p:nvGrpSpPr>
        <p:grpSpPr bwMode="auto">
          <a:xfrm>
            <a:off x="4984750" y="1825625"/>
            <a:ext cx="2746375" cy="1347787"/>
            <a:chOff x="3106" y="859"/>
            <a:chExt cx="1730" cy="849"/>
          </a:xfrm>
        </p:grpSpPr>
        <p:sp>
          <p:nvSpPr>
            <p:cNvPr id="175" name="Rectangle 176"/>
            <p:cNvSpPr>
              <a:spLocks noChangeArrowheads="1"/>
            </p:cNvSpPr>
            <p:nvPr/>
          </p:nvSpPr>
          <p:spPr bwMode="auto">
            <a:xfrm>
              <a:off x="3106"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Rectangle 177"/>
            <p:cNvSpPr>
              <a:spLocks noChangeArrowheads="1"/>
            </p:cNvSpPr>
            <p:nvPr/>
          </p:nvSpPr>
          <p:spPr bwMode="auto">
            <a:xfrm>
              <a:off x="4786" y="904"/>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7" name="Group 178"/>
          <p:cNvGrpSpPr>
            <a:grpSpLocks/>
          </p:cNvGrpSpPr>
          <p:nvPr/>
        </p:nvGrpSpPr>
        <p:grpSpPr bwMode="auto">
          <a:xfrm>
            <a:off x="5072063" y="1825625"/>
            <a:ext cx="2659062" cy="1347787"/>
            <a:chOff x="3161" y="859"/>
            <a:chExt cx="1675" cy="849"/>
          </a:xfrm>
        </p:grpSpPr>
        <p:sp>
          <p:nvSpPr>
            <p:cNvPr id="178" name="Rectangle 179"/>
            <p:cNvSpPr>
              <a:spLocks noChangeArrowheads="1"/>
            </p:cNvSpPr>
            <p:nvPr/>
          </p:nvSpPr>
          <p:spPr bwMode="auto">
            <a:xfrm>
              <a:off x="3161"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9" name="Rectangle 180"/>
            <p:cNvSpPr>
              <a:spLocks noChangeArrowheads="1"/>
            </p:cNvSpPr>
            <p:nvPr/>
          </p:nvSpPr>
          <p:spPr bwMode="auto">
            <a:xfrm>
              <a:off x="4786" y="957"/>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8" name="Group 181"/>
          <p:cNvGrpSpPr>
            <a:grpSpLocks/>
          </p:cNvGrpSpPr>
          <p:nvPr/>
        </p:nvGrpSpPr>
        <p:grpSpPr bwMode="auto">
          <a:xfrm>
            <a:off x="5159375" y="1825625"/>
            <a:ext cx="2571750" cy="1347787"/>
            <a:chOff x="3216" y="859"/>
            <a:chExt cx="1620" cy="849"/>
          </a:xfrm>
        </p:grpSpPr>
        <p:sp>
          <p:nvSpPr>
            <p:cNvPr id="181" name="Rectangle 182"/>
            <p:cNvSpPr>
              <a:spLocks noChangeArrowheads="1"/>
            </p:cNvSpPr>
            <p:nvPr/>
          </p:nvSpPr>
          <p:spPr bwMode="auto">
            <a:xfrm>
              <a:off x="3216"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2" name="Rectangle 183"/>
            <p:cNvSpPr>
              <a:spLocks noChangeArrowheads="1"/>
            </p:cNvSpPr>
            <p:nvPr/>
          </p:nvSpPr>
          <p:spPr bwMode="auto">
            <a:xfrm>
              <a:off x="4786" y="1008"/>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49" name="Group 184"/>
          <p:cNvGrpSpPr>
            <a:grpSpLocks/>
          </p:cNvGrpSpPr>
          <p:nvPr/>
        </p:nvGrpSpPr>
        <p:grpSpPr bwMode="auto">
          <a:xfrm>
            <a:off x="5248275" y="1825625"/>
            <a:ext cx="2482850" cy="1347787"/>
            <a:chOff x="3272" y="859"/>
            <a:chExt cx="1564" cy="849"/>
          </a:xfrm>
        </p:grpSpPr>
        <p:sp>
          <p:nvSpPr>
            <p:cNvPr id="184" name="Rectangle 185"/>
            <p:cNvSpPr>
              <a:spLocks noChangeArrowheads="1"/>
            </p:cNvSpPr>
            <p:nvPr/>
          </p:nvSpPr>
          <p:spPr bwMode="auto">
            <a:xfrm>
              <a:off x="3272"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Rectangle 186"/>
            <p:cNvSpPr>
              <a:spLocks noChangeArrowheads="1"/>
            </p:cNvSpPr>
            <p:nvPr/>
          </p:nvSpPr>
          <p:spPr bwMode="auto">
            <a:xfrm>
              <a:off x="4786" y="1063"/>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50" name="Group 187"/>
          <p:cNvGrpSpPr>
            <a:grpSpLocks/>
          </p:cNvGrpSpPr>
          <p:nvPr/>
        </p:nvGrpSpPr>
        <p:grpSpPr bwMode="auto">
          <a:xfrm>
            <a:off x="5337175" y="1825625"/>
            <a:ext cx="2393950" cy="1347787"/>
            <a:chOff x="3328" y="859"/>
            <a:chExt cx="1508" cy="849"/>
          </a:xfrm>
        </p:grpSpPr>
        <p:sp>
          <p:nvSpPr>
            <p:cNvPr id="187" name="Rectangle 188"/>
            <p:cNvSpPr>
              <a:spLocks noChangeArrowheads="1"/>
            </p:cNvSpPr>
            <p:nvPr/>
          </p:nvSpPr>
          <p:spPr bwMode="auto">
            <a:xfrm>
              <a:off x="3328"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8" name="Rectangle 189"/>
            <p:cNvSpPr>
              <a:spLocks noChangeArrowheads="1"/>
            </p:cNvSpPr>
            <p:nvPr/>
          </p:nvSpPr>
          <p:spPr bwMode="auto">
            <a:xfrm>
              <a:off x="4786" y="1114"/>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51" name="Group 190"/>
          <p:cNvGrpSpPr>
            <a:grpSpLocks/>
          </p:cNvGrpSpPr>
          <p:nvPr/>
        </p:nvGrpSpPr>
        <p:grpSpPr bwMode="auto">
          <a:xfrm>
            <a:off x="5424488" y="1825625"/>
            <a:ext cx="2306637" cy="1347787"/>
            <a:chOff x="3383" y="859"/>
            <a:chExt cx="1453" cy="849"/>
          </a:xfrm>
        </p:grpSpPr>
        <p:sp>
          <p:nvSpPr>
            <p:cNvPr id="190" name="Rectangle 191"/>
            <p:cNvSpPr>
              <a:spLocks noChangeArrowheads="1"/>
            </p:cNvSpPr>
            <p:nvPr/>
          </p:nvSpPr>
          <p:spPr bwMode="auto">
            <a:xfrm>
              <a:off x="3383"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1" name="Rectangle 192"/>
            <p:cNvSpPr>
              <a:spLocks noChangeArrowheads="1"/>
            </p:cNvSpPr>
            <p:nvPr/>
          </p:nvSpPr>
          <p:spPr bwMode="auto">
            <a:xfrm>
              <a:off x="4786" y="1169"/>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68" name="Group 193"/>
          <p:cNvGrpSpPr>
            <a:grpSpLocks/>
          </p:cNvGrpSpPr>
          <p:nvPr/>
        </p:nvGrpSpPr>
        <p:grpSpPr bwMode="auto">
          <a:xfrm>
            <a:off x="5513388" y="1825625"/>
            <a:ext cx="2217737" cy="1347787"/>
            <a:chOff x="3439" y="859"/>
            <a:chExt cx="1397" cy="849"/>
          </a:xfrm>
        </p:grpSpPr>
        <p:sp>
          <p:nvSpPr>
            <p:cNvPr id="193" name="Rectangle 194"/>
            <p:cNvSpPr>
              <a:spLocks noChangeArrowheads="1"/>
            </p:cNvSpPr>
            <p:nvPr/>
          </p:nvSpPr>
          <p:spPr bwMode="auto">
            <a:xfrm>
              <a:off x="3439"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4" name="Rectangle 195"/>
            <p:cNvSpPr>
              <a:spLocks noChangeArrowheads="1"/>
            </p:cNvSpPr>
            <p:nvPr/>
          </p:nvSpPr>
          <p:spPr bwMode="auto">
            <a:xfrm>
              <a:off x="4786" y="1220"/>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2" name="Group 196"/>
          <p:cNvGrpSpPr>
            <a:grpSpLocks/>
          </p:cNvGrpSpPr>
          <p:nvPr/>
        </p:nvGrpSpPr>
        <p:grpSpPr bwMode="auto">
          <a:xfrm>
            <a:off x="5602288" y="1825625"/>
            <a:ext cx="2128837" cy="1347787"/>
            <a:chOff x="3495" y="859"/>
            <a:chExt cx="1341" cy="849"/>
          </a:xfrm>
        </p:grpSpPr>
        <p:sp>
          <p:nvSpPr>
            <p:cNvPr id="196" name="Rectangle 197"/>
            <p:cNvSpPr>
              <a:spLocks noChangeArrowheads="1"/>
            </p:cNvSpPr>
            <p:nvPr/>
          </p:nvSpPr>
          <p:spPr bwMode="auto">
            <a:xfrm>
              <a:off x="3495"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7" name="Rectangle 198"/>
            <p:cNvSpPr>
              <a:spLocks noChangeArrowheads="1"/>
            </p:cNvSpPr>
            <p:nvPr/>
          </p:nvSpPr>
          <p:spPr bwMode="auto">
            <a:xfrm>
              <a:off x="4786" y="1273"/>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3" name="Group 199"/>
          <p:cNvGrpSpPr>
            <a:grpSpLocks/>
          </p:cNvGrpSpPr>
          <p:nvPr/>
        </p:nvGrpSpPr>
        <p:grpSpPr bwMode="auto">
          <a:xfrm>
            <a:off x="5689600" y="1825625"/>
            <a:ext cx="2041525" cy="1347787"/>
            <a:chOff x="3550" y="859"/>
            <a:chExt cx="1286" cy="849"/>
          </a:xfrm>
        </p:grpSpPr>
        <p:sp>
          <p:nvSpPr>
            <p:cNvPr id="199" name="Rectangle 200"/>
            <p:cNvSpPr>
              <a:spLocks noChangeArrowheads="1"/>
            </p:cNvSpPr>
            <p:nvPr/>
          </p:nvSpPr>
          <p:spPr bwMode="auto">
            <a:xfrm>
              <a:off x="3550"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0" name="Rectangle 201"/>
            <p:cNvSpPr>
              <a:spLocks noChangeArrowheads="1"/>
            </p:cNvSpPr>
            <p:nvPr/>
          </p:nvSpPr>
          <p:spPr bwMode="auto">
            <a:xfrm>
              <a:off x="4786" y="1326"/>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4" name="Group 202"/>
          <p:cNvGrpSpPr>
            <a:grpSpLocks/>
          </p:cNvGrpSpPr>
          <p:nvPr/>
        </p:nvGrpSpPr>
        <p:grpSpPr bwMode="auto">
          <a:xfrm>
            <a:off x="5778500" y="1825625"/>
            <a:ext cx="1952625" cy="1347787"/>
            <a:chOff x="3606" y="859"/>
            <a:chExt cx="1230" cy="849"/>
          </a:xfrm>
        </p:grpSpPr>
        <p:sp>
          <p:nvSpPr>
            <p:cNvPr id="202" name="Rectangle 203"/>
            <p:cNvSpPr>
              <a:spLocks noChangeArrowheads="1"/>
            </p:cNvSpPr>
            <p:nvPr/>
          </p:nvSpPr>
          <p:spPr bwMode="auto">
            <a:xfrm>
              <a:off x="3606"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3" name="Rectangle 204"/>
            <p:cNvSpPr>
              <a:spLocks noChangeArrowheads="1"/>
            </p:cNvSpPr>
            <p:nvPr/>
          </p:nvSpPr>
          <p:spPr bwMode="auto">
            <a:xfrm>
              <a:off x="4786" y="1379"/>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6" name="Group 205"/>
          <p:cNvGrpSpPr>
            <a:grpSpLocks/>
          </p:cNvGrpSpPr>
          <p:nvPr/>
        </p:nvGrpSpPr>
        <p:grpSpPr bwMode="auto">
          <a:xfrm>
            <a:off x="5867400" y="1825625"/>
            <a:ext cx="1863725" cy="1347787"/>
            <a:chOff x="3662" y="859"/>
            <a:chExt cx="1174" cy="849"/>
          </a:xfrm>
        </p:grpSpPr>
        <p:sp>
          <p:nvSpPr>
            <p:cNvPr id="205" name="Rectangle 206"/>
            <p:cNvSpPr>
              <a:spLocks noChangeArrowheads="1"/>
            </p:cNvSpPr>
            <p:nvPr/>
          </p:nvSpPr>
          <p:spPr bwMode="auto">
            <a:xfrm>
              <a:off x="3662"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6" name="Rectangle 207"/>
            <p:cNvSpPr>
              <a:spLocks noChangeArrowheads="1"/>
            </p:cNvSpPr>
            <p:nvPr/>
          </p:nvSpPr>
          <p:spPr bwMode="auto">
            <a:xfrm>
              <a:off x="4786" y="1432"/>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7" name="Group 208"/>
          <p:cNvGrpSpPr>
            <a:grpSpLocks/>
          </p:cNvGrpSpPr>
          <p:nvPr/>
        </p:nvGrpSpPr>
        <p:grpSpPr bwMode="auto">
          <a:xfrm>
            <a:off x="5954713" y="1825625"/>
            <a:ext cx="1776412" cy="1347787"/>
            <a:chOff x="3717" y="859"/>
            <a:chExt cx="1119" cy="849"/>
          </a:xfrm>
        </p:grpSpPr>
        <p:sp>
          <p:nvSpPr>
            <p:cNvPr id="208" name="Rectangle 209"/>
            <p:cNvSpPr>
              <a:spLocks noChangeArrowheads="1"/>
            </p:cNvSpPr>
            <p:nvPr/>
          </p:nvSpPr>
          <p:spPr bwMode="auto">
            <a:xfrm>
              <a:off x="3717"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9" name="Rectangle 210"/>
            <p:cNvSpPr>
              <a:spLocks noChangeArrowheads="1"/>
            </p:cNvSpPr>
            <p:nvPr/>
          </p:nvSpPr>
          <p:spPr bwMode="auto">
            <a:xfrm>
              <a:off x="4786" y="1485"/>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8" name="Group 211"/>
          <p:cNvGrpSpPr>
            <a:grpSpLocks/>
          </p:cNvGrpSpPr>
          <p:nvPr/>
        </p:nvGrpSpPr>
        <p:grpSpPr bwMode="auto">
          <a:xfrm>
            <a:off x="6043613" y="1825625"/>
            <a:ext cx="1687512" cy="1347787"/>
            <a:chOff x="3773" y="859"/>
            <a:chExt cx="1063" cy="849"/>
          </a:xfrm>
        </p:grpSpPr>
        <p:sp>
          <p:nvSpPr>
            <p:cNvPr id="211" name="Rectangle 212"/>
            <p:cNvSpPr>
              <a:spLocks noChangeArrowheads="1"/>
            </p:cNvSpPr>
            <p:nvPr/>
          </p:nvSpPr>
          <p:spPr bwMode="auto">
            <a:xfrm>
              <a:off x="3773"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2" name="Rectangle 213"/>
            <p:cNvSpPr>
              <a:spLocks noChangeArrowheads="1"/>
            </p:cNvSpPr>
            <p:nvPr/>
          </p:nvSpPr>
          <p:spPr bwMode="auto">
            <a:xfrm>
              <a:off x="4786" y="1538"/>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9" name="Group 214"/>
          <p:cNvGrpSpPr>
            <a:grpSpLocks/>
          </p:cNvGrpSpPr>
          <p:nvPr/>
        </p:nvGrpSpPr>
        <p:grpSpPr bwMode="auto">
          <a:xfrm>
            <a:off x="6132513" y="1825625"/>
            <a:ext cx="1598612" cy="1347787"/>
            <a:chOff x="3829" y="859"/>
            <a:chExt cx="1007" cy="849"/>
          </a:xfrm>
        </p:grpSpPr>
        <p:sp>
          <p:nvSpPr>
            <p:cNvPr id="214" name="Rectangle 215"/>
            <p:cNvSpPr>
              <a:spLocks noChangeArrowheads="1"/>
            </p:cNvSpPr>
            <p:nvPr/>
          </p:nvSpPr>
          <p:spPr bwMode="auto">
            <a:xfrm>
              <a:off x="3829"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5" name="Rectangle 216"/>
            <p:cNvSpPr>
              <a:spLocks noChangeArrowheads="1"/>
            </p:cNvSpPr>
            <p:nvPr/>
          </p:nvSpPr>
          <p:spPr bwMode="auto">
            <a:xfrm>
              <a:off x="4786" y="1592"/>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0" name="Group 217"/>
          <p:cNvGrpSpPr>
            <a:grpSpLocks/>
          </p:cNvGrpSpPr>
          <p:nvPr/>
        </p:nvGrpSpPr>
        <p:grpSpPr bwMode="auto">
          <a:xfrm>
            <a:off x="6308725" y="1825625"/>
            <a:ext cx="1422400" cy="1419225"/>
            <a:chOff x="3940" y="859"/>
            <a:chExt cx="896" cy="894"/>
          </a:xfrm>
        </p:grpSpPr>
        <p:sp>
          <p:nvSpPr>
            <p:cNvPr id="217" name="Rectangle 218"/>
            <p:cNvSpPr>
              <a:spLocks noChangeArrowheads="1"/>
            </p:cNvSpPr>
            <p:nvPr/>
          </p:nvSpPr>
          <p:spPr bwMode="auto">
            <a:xfrm>
              <a:off x="3940"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8" name="Rectangle 219"/>
            <p:cNvSpPr>
              <a:spLocks noChangeArrowheads="1"/>
            </p:cNvSpPr>
            <p:nvPr/>
          </p:nvSpPr>
          <p:spPr bwMode="auto">
            <a:xfrm>
              <a:off x="4786" y="1703"/>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1" name="Group 220"/>
          <p:cNvGrpSpPr>
            <a:grpSpLocks/>
          </p:cNvGrpSpPr>
          <p:nvPr/>
        </p:nvGrpSpPr>
        <p:grpSpPr bwMode="auto">
          <a:xfrm>
            <a:off x="6396038" y="1825625"/>
            <a:ext cx="1335087" cy="1500187"/>
            <a:chOff x="3995" y="859"/>
            <a:chExt cx="841" cy="945"/>
          </a:xfrm>
        </p:grpSpPr>
        <p:sp>
          <p:nvSpPr>
            <p:cNvPr id="220" name="Rectangle 221"/>
            <p:cNvSpPr>
              <a:spLocks noChangeArrowheads="1"/>
            </p:cNvSpPr>
            <p:nvPr/>
          </p:nvSpPr>
          <p:spPr bwMode="auto">
            <a:xfrm>
              <a:off x="3995"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1" name="Rectangle 222"/>
            <p:cNvSpPr>
              <a:spLocks noChangeArrowheads="1"/>
            </p:cNvSpPr>
            <p:nvPr/>
          </p:nvSpPr>
          <p:spPr bwMode="auto">
            <a:xfrm>
              <a:off x="4786" y="1754"/>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2" name="Group 223"/>
          <p:cNvGrpSpPr>
            <a:grpSpLocks/>
          </p:cNvGrpSpPr>
          <p:nvPr/>
        </p:nvGrpSpPr>
        <p:grpSpPr bwMode="auto">
          <a:xfrm>
            <a:off x="6926263" y="1825625"/>
            <a:ext cx="804862" cy="2011362"/>
            <a:chOff x="4329" y="859"/>
            <a:chExt cx="507" cy="1267"/>
          </a:xfrm>
        </p:grpSpPr>
        <p:sp>
          <p:nvSpPr>
            <p:cNvPr id="223" name="Rectangle 224"/>
            <p:cNvSpPr>
              <a:spLocks noChangeArrowheads="1"/>
            </p:cNvSpPr>
            <p:nvPr/>
          </p:nvSpPr>
          <p:spPr bwMode="auto">
            <a:xfrm>
              <a:off x="4329"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4" name="Rectangle 225"/>
            <p:cNvSpPr>
              <a:spLocks noChangeArrowheads="1"/>
            </p:cNvSpPr>
            <p:nvPr/>
          </p:nvSpPr>
          <p:spPr bwMode="auto">
            <a:xfrm>
              <a:off x="4786" y="2076"/>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3" name="Group 226"/>
          <p:cNvGrpSpPr>
            <a:grpSpLocks/>
          </p:cNvGrpSpPr>
          <p:nvPr/>
        </p:nvGrpSpPr>
        <p:grpSpPr bwMode="auto">
          <a:xfrm>
            <a:off x="7013575" y="1825625"/>
            <a:ext cx="717550" cy="2095500"/>
            <a:chOff x="4384" y="859"/>
            <a:chExt cx="452" cy="1320"/>
          </a:xfrm>
        </p:grpSpPr>
        <p:sp>
          <p:nvSpPr>
            <p:cNvPr id="226" name="Rectangle 227"/>
            <p:cNvSpPr>
              <a:spLocks noChangeArrowheads="1"/>
            </p:cNvSpPr>
            <p:nvPr/>
          </p:nvSpPr>
          <p:spPr bwMode="auto">
            <a:xfrm>
              <a:off x="4384"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7" name="Rectangle 228"/>
            <p:cNvSpPr>
              <a:spLocks noChangeArrowheads="1"/>
            </p:cNvSpPr>
            <p:nvPr/>
          </p:nvSpPr>
          <p:spPr bwMode="auto">
            <a:xfrm>
              <a:off x="4786" y="2129"/>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4" name="Group 229"/>
          <p:cNvGrpSpPr>
            <a:grpSpLocks/>
          </p:cNvGrpSpPr>
          <p:nvPr/>
        </p:nvGrpSpPr>
        <p:grpSpPr bwMode="auto">
          <a:xfrm>
            <a:off x="7102475" y="1825625"/>
            <a:ext cx="628650" cy="2176462"/>
            <a:chOff x="4440" y="859"/>
            <a:chExt cx="396" cy="1371"/>
          </a:xfrm>
        </p:grpSpPr>
        <p:sp>
          <p:nvSpPr>
            <p:cNvPr id="229" name="Rectangle 230"/>
            <p:cNvSpPr>
              <a:spLocks noChangeArrowheads="1"/>
            </p:cNvSpPr>
            <p:nvPr/>
          </p:nvSpPr>
          <p:spPr bwMode="auto">
            <a:xfrm>
              <a:off x="4440"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0" name="Rectangle 231"/>
            <p:cNvSpPr>
              <a:spLocks noChangeArrowheads="1"/>
            </p:cNvSpPr>
            <p:nvPr/>
          </p:nvSpPr>
          <p:spPr bwMode="auto">
            <a:xfrm>
              <a:off x="4786" y="2180"/>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5" name="Group 232"/>
          <p:cNvGrpSpPr>
            <a:grpSpLocks/>
          </p:cNvGrpSpPr>
          <p:nvPr/>
        </p:nvGrpSpPr>
        <p:grpSpPr bwMode="auto">
          <a:xfrm>
            <a:off x="7191375" y="1825625"/>
            <a:ext cx="539750" cy="2263775"/>
            <a:chOff x="4496" y="859"/>
            <a:chExt cx="340" cy="1426"/>
          </a:xfrm>
        </p:grpSpPr>
        <p:sp>
          <p:nvSpPr>
            <p:cNvPr id="232" name="Rectangle 233"/>
            <p:cNvSpPr>
              <a:spLocks noChangeArrowheads="1"/>
            </p:cNvSpPr>
            <p:nvPr/>
          </p:nvSpPr>
          <p:spPr bwMode="auto">
            <a:xfrm>
              <a:off x="4496"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3" name="Rectangle 234"/>
            <p:cNvSpPr>
              <a:spLocks noChangeArrowheads="1"/>
            </p:cNvSpPr>
            <p:nvPr/>
          </p:nvSpPr>
          <p:spPr bwMode="auto">
            <a:xfrm>
              <a:off x="4786" y="2235"/>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6" name="Group 235"/>
          <p:cNvGrpSpPr>
            <a:grpSpLocks/>
          </p:cNvGrpSpPr>
          <p:nvPr/>
        </p:nvGrpSpPr>
        <p:grpSpPr bwMode="auto">
          <a:xfrm>
            <a:off x="6484938" y="1825625"/>
            <a:ext cx="1246187" cy="1587500"/>
            <a:chOff x="4051" y="859"/>
            <a:chExt cx="785" cy="1000"/>
          </a:xfrm>
        </p:grpSpPr>
        <p:sp>
          <p:nvSpPr>
            <p:cNvPr id="235" name="Rectangle 236"/>
            <p:cNvSpPr>
              <a:spLocks noChangeArrowheads="1"/>
            </p:cNvSpPr>
            <p:nvPr/>
          </p:nvSpPr>
          <p:spPr bwMode="auto">
            <a:xfrm>
              <a:off x="4051"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6" name="Rectangle 237"/>
            <p:cNvSpPr>
              <a:spLocks noChangeArrowheads="1"/>
            </p:cNvSpPr>
            <p:nvPr/>
          </p:nvSpPr>
          <p:spPr bwMode="auto">
            <a:xfrm>
              <a:off x="4786" y="1809"/>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87" name="Group 238"/>
          <p:cNvGrpSpPr>
            <a:grpSpLocks/>
          </p:cNvGrpSpPr>
          <p:nvPr/>
        </p:nvGrpSpPr>
        <p:grpSpPr bwMode="auto">
          <a:xfrm>
            <a:off x="6572250" y="1825625"/>
            <a:ext cx="1158875" cy="1671637"/>
            <a:chOff x="4106" y="859"/>
            <a:chExt cx="730" cy="1053"/>
          </a:xfrm>
        </p:grpSpPr>
        <p:sp>
          <p:nvSpPr>
            <p:cNvPr id="238" name="Rectangle 239"/>
            <p:cNvSpPr>
              <a:spLocks noChangeArrowheads="1"/>
            </p:cNvSpPr>
            <p:nvPr/>
          </p:nvSpPr>
          <p:spPr bwMode="auto">
            <a:xfrm>
              <a:off x="4106"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9" name="Rectangle 240"/>
            <p:cNvSpPr>
              <a:spLocks noChangeArrowheads="1"/>
            </p:cNvSpPr>
            <p:nvPr/>
          </p:nvSpPr>
          <p:spPr bwMode="auto">
            <a:xfrm>
              <a:off x="4786" y="1862"/>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4" name="Group 241"/>
          <p:cNvGrpSpPr>
            <a:grpSpLocks/>
          </p:cNvGrpSpPr>
          <p:nvPr/>
        </p:nvGrpSpPr>
        <p:grpSpPr bwMode="auto">
          <a:xfrm>
            <a:off x="6661150" y="1825625"/>
            <a:ext cx="1069975" cy="1758950"/>
            <a:chOff x="4162" y="859"/>
            <a:chExt cx="674" cy="1108"/>
          </a:xfrm>
        </p:grpSpPr>
        <p:sp>
          <p:nvSpPr>
            <p:cNvPr id="241" name="Rectangle 242"/>
            <p:cNvSpPr>
              <a:spLocks noChangeArrowheads="1"/>
            </p:cNvSpPr>
            <p:nvPr/>
          </p:nvSpPr>
          <p:spPr bwMode="auto">
            <a:xfrm>
              <a:off x="4162" y="859"/>
              <a:ext cx="55"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2" name="Rectangle 243"/>
            <p:cNvSpPr>
              <a:spLocks noChangeArrowheads="1"/>
            </p:cNvSpPr>
            <p:nvPr/>
          </p:nvSpPr>
          <p:spPr bwMode="auto">
            <a:xfrm>
              <a:off x="4786" y="1917"/>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6" name="Group 244"/>
          <p:cNvGrpSpPr>
            <a:grpSpLocks/>
          </p:cNvGrpSpPr>
          <p:nvPr/>
        </p:nvGrpSpPr>
        <p:grpSpPr bwMode="auto">
          <a:xfrm>
            <a:off x="6748463" y="1825625"/>
            <a:ext cx="982662" cy="1843087"/>
            <a:chOff x="4217" y="859"/>
            <a:chExt cx="619" cy="1161"/>
          </a:xfrm>
        </p:grpSpPr>
        <p:sp>
          <p:nvSpPr>
            <p:cNvPr id="244" name="Rectangle 245"/>
            <p:cNvSpPr>
              <a:spLocks noChangeArrowheads="1"/>
            </p:cNvSpPr>
            <p:nvPr/>
          </p:nvSpPr>
          <p:spPr bwMode="auto">
            <a:xfrm>
              <a:off x="4217"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5" name="Rectangle 246"/>
            <p:cNvSpPr>
              <a:spLocks noChangeArrowheads="1"/>
            </p:cNvSpPr>
            <p:nvPr/>
          </p:nvSpPr>
          <p:spPr bwMode="auto">
            <a:xfrm>
              <a:off x="4786" y="1970"/>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8" name="Group 247"/>
          <p:cNvGrpSpPr>
            <a:grpSpLocks/>
          </p:cNvGrpSpPr>
          <p:nvPr/>
        </p:nvGrpSpPr>
        <p:grpSpPr bwMode="auto">
          <a:xfrm>
            <a:off x="6837363" y="1825625"/>
            <a:ext cx="893762" cy="1927225"/>
            <a:chOff x="4273" y="859"/>
            <a:chExt cx="563" cy="1214"/>
          </a:xfrm>
        </p:grpSpPr>
        <p:sp>
          <p:nvSpPr>
            <p:cNvPr id="247" name="Rectangle 248"/>
            <p:cNvSpPr>
              <a:spLocks noChangeArrowheads="1"/>
            </p:cNvSpPr>
            <p:nvPr/>
          </p:nvSpPr>
          <p:spPr bwMode="auto">
            <a:xfrm>
              <a:off x="4273" y="859"/>
              <a:ext cx="56" cy="849"/>
            </a:xfrm>
            <a:prstGeom prst="rect">
              <a:avLst/>
            </a:prstGeom>
            <a:solidFill>
              <a:srgbClr val="66CC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8" name="Rectangle 249"/>
            <p:cNvSpPr>
              <a:spLocks noChangeArrowheads="1"/>
            </p:cNvSpPr>
            <p:nvPr/>
          </p:nvSpPr>
          <p:spPr bwMode="auto">
            <a:xfrm>
              <a:off x="4786" y="2023"/>
              <a:ext cx="50" cy="50"/>
            </a:xfrm>
            <a:prstGeom prst="rect">
              <a:avLst/>
            </a:prstGeom>
            <a:solidFill>
              <a:srgbClr val="66CC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66" name="Group 250"/>
          <p:cNvGrpSpPr>
            <a:grpSpLocks/>
          </p:cNvGrpSpPr>
          <p:nvPr/>
        </p:nvGrpSpPr>
        <p:grpSpPr bwMode="auto">
          <a:xfrm>
            <a:off x="5337175" y="1825625"/>
            <a:ext cx="2393950" cy="1347787"/>
            <a:chOff x="3328" y="859"/>
            <a:chExt cx="1508" cy="849"/>
          </a:xfrm>
        </p:grpSpPr>
        <p:sp>
          <p:nvSpPr>
            <p:cNvPr id="250" name="Rectangle 251"/>
            <p:cNvSpPr>
              <a:spLocks noChangeArrowheads="1"/>
            </p:cNvSpPr>
            <p:nvPr/>
          </p:nvSpPr>
          <p:spPr bwMode="auto">
            <a:xfrm>
              <a:off x="3328" y="859"/>
              <a:ext cx="55" cy="849"/>
            </a:xfrm>
            <a:prstGeom prst="rect">
              <a:avLst/>
            </a:prstGeom>
            <a:solidFill>
              <a:srgbClr val="FFFF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1" name="Rectangle 252"/>
            <p:cNvSpPr>
              <a:spLocks noChangeArrowheads="1"/>
            </p:cNvSpPr>
            <p:nvPr/>
          </p:nvSpPr>
          <p:spPr bwMode="auto">
            <a:xfrm>
              <a:off x="4786" y="1114"/>
              <a:ext cx="50" cy="50"/>
            </a:xfrm>
            <a:prstGeom prst="rect">
              <a:avLst/>
            </a:prstGeom>
            <a:solidFill>
              <a:srgbClr val="FFFF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87" name="Group 253"/>
          <p:cNvGrpSpPr>
            <a:grpSpLocks/>
          </p:cNvGrpSpPr>
          <p:nvPr/>
        </p:nvGrpSpPr>
        <p:grpSpPr bwMode="auto">
          <a:xfrm>
            <a:off x="4895850" y="1914525"/>
            <a:ext cx="2374900" cy="1174750"/>
            <a:chOff x="3050" y="915"/>
            <a:chExt cx="1496" cy="740"/>
          </a:xfrm>
        </p:grpSpPr>
        <p:sp>
          <p:nvSpPr>
            <p:cNvPr id="253" name="Line 254"/>
            <p:cNvSpPr>
              <a:spLocks noChangeShapeType="1"/>
            </p:cNvSpPr>
            <p:nvPr/>
          </p:nvSpPr>
          <p:spPr bwMode="auto">
            <a:xfrm>
              <a:off x="3050" y="91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4" name="Line 255"/>
            <p:cNvSpPr>
              <a:spLocks noChangeShapeType="1"/>
            </p:cNvSpPr>
            <p:nvPr/>
          </p:nvSpPr>
          <p:spPr bwMode="auto">
            <a:xfrm>
              <a:off x="3052" y="96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5" name="Line 256"/>
            <p:cNvSpPr>
              <a:spLocks noChangeShapeType="1"/>
            </p:cNvSpPr>
            <p:nvPr/>
          </p:nvSpPr>
          <p:spPr bwMode="auto">
            <a:xfrm>
              <a:off x="3052" y="102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6" name="Line 257"/>
            <p:cNvSpPr>
              <a:spLocks noChangeShapeType="1"/>
            </p:cNvSpPr>
            <p:nvPr/>
          </p:nvSpPr>
          <p:spPr bwMode="auto">
            <a:xfrm>
              <a:off x="3050" y="107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7" name="Line 258"/>
            <p:cNvSpPr>
              <a:spLocks noChangeShapeType="1"/>
            </p:cNvSpPr>
            <p:nvPr/>
          </p:nvSpPr>
          <p:spPr bwMode="auto">
            <a:xfrm>
              <a:off x="3052" y="1126"/>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8" name="Line 259"/>
            <p:cNvSpPr>
              <a:spLocks noChangeShapeType="1"/>
            </p:cNvSpPr>
            <p:nvPr/>
          </p:nvSpPr>
          <p:spPr bwMode="auto">
            <a:xfrm>
              <a:off x="3052" y="1179"/>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9" name="Line 260"/>
            <p:cNvSpPr>
              <a:spLocks noChangeShapeType="1"/>
            </p:cNvSpPr>
            <p:nvPr/>
          </p:nvSpPr>
          <p:spPr bwMode="auto">
            <a:xfrm>
              <a:off x="3050" y="1232"/>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0" name="Line 261"/>
            <p:cNvSpPr>
              <a:spLocks noChangeShapeType="1"/>
            </p:cNvSpPr>
            <p:nvPr/>
          </p:nvSpPr>
          <p:spPr bwMode="auto">
            <a:xfrm>
              <a:off x="3052" y="128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1" name="Line 262"/>
            <p:cNvSpPr>
              <a:spLocks noChangeShapeType="1"/>
            </p:cNvSpPr>
            <p:nvPr/>
          </p:nvSpPr>
          <p:spPr bwMode="auto">
            <a:xfrm>
              <a:off x="3052" y="133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2" name="Line 263"/>
            <p:cNvSpPr>
              <a:spLocks noChangeShapeType="1"/>
            </p:cNvSpPr>
            <p:nvPr/>
          </p:nvSpPr>
          <p:spPr bwMode="auto">
            <a:xfrm>
              <a:off x="3050" y="139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3" name="Line 264"/>
            <p:cNvSpPr>
              <a:spLocks noChangeShapeType="1"/>
            </p:cNvSpPr>
            <p:nvPr/>
          </p:nvSpPr>
          <p:spPr bwMode="auto">
            <a:xfrm>
              <a:off x="3052" y="14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4" name="Line 265"/>
            <p:cNvSpPr>
              <a:spLocks noChangeShapeType="1"/>
            </p:cNvSpPr>
            <p:nvPr/>
          </p:nvSpPr>
          <p:spPr bwMode="auto">
            <a:xfrm>
              <a:off x="3052" y="1496"/>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5" name="Line 266"/>
            <p:cNvSpPr>
              <a:spLocks noChangeShapeType="1"/>
            </p:cNvSpPr>
            <p:nvPr/>
          </p:nvSpPr>
          <p:spPr bwMode="auto">
            <a:xfrm>
              <a:off x="3050" y="1549"/>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6" name="Line 267"/>
            <p:cNvSpPr>
              <a:spLocks noChangeShapeType="1"/>
            </p:cNvSpPr>
            <p:nvPr/>
          </p:nvSpPr>
          <p:spPr bwMode="auto">
            <a:xfrm>
              <a:off x="3052" y="1602"/>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7" name="Line 268"/>
            <p:cNvSpPr>
              <a:spLocks noChangeShapeType="1"/>
            </p:cNvSpPr>
            <p:nvPr/>
          </p:nvSpPr>
          <p:spPr bwMode="auto">
            <a:xfrm>
              <a:off x="3052" y="165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69" name="Rectangle 270"/>
          <p:cNvSpPr>
            <a:spLocks noChangeArrowheads="1"/>
          </p:cNvSpPr>
          <p:nvPr/>
        </p:nvSpPr>
        <p:spPr bwMode="auto">
          <a:xfrm>
            <a:off x="246062" y="1798637"/>
            <a:ext cx="4129087" cy="1254125"/>
          </a:xfrm>
          <a:prstGeom prst="rect">
            <a:avLst/>
          </a:prstGeom>
          <a:noFill/>
          <a:ln w="9525">
            <a:noFill/>
            <a:miter lim="800000"/>
            <a:headEnd/>
            <a:tailEnd/>
          </a:ln>
        </p:spPr>
        <p:txBody>
          <a:bodyPr/>
          <a:lstStyle/>
          <a:p>
            <a:pPr marL="420624" marR="0" lvl="0" indent="-384048" defTabSz="914400" fontAlgn="auto">
              <a:lnSpc>
                <a:spcPct val="100000"/>
              </a:lnSpc>
              <a:spcBef>
                <a:spcPct val="20000"/>
              </a:spcBef>
              <a:spcAft>
                <a:spcPts val="0"/>
              </a:spcAft>
              <a:buClr>
                <a:schemeClr val="accent1"/>
              </a:buClr>
              <a:buSzPct val="80000"/>
              <a:buFont typeface="Arial" pitchFamily="34" charset="0"/>
              <a:buChar char="•"/>
              <a:tabLst/>
              <a:defRPr/>
            </a:pPr>
            <a:r>
              <a:rPr lang="en-US" dirty="0">
                <a:latin typeface="Times New Roman" pitchFamily="18" charset="0"/>
                <a:cs typeface="Times New Roman" pitchFamily="18" charset="0"/>
              </a:rPr>
              <a:t>The MP</a:t>
            </a:r>
            <a:r>
              <a:rPr lang="he-IL" dirty="0">
                <a:latin typeface="Times New Roman" pitchFamily="18" charset="0"/>
                <a:cs typeface="Times New Roman" pitchFamily="18" charset="0"/>
              </a:rPr>
              <a:t> </a:t>
            </a:r>
            <a:r>
              <a:rPr lang="en-US" dirty="0">
                <a:latin typeface="Times New Roman" pitchFamily="18" charset="0"/>
                <a:cs typeface="Times New Roman" pitchFamily="18" charset="0"/>
              </a:rPr>
              <a:t>is one of the greedy algorithms that finds one atom at a time </a:t>
            </a:r>
            <a:r>
              <a:rPr lang="en-US" dirty="0" smtClean="0">
                <a:latin typeface="Times New Roman" pitchFamily="18" charset="0"/>
                <a:cs typeface="Times New Roman" pitchFamily="18" charset="0"/>
              </a:rPr>
              <a:t>[4].</a:t>
            </a:r>
          </a:p>
          <a:p>
            <a:pPr marR="0" lvl="0" algn="l" defTabSz="914400" eaLnBrk="1" fontAlgn="auto" latinLnBrk="0" hangingPunct="1">
              <a:lnSpc>
                <a:spcPct val="100000"/>
              </a:lnSpc>
              <a:spcBef>
                <a:spcPct val="20000"/>
              </a:spcBef>
              <a:spcAft>
                <a:spcPts val="0"/>
              </a:spcAft>
              <a:buClrTx/>
              <a:buSzTx/>
              <a:tabLst/>
              <a:defRPr/>
            </a:pPr>
            <a:endParaRPr kumimoji="0" lang="en-US" sz="2000" i="0" u="none" strike="noStrike" kern="0" cap="none" spc="0" normalizeH="0" baseline="0" noProof="0" dirty="0">
              <a:ln>
                <a:noFill/>
              </a:ln>
              <a:effectLst/>
              <a:uLnTx/>
              <a:uFillTx/>
              <a:latin typeface="Times New Roman" pitchFamily="18" charset="0"/>
              <a:cs typeface="Times New Roman" pitchFamily="18" charset="0"/>
            </a:endParaRPr>
          </a:p>
        </p:txBody>
      </p:sp>
      <p:sp>
        <p:nvSpPr>
          <p:cNvPr id="270" name="Rectangle 271"/>
          <p:cNvSpPr>
            <a:spLocks noChangeArrowheads="1"/>
          </p:cNvSpPr>
          <p:nvPr/>
        </p:nvSpPr>
        <p:spPr bwMode="auto">
          <a:xfrm>
            <a:off x="247650" y="2897187"/>
            <a:ext cx="4541838" cy="900113"/>
          </a:xfrm>
          <a:prstGeom prst="rect">
            <a:avLst/>
          </a:prstGeom>
          <a:noFill/>
          <a:ln w="9525">
            <a:noFill/>
            <a:miter lim="800000"/>
            <a:headEnd/>
            <a:tailEnd/>
          </a:ln>
        </p:spPr>
        <p:txBody>
          <a:bodyPr/>
          <a:lstStyle/>
          <a:p>
            <a:pPr marL="420624" indent="-384048">
              <a:spcBef>
                <a:spcPct val="20000"/>
              </a:spcBef>
              <a:buClr>
                <a:schemeClr val="accent1"/>
              </a:buClr>
              <a:buSzPct val="80000"/>
              <a:buFont typeface="Arial" pitchFamily="34" charset="0"/>
              <a:buChar char="•"/>
              <a:defRPr/>
            </a:pPr>
            <a:r>
              <a:rPr lang="en-US" dirty="0">
                <a:latin typeface="Times New Roman" pitchFamily="18" charset="0"/>
                <a:cs typeface="Times New Roman" pitchFamily="18" charset="0"/>
              </a:rPr>
              <a:t>Step 1: find the one atom that  best matches the signal. </a:t>
            </a:r>
          </a:p>
        </p:txBody>
      </p:sp>
      <p:sp>
        <p:nvSpPr>
          <p:cNvPr id="271" name="Rectangle 273"/>
          <p:cNvSpPr>
            <a:spLocks noChangeArrowheads="1"/>
          </p:cNvSpPr>
          <p:nvPr/>
        </p:nvSpPr>
        <p:spPr bwMode="auto">
          <a:xfrm>
            <a:off x="323056" y="4724400"/>
            <a:ext cx="8497888" cy="808038"/>
          </a:xfrm>
          <a:prstGeom prst="rect">
            <a:avLst/>
          </a:prstGeom>
          <a:noFill/>
          <a:ln w="9525">
            <a:noFill/>
            <a:miter lim="800000"/>
            <a:headEnd/>
            <a:tailEnd/>
          </a:ln>
        </p:spPr>
        <p:txBody>
          <a:bodyPr/>
          <a:lstStyle/>
          <a:p>
            <a:pPr marL="420624" indent="-384048">
              <a:spcBef>
                <a:spcPct val="20000"/>
              </a:spcBef>
              <a:buClr>
                <a:schemeClr val="accent1"/>
              </a:buClr>
              <a:buSzPct val="80000"/>
              <a:buFont typeface="Arial" pitchFamily="34" charset="0"/>
              <a:buChar char="•"/>
              <a:defRPr/>
            </a:pPr>
            <a:r>
              <a:rPr lang="en-US" dirty="0">
                <a:latin typeface="Times New Roman" pitchFamily="18" charset="0"/>
                <a:cs typeface="Times New Roman" pitchFamily="18" charset="0"/>
              </a:rPr>
              <a:t>The Orthogonal MP (OMP) is an improved version that re-evaluates the coefficients by Least-Squares after each round.</a:t>
            </a:r>
          </a:p>
        </p:txBody>
      </p:sp>
      <p:graphicFrame>
        <p:nvGraphicFramePr>
          <p:cNvPr id="12322" name="Object 34"/>
          <p:cNvGraphicFramePr>
            <a:graphicFrameLocks noChangeAspect="1"/>
          </p:cNvGraphicFramePr>
          <p:nvPr/>
        </p:nvGraphicFramePr>
        <p:xfrm>
          <a:off x="6584950" y="1209675"/>
          <a:ext cx="203200" cy="323850"/>
        </p:xfrm>
        <a:graphic>
          <a:graphicData uri="http://schemas.openxmlformats.org/presentationml/2006/ole">
            <p:oleObj spid="_x0000_s60444" name="Equation" r:id="rId4" imgW="114151" imgH="215619" progId="Equation.3">
              <p:embed/>
            </p:oleObj>
          </a:graphicData>
        </a:graphic>
      </p:graphicFrame>
      <p:graphicFrame>
        <p:nvGraphicFramePr>
          <p:cNvPr id="12325" name="Object 37"/>
          <p:cNvGraphicFramePr>
            <a:graphicFrameLocks noChangeAspect="1"/>
          </p:cNvGraphicFramePr>
          <p:nvPr/>
        </p:nvGraphicFramePr>
        <p:xfrm>
          <a:off x="5943600" y="3352800"/>
          <a:ext cx="444500" cy="444500"/>
        </p:xfrm>
        <a:graphic>
          <a:graphicData uri="http://schemas.openxmlformats.org/presentationml/2006/ole">
            <p:oleObj spid="_x0000_s60445" name="Equation" r:id="rId5" imgW="139700" imgH="139700" progId="Equation.3">
              <p:embed/>
            </p:oleObj>
          </a:graphicData>
        </a:graphic>
      </p:graphicFrame>
      <p:graphicFrame>
        <p:nvGraphicFramePr>
          <p:cNvPr id="12326" name="Object 38"/>
          <p:cNvGraphicFramePr>
            <a:graphicFrameLocks noChangeAspect="1"/>
          </p:cNvGraphicFramePr>
          <p:nvPr/>
        </p:nvGraphicFramePr>
        <p:xfrm>
          <a:off x="7543800" y="4197350"/>
          <a:ext cx="361950" cy="482600"/>
        </p:xfrm>
        <a:graphic>
          <a:graphicData uri="http://schemas.openxmlformats.org/presentationml/2006/ole">
            <p:oleObj spid="_x0000_s60446" name="Equation" r:id="rId6" imgW="114151" imgH="152202" progId="Equation.3">
              <p:embed/>
            </p:oleObj>
          </a:graphicData>
        </a:graphic>
      </p:graphicFrame>
      <p:graphicFrame>
        <p:nvGraphicFramePr>
          <p:cNvPr id="12327" name="Object 39"/>
          <p:cNvGraphicFramePr>
            <a:graphicFrameLocks noChangeAspect="1"/>
          </p:cNvGraphicFramePr>
          <p:nvPr/>
        </p:nvGraphicFramePr>
        <p:xfrm>
          <a:off x="8458200" y="3448050"/>
          <a:ext cx="381000" cy="361950"/>
        </p:xfrm>
        <a:graphic>
          <a:graphicData uri="http://schemas.openxmlformats.org/presentationml/2006/ole">
            <p:oleObj spid="_x0000_s60447" name="Equation" r:id="rId7" imgW="126725" imgH="126725" progId="Equation.3">
              <p:embed/>
            </p:oleObj>
          </a:graphicData>
        </a:graphic>
      </p:graphicFrame>
      <p:sp>
        <p:nvSpPr>
          <p:cNvPr id="275" name="Slide Number Placeholder 274"/>
          <p:cNvSpPr>
            <a:spLocks noGrp="1"/>
          </p:cNvSpPr>
          <p:nvPr>
            <p:ph type="sldNum" sz="quarter" idx="12"/>
          </p:nvPr>
        </p:nvSpPr>
        <p:spPr/>
        <p:txBody>
          <a:bodyPr/>
          <a:lstStyle/>
          <a:p>
            <a:fld id="{30F3B77E-384B-4FBE-A8DC-4FB4ACD0D0D5}" type="slidenum">
              <a:rPr lang="en-US" smtClean="0"/>
              <a:pPr/>
              <a:t>10</a:t>
            </a:fld>
            <a:endParaRPr lang="en-US"/>
          </a:p>
        </p:txBody>
      </p:sp>
      <p:sp>
        <p:nvSpPr>
          <p:cNvPr id="288" name="Title 1"/>
          <p:cNvSpPr txBox="1">
            <a:spLocks/>
          </p:cNvSpPr>
          <p:nvPr/>
        </p:nvSpPr>
        <p:spPr>
          <a:xfrm>
            <a:off x="0" y="0"/>
            <a:ext cx="9144000" cy="1295400"/>
          </a:xfrm>
          <a:prstGeom prst="rect">
            <a:avLst/>
          </a:prstGeom>
        </p:spPr>
        <p:txBody>
          <a:bodyPr vert="horz" lIns="45720" rIns="45720" anchor="ctr">
            <a:noAutofit/>
          </a:bodyPr>
          <a:lstStyle/>
          <a:p>
            <a:pPr lvl="0" algn="ctr">
              <a:spcBef>
                <a:spcPct val="0"/>
              </a:spcBef>
            </a:pPr>
            <a:r>
              <a:rPr lang="en-US" sz="4600" dirty="0" smtClean="0">
                <a:latin typeface="+mj-lt"/>
                <a:ea typeface="+mj-ea"/>
                <a:cs typeface="+mj-cs"/>
              </a:rPr>
              <a:t>Sparse Coding Algorithms </a:t>
            </a:r>
          </a:p>
          <a:p>
            <a:pPr lvl="0" algn="ctr">
              <a:spcBef>
                <a:spcPct val="0"/>
              </a:spcBef>
            </a:pPr>
            <a:r>
              <a:rPr lang="en-US" sz="4600" dirty="0" smtClean="0">
                <a:latin typeface="+mj-lt"/>
                <a:ea typeface="+mj-ea"/>
                <a:cs typeface="+mj-cs"/>
              </a:rPr>
              <a:t>Matching Pursuit</a:t>
            </a:r>
          </a:p>
        </p:txBody>
      </p:sp>
    </p:spTree>
    <p:extLst>
      <p:ext uri="{BB962C8B-B14F-4D97-AF65-F5344CB8AC3E}">
        <p14:creationId xmlns:p14="http://schemas.microsoft.com/office/powerpoint/2010/main" xmlns="" val="22087931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subTnLst>
                                    <p:set>
                                      <p:cBhvr override="childStyle">
                                        <p:cTn dur="1" fill="hold" display="0" masterRel="nextClick" afterEffect="1"/>
                                        <p:tgtEl>
                                          <p:spTgt spid="234"/>
                                        </p:tgtEl>
                                        <p:attrNameLst>
                                          <p:attrName>style.visibility</p:attrName>
                                        </p:attrNameLst>
                                      </p:cBhvr>
                                      <p:to>
                                        <p:strVal val="hidden"/>
                                      </p:to>
                                    </p:set>
                                  </p:subTnLst>
                                </p:cTn>
                              </p:par>
                            </p:childTnLst>
                          </p:cTn>
                        </p:par>
                        <p:par>
                          <p:cTn id="15" fill="hold">
                            <p:stCondLst>
                              <p:cond delay="0"/>
                            </p:stCondLst>
                            <p:childTnLst>
                              <p:par>
                                <p:cTn id="16" presetID="1" presetClass="entr" presetSubtype="0" fill="hold" nodeType="afterEffect">
                                  <p:stCondLst>
                                    <p:cond delay="100"/>
                                  </p:stCondLst>
                                  <p:childTnLst>
                                    <p:set>
                                      <p:cBhvr>
                                        <p:cTn id="17" dur="1" fill="hold">
                                          <p:stCondLst>
                                            <p:cond delay="0"/>
                                          </p:stCondLst>
                                        </p:cTn>
                                        <p:tgtEl>
                                          <p:spTgt spid="237"/>
                                        </p:tgtEl>
                                        <p:attrNameLst>
                                          <p:attrName>style.visibility</p:attrName>
                                        </p:attrNameLst>
                                      </p:cBhvr>
                                      <p:to>
                                        <p:strVal val="visible"/>
                                      </p:to>
                                    </p:set>
                                  </p:childTnLst>
                                  <p:subTnLst>
                                    <p:set>
                                      <p:cBhvr override="childStyle">
                                        <p:cTn dur="1" fill="hold" display="0" masterRel="nextClick" afterEffect="1"/>
                                        <p:tgtEl>
                                          <p:spTgt spid="237"/>
                                        </p:tgtEl>
                                        <p:attrNameLst>
                                          <p:attrName>style.visibility</p:attrName>
                                        </p:attrNameLst>
                                      </p:cBhvr>
                                      <p:to>
                                        <p:strVal val="hidden"/>
                                      </p:to>
                                    </p:set>
                                  </p:subTnLst>
                                </p:cTn>
                              </p:par>
                            </p:childTnLst>
                          </p:cTn>
                        </p:par>
                        <p:par>
                          <p:cTn id="18" fill="hold">
                            <p:stCondLst>
                              <p:cond delay="100"/>
                            </p:stCondLst>
                            <p:childTnLst>
                              <p:par>
                                <p:cTn id="19" presetID="1" presetClass="entr" presetSubtype="0" fill="hold" nodeType="afterEffect">
                                  <p:stCondLst>
                                    <p:cond delay="100"/>
                                  </p:stCondLst>
                                  <p:childTnLst>
                                    <p:set>
                                      <p:cBhvr>
                                        <p:cTn id="20" dur="1" fill="hold">
                                          <p:stCondLst>
                                            <p:cond delay="0"/>
                                          </p:stCondLst>
                                        </p:cTn>
                                        <p:tgtEl>
                                          <p:spTgt spid="240"/>
                                        </p:tgtEl>
                                        <p:attrNameLst>
                                          <p:attrName>style.visibility</p:attrName>
                                        </p:attrNameLst>
                                      </p:cBhvr>
                                      <p:to>
                                        <p:strVal val="visible"/>
                                      </p:to>
                                    </p:set>
                                  </p:childTnLst>
                                  <p:subTnLst>
                                    <p:set>
                                      <p:cBhvr override="childStyle">
                                        <p:cTn dur="1" fill="hold" display="0" masterRel="nextClick" afterEffect="1"/>
                                        <p:tgtEl>
                                          <p:spTgt spid="240"/>
                                        </p:tgtEl>
                                        <p:attrNameLst>
                                          <p:attrName>style.visibility</p:attrName>
                                        </p:attrNameLst>
                                      </p:cBhvr>
                                      <p:to>
                                        <p:strVal val="hidden"/>
                                      </p:to>
                                    </p:set>
                                  </p:subTnLst>
                                </p:cTn>
                              </p:par>
                            </p:childTnLst>
                          </p:cTn>
                        </p:par>
                        <p:par>
                          <p:cTn id="21" fill="hold">
                            <p:stCondLst>
                              <p:cond delay="200"/>
                            </p:stCondLst>
                            <p:childTnLst>
                              <p:par>
                                <p:cTn id="22" presetID="1" presetClass="entr" presetSubtype="0" fill="hold" nodeType="afterEffect">
                                  <p:stCondLst>
                                    <p:cond delay="100"/>
                                  </p:stCondLst>
                                  <p:childTnLst>
                                    <p:set>
                                      <p:cBhvr>
                                        <p:cTn id="23" dur="1" fill="hold">
                                          <p:stCondLst>
                                            <p:cond delay="0"/>
                                          </p:stCondLst>
                                        </p:cTn>
                                        <p:tgtEl>
                                          <p:spTgt spid="243"/>
                                        </p:tgtEl>
                                        <p:attrNameLst>
                                          <p:attrName>style.visibility</p:attrName>
                                        </p:attrNameLst>
                                      </p:cBhvr>
                                      <p:to>
                                        <p:strVal val="visible"/>
                                      </p:to>
                                    </p:set>
                                  </p:childTnLst>
                                  <p:subTnLst>
                                    <p:set>
                                      <p:cBhvr override="childStyle">
                                        <p:cTn dur="1" fill="hold" display="0" masterRel="nextClick" afterEffect="1"/>
                                        <p:tgtEl>
                                          <p:spTgt spid="243"/>
                                        </p:tgtEl>
                                        <p:attrNameLst>
                                          <p:attrName>style.visibility</p:attrName>
                                        </p:attrNameLst>
                                      </p:cBhvr>
                                      <p:to>
                                        <p:strVal val="hidden"/>
                                      </p:to>
                                    </p:set>
                                  </p:subTnLst>
                                </p:cTn>
                              </p:par>
                            </p:childTnLst>
                          </p:cTn>
                        </p:par>
                        <p:par>
                          <p:cTn id="24" fill="hold">
                            <p:stCondLst>
                              <p:cond delay="300"/>
                            </p:stCondLst>
                            <p:childTnLst>
                              <p:par>
                                <p:cTn id="25" presetID="1" presetClass="entr" presetSubtype="0" fill="hold" nodeType="afterEffect">
                                  <p:stCondLst>
                                    <p:cond delay="100"/>
                                  </p:stCondLst>
                                  <p:childTnLst>
                                    <p:set>
                                      <p:cBhvr>
                                        <p:cTn id="26" dur="1" fill="hold">
                                          <p:stCondLst>
                                            <p:cond delay="0"/>
                                          </p:stCondLst>
                                        </p:cTn>
                                        <p:tgtEl>
                                          <p:spTgt spid="246"/>
                                        </p:tgtEl>
                                        <p:attrNameLst>
                                          <p:attrName>style.visibility</p:attrName>
                                        </p:attrNameLst>
                                      </p:cBhvr>
                                      <p:to>
                                        <p:strVal val="visible"/>
                                      </p:to>
                                    </p:set>
                                  </p:childTnLst>
                                  <p:subTnLst>
                                    <p:set>
                                      <p:cBhvr override="childStyle">
                                        <p:cTn dur="1" fill="hold" display="0" masterRel="nextClick" afterEffect="1"/>
                                        <p:tgtEl>
                                          <p:spTgt spid="246"/>
                                        </p:tgtEl>
                                        <p:attrNameLst>
                                          <p:attrName>style.visibility</p:attrName>
                                        </p:attrNameLst>
                                      </p:cBhvr>
                                      <p:to>
                                        <p:strVal val="hidden"/>
                                      </p:to>
                                    </p:set>
                                  </p:subTnLst>
                                </p:cTn>
                              </p:par>
                            </p:childTnLst>
                          </p:cTn>
                        </p:par>
                        <p:par>
                          <p:cTn id="27" fill="hold">
                            <p:stCondLst>
                              <p:cond delay="400"/>
                            </p:stCondLst>
                            <p:childTnLst>
                              <p:par>
                                <p:cTn id="28" presetID="1" presetClass="entr" presetSubtype="0" fill="hold" nodeType="afterEffect">
                                  <p:stCondLst>
                                    <p:cond delay="100"/>
                                  </p:stCondLst>
                                  <p:childTnLst>
                                    <p:set>
                                      <p:cBhvr>
                                        <p:cTn id="29" dur="1" fill="hold">
                                          <p:stCondLst>
                                            <p:cond delay="0"/>
                                          </p:stCondLst>
                                        </p:cTn>
                                        <p:tgtEl>
                                          <p:spTgt spid="249"/>
                                        </p:tgtEl>
                                        <p:attrNameLst>
                                          <p:attrName>style.visibility</p:attrName>
                                        </p:attrNameLst>
                                      </p:cBhvr>
                                      <p:to>
                                        <p:strVal val="visible"/>
                                      </p:to>
                                    </p:set>
                                  </p:childTnLst>
                                  <p:subTnLst>
                                    <p:set>
                                      <p:cBhvr override="childStyle">
                                        <p:cTn dur="1" fill="hold" display="0" masterRel="nextClick" afterEffect="1"/>
                                        <p:tgtEl>
                                          <p:spTgt spid="249"/>
                                        </p:tgtEl>
                                        <p:attrNameLst>
                                          <p:attrName>style.visibility</p:attrName>
                                        </p:attrNameLst>
                                      </p:cBhvr>
                                      <p:to>
                                        <p:strVal val="hidden"/>
                                      </p:to>
                                    </p:set>
                                  </p:subTnLst>
                                </p:cTn>
                              </p:par>
                            </p:childTnLst>
                          </p:cTn>
                        </p:par>
                        <p:par>
                          <p:cTn id="30" fill="hold">
                            <p:stCondLst>
                              <p:cond delay="500"/>
                            </p:stCondLst>
                            <p:childTnLst>
                              <p:par>
                                <p:cTn id="31" presetID="1" presetClass="entr" presetSubtype="0" fill="hold" nodeType="afterEffect">
                                  <p:stCondLst>
                                    <p:cond delay="100"/>
                                  </p:stCondLst>
                                  <p:childTnLst>
                                    <p:set>
                                      <p:cBhvr>
                                        <p:cTn id="32" dur="1" fill="hold">
                                          <p:stCondLst>
                                            <p:cond delay="0"/>
                                          </p:stCondLst>
                                        </p:cTn>
                                        <p:tgtEl>
                                          <p:spTgt spid="252"/>
                                        </p:tgtEl>
                                        <p:attrNameLst>
                                          <p:attrName>style.visibility</p:attrName>
                                        </p:attrNameLst>
                                      </p:cBhvr>
                                      <p:to>
                                        <p:strVal val="visible"/>
                                      </p:to>
                                    </p:set>
                                  </p:childTnLst>
                                  <p:subTnLst>
                                    <p:set>
                                      <p:cBhvr override="childStyle">
                                        <p:cTn dur="1" fill="hold" display="0" masterRel="nextClick" afterEffect="1"/>
                                        <p:tgtEl>
                                          <p:spTgt spid="252"/>
                                        </p:tgtEl>
                                        <p:attrNameLst>
                                          <p:attrName>style.visibility</p:attrName>
                                        </p:attrNameLst>
                                      </p:cBhvr>
                                      <p:to>
                                        <p:strVal val="hidden"/>
                                      </p:to>
                                    </p:set>
                                  </p:subTnLst>
                                </p:cTn>
                              </p:par>
                            </p:childTnLst>
                          </p:cTn>
                        </p:par>
                        <p:par>
                          <p:cTn id="33" fill="hold">
                            <p:stCondLst>
                              <p:cond delay="600"/>
                            </p:stCondLst>
                            <p:childTnLst>
                              <p:par>
                                <p:cTn id="34" presetID="1" presetClass="entr" presetSubtype="0" fill="hold" nodeType="afterEffect">
                                  <p:stCondLst>
                                    <p:cond delay="100"/>
                                  </p:stCondLst>
                                  <p:childTnLst>
                                    <p:set>
                                      <p:cBhvr>
                                        <p:cTn id="35" dur="1" fill="hold">
                                          <p:stCondLst>
                                            <p:cond delay="0"/>
                                          </p:stCondLst>
                                        </p:cTn>
                                        <p:tgtEl>
                                          <p:spTgt spid="12320"/>
                                        </p:tgtEl>
                                        <p:attrNameLst>
                                          <p:attrName>style.visibility</p:attrName>
                                        </p:attrNameLst>
                                      </p:cBhvr>
                                      <p:to>
                                        <p:strVal val="visible"/>
                                      </p:to>
                                    </p:set>
                                  </p:childTnLst>
                                  <p:subTnLst>
                                    <p:set>
                                      <p:cBhvr override="childStyle">
                                        <p:cTn dur="1" fill="hold" display="0" masterRel="nextClick" afterEffect="1"/>
                                        <p:tgtEl>
                                          <p:spTgt spid="12320"/>
                                        </p:tgtEl>
                                        <p:attrNameLst>
                                          <p:attrName>style.visibility</p:attrName>
                                        </p:attrNameLst>
                                      </p:cBhvr>
                                      <p:to>
                                        <p:strVal val="hidden"/>
                                      </p:to>
                                    </p:set>
                                  </p:subTnLst>
                                </p:cTn>
                              </p:par>
                            </p:childTnLst>
                          </p:cTn>
                        </p:par>
                        <p:par>
                          <p:cTn id="36" fill="hold">
                            <p:stCondLst>
                              <p:cond delay="700"/>
                            </p:stCondLst>
                            <p:childTnLst>
                              <p:par>
                                <p:cTn id="37" presetID="1" presetClass="entr" presetSubtype="0" fill="hold" nodeType="afterEffect">
                                  <p:stCondLst>
                                    <p:cond delay="100"/>
                                  </p:stCondLst>
                                  <p:childTnLst>
                                    <p:set>
                                      <p:cBhvr>
                                        <p:cTn id="38" dur="1" fill="hold">
                                          <p:stCondLst>
                                            <p:cond delay="0"/>
                                          </p:stCondLst>
                                        </p:cTn>
                                        <p:tgtEl>
                                          <p:spTgt spid="12321"/>
                                        </p:tgtEl>
                                        <p:attrNameLst>
                                          <p:attrName>style.visibility</p:attrName>
                                        </p:attrNameLst>
                                      </p:cBhvr>
                                      <p:to>
                                        <p:strVal val="visible"/>
                                      </p:to>
                                    </p:set>
                                  </p:childTnLst>
                                  <p:subTnLst>
                                    <p:set>
                                      <p:cBhvr override="childStyle">
                                        <p:cTn dur="1" fill="hold" display="0" masterRel="nextClick" afterEffect="1"/>
                                        <p:tgtEl>
                                          <p:spTgt spid="12321"/>
                                        </p:tgtEl>
                                        <p:attrNameLst>
                                          <p:attrName>style.visibility</p:attrName>
                                        </p:attrNameLst>
                                      </p:cBhvr>
                                      <p:to>
                                        <p:strVal val="hidden"/>
                                      </p:to>
                                    </p:set>
                                  </p:subTnLst>
                                </p:cTn>
                              </p:par>
                            </p:childTnLst>
                          </p:cTn>
                        </p:par>
                        <p:par>
                          <p:cTn id="39" fill="hold">
                            <p:stCondLst>
                              <p:cond delay="800"/>
                            </p:stCondLst>
                            <p:childTnLst>
                              <p:par>
                                <p:cTn id="40" presetID="1" presetClass="entr" presetSubtype="0" fill="hold" nodeType="afterEffect">
                                  <p:stCondLst>
                                    <p:cond delay="100"/>
                                  </p:stCondLst>
                                  <p:childTnLst>
                                    <p:set>
                                      <p:cBhvr>
                                        <p:cTn id="41" dur="1" fill="hold">
                                          <p:stCondLst>
                                            <p:cond delay="0"/>
                                          </p:stCondLst>
                                        </p:cTn>
                                        <p:tgtEl>
                                          <p:spTgt spid="12323"/>
                                        </p:tgtEl>
                                        <p:attrNameLst>
                                          <p:attrName>style.visibility</p:attrName>
                                        </p:attrNameLst>
                                      </p:cBhvr>
                                      <p:to>
                                        <p:strVal val="visible"/>
                                      </p:to>
                                    </p:set>
                                  </p:childTnLst>
                                  <p:subTnLst>
                                    <p:set>
                                      <p:cBhvr override="childStyle">
                                        <p:cTn dur="1" fill="hold" display="0" masterRel="nextClick" afterEffect="1"/>
                                        <p:tgtEl>
                                          <p:spTgt spid="12323"/>
                                        </p:tgtEl>
                                        <p:attrNameLst>
                                          <p:attrName>style.visibility</p:attrName>
                                        </p:attrNameLst>
                                      </p:cBhvr>
                                      <p:to>
                                        <p:strVal val="hidden"/>
                                      </p:to>
                                    </p:set>
                                  </p:subTnLst>
                                </p:cTn>
                              </p:par>
                            </p:childTnLst>
                          </p:cTn>
                        </p:par>
                        <p:par>
                          <p:cTn id="42" fill="hold">
                            <p:stCondLst>
                              <p:cond delay="900"/>
                            </p:stCondLst>
                            <p:childTnLst>
                              <p:par>
                                <p:cTn id="43" presetID="1" presetClass="entr" presetSubtype="0" fill="hold" nodeType="afterEffect">
                                  <p:stCondLst>
                                    <p:cond delay="100"/>
                                  </p:stCondLst>
                                  <p:childTnLst>
                                    <p:set>
                                      <p:cBhvr>
                                        <p:cTn id="44" dur="1" fill="hold">
                                          <p:stCondLst>
                                            <p:cond delay="0"/>
                                          </p:stCondLst>
                                        </p:cTn>
                                        <p:tgtEl>
                                          <p:spTgt spid="12324"/>
                                        </p:tgtEl>
                                        <p:attrNameLst>
                                          <p:attrName>style.visibility</p:attrName>
                                        </p:attrNameLst>
                                      </p:cBhvr>
                                      <p:to>
                                        <p:strVal val="visible"/>
                                      </p:to>
                                    </p:set>
                                  </p:childTnLst>
                                  <p:subTnLst>
                                    <p:set>
                                      <p:cBhvr override="childStyle">
                                        <p:cTn dur="1" fill="hold" display="0" masterRel="nextClick" afterEffect="1"/>
                                        <p:tgtEl>
                                          <p:spTgt spid="12324"/>
                                        </p:tgtEl>
                                        <p:attrNameLst>
                                          <p:attrName>style.visibility</p:attrName>
                                        </p:attrNameLst>
                                      </p:cBhvr>
                                      <p:to>
                                        <p:strVal val="hidden"/>
                                      </p:to>
                                    </p:set>
                                  </p:subTnLst>
                                </p:cTn>
                              </p:par>
                            </p:childTnLst>
                          </p:cTn>
                        </p:par>
                        <p:par>
                          <p:cTn id="45" fill="hold">
                            <p:stCondLst>
                              <p:cond delay="1000"/>
                            </p:stCondLst>
                            <p:childTnLst>
                              <p:par>
                                <p:cTn id="46" presetID="1" presetClass="entr" presetSubtype="0" fill="hold" nodeType="afterEffect">
                                  <p:stCondLst>
                                    <p:cond delay="100"/>
                                  </p:stCondLst>
                                  <p:childTnLst>
                                    <p:set>
                                      <p:cBhvr>
                                        <p:cTn id="47" dur="1" fill="hold">
                                          <p:stCondLst>
                                            <p:cond delay="0"/>
                                          </p:stCondLst>
                                        </p:cTn>
                                        <p:tgtEl>
                                          <p:spTgt spid="12328"/>
                                        </p:tgtEl>
                                        <p:attrNameLst>
                                          <p:attrName>style.visibility</p:attrName>
                                        </p:attrNameLst>
                                      </p:cBhvr>
                                      <p:to>
                                        <p:strVal val="visible"/>
                                      </p:to>
                                    </p:set>
                                  </p:childTnLst>
                                  <p:subTnLst>
                                    <p:set>
                                      <p:cBhvr override="childStyle">
                                        <p:cTn dur="1" fill="hold" display="0" masterRel="nextClick" afterEffect="1"/>
                                        <p:tgtEl>
                                          <p:spTgt spid="12328"/>
                                        </p:tgtEl>
                                        <p:attrNameLst>
                                          <p:attrName>style.visibility</p:attrName>
                                        </p:attrNameLst>
                                      </p:cBhvr>
                                      <p:to>
                                        <p:strVal val="hidden"/>
                                      </p:to>
                                    </p:set>
                                  </p:subTnLst>
                                </p:cTn>
                              </p:par>
                            </p:childTnLst>
                          </p:cTn>
                        </p:par>
                        <p:par>
                          <p:cTn id="48" fill="hold">
                            <p:stCondLst>
                              <p:cond delay="1100"/>
                            </p:stCondLst>
                            <p:childTnLst>
                              <p:par>
                                <p:cTn id="49" presetID="1" presetClass="entr" presetSubtype="0" fill="hold" nodeType="afterEffect">
                                  <p:stCondLst>
                                    <p:cond delay="100"/>
                                  </p:stCondLst>
                                  <p:childTnLst>
                                    <p:set>
                                      <p:cBhvr>
                                        <p:cTn id="50" dur="1" fill="hold">
                                          <p:stCondLst>
                                            <p:cond delay="0"/>
                                          </p:stCondLst>
                                        </p:cTn>
                                        <p:tgtEl>
                                          <p:spTgt spid="12329"/>
                                        </p:tgtEl>
                                        <p:attrNameLst>
                                          <p:attrName>style.visibility</p:attrName>
                                        </p:attrNameLst>
                                      </p:cBhvr>
                                      <p:to>
                                        <p:strVal val="visible"/>
                                      </p:to>
                                    </p:set>
                                  </p:childTnLst>
                                  <p:subTnLst>
                                    <p:set>
                                      <p:cBhvr override="childStyle">
                                        <p:cTn dur="1" fill="hold" display="0" masterRel="nextClick" afterEffect="1"/>
                                        <p:tgtEl>
                                          <p:spTgt spid="12329"/>
                                        </p:tgtEl>
                                        <p:attrNameLst>
                                          <p:attrName>style.visibility</p:attrName>
                                        </p:attrNameLst>
                                      </p:cBhvr>
                                      <p:to>
                                        <p:strVal val="hidden"/>
                                      </p:to>
                                    </p:set>
                                  </p:subTnLst>
                                </p:cTn>
                              </p:par>
                            </p:childTnLst>
                          </p:cTn>
                        </p:par>
                        <p:par>
                          <p:cTn id="51" fill="hold">
                            <p:stCondLst>
                              <p:cond delay="1200"/>
                            </p:stCondLst>
                            <p:childTnLst>
                              <p:par>
                                <p:cTn id="52" presetID="1" presetClass="entr" presetSubtype="0" fill="hold" nodeType="afterEffect">
                                  <p:stCondLst>
                                    <p:cond delay="100"/>
                                  </p:stCondLst>
                                  <p:childTnLst>
                                    <p:set>
                                      <p:cBhvr>
                                        <p:cTn id="53" dur="1" fill="hold">
                                          <p:stCondLst>
                                            <p:cond delay="0"/>
                                          </p:stCondLst>
                                        </p:cTn>
                                        <p:tgtEl>
                                          <p:spTgt spid="12330"/>
                                        </p:tgtEl>
                                        <p:attrNameLst>
                                          <p:attrName>style.visibility</p:attrName>
                                        </p:attrNameLst>
                                      </p:cBhvr>
                                      <p:to>
                                        <p:strVal val="visible"/>
                                      </p:to>
                                    </p:set>
                                  </p:childTnLst>
                                  <p:subTnLst>
                                    <p:set>
                                      <p:cBhvr override="childStyle">
                                        <p:cTn dur="1" fill="hold" display="0" masterRel="nextClick" afterEffect="1"/>
                                        <p:tgtEl>
                                          <p:spTgt spid="12330"/>
                                        </p:tgtEl>
                                        <p:attrNameLst>
                                          <p:attrName>style.visibility</p:attrName>
                                        </p:attrNameLst>
                                      </p:cBhvr>
                                      <p:to>
                                        <p:strVal val="hidden"/>
                                      </p:to>
                                    </p:set>
                                  </p:subTnLst>
                                </p:cTn>
                              </p:par>
                            </p:childTnLst>
                          </p:cTn>
                        </p:par>
                        <p:par>
                          <p:cTn id="54" fill="hold">
                            <p:stCondLst>
                              <p:cond delay="1300"/>
                            </p:stCondLst>
                            <p:childTnLst>
                              <p:par>
                                <p:cTn id="55" presetID="1" presetClass="entr" presetSubtype="0" fill="hold" nodeType="afterEffect">
                                  <p:stCondLst>
                                    <p:cond delay="100"/>
                                  </p:stCondLst>
                                  <p:childTnLst>
                                    <p:set>
                                      <p:cBhvr>
                                        <p:cTn id="56" dur="1" fill="hold">
                                          <p:stCondLst>
                                            <p:cond delay="0"/>
                                          </p:stCondLst>
                                        </p:cTn>
                                        <p:tgtEl>
                                          <p:spTgt spid="12331"/>
                                        </p:tgtEl>
                                        <p:attrNameLst>
                                          <p:attrName>style.visibility</p:attrName>
                                        </p:attrNameLst>
                                      </p:cBhvr>
                                      <p:to>
                                        <p:strVal val="visible"/>
                                      </p:to>
                                    </p:set>
                                  </p:childTnLst>
                                  <p:subTnLst>
                                    <p:set>
                                      <p:cBhvr override="childStyle">
                                        <p:cTn dur="1" fill="hold" display="0" masterRel="nextClick" afterEffect="1"/>
                                        <p:tgtEl>
                                          <p:spTgt spid="12331"/>
                                        </p:tgtEl>
                                        <p:attrNameLst>
                                          <p:attrName>style.visibility</p:attrName>
                                        </p:attrNameLst>
                                      </p:cBhvr>
                                      <p:to>
                                        <p:strVal val="hidden"/>
                                      </p:to>
                                    </p:set>
                                  </p:subTnLst>
                                </p:cTn>
                              </p:par>
                            </p:childTnLst>
                          </p:cTn>
                        </p:par>
                        <p:par>
                          <p:cTn id="57" fill="hold">
                            <p:stCondLst>
                              <p:cond delay="1400"/>
                            </p:stCondLst>
                            <p:childTnLst>
                              <p:par>
                                <p:cTn id="58" presetID="1" presetClass="entr" presetSubtype="0" fill="hold" nodeType="afterEffect">
                                  <p:stCondLst>
                                    <p:cond delay="100"/>
                                  </p:stCondLst>
                                  <p:childTnLst>
                                    <p:set>
                                      <p:cBhvr>
                                        <p:cTn id="59" dur="1" fill="hold">
                                          <p:stCondLst>
                                            <p:cond delay="0"/>
                                          </p:stCondLst>
                                        </p:cTn>
                                        <p:tgtEl>
                                          <p:spTgt spid="12332"/>
                                        </p:tgtEl>
                                        <p:attrNameLst>
                                          <p:attrName>style.visibility</p:attrName>
                                        </p:attrNameLst>
                                      </p:cBhvr>
                                      <p:to>
                                        <p:strVal val="visible"/>
                                      </p:to>
                                    </p:set>
                                  </p:childTnLst>
                                  <p:subTnLst>
                                    <p:set>
                                      <p:cBhvr override="childStyle">
                                        <p:cTn dur="1" fill="hold" display="0" masterRel="nextClick" afterEffect="1"/>
                                        <p:tgtEl>
                                          <p:spTgt spid="12332"/>
                                        </p:tgtEl>
                                        <p:attrNameLst>
                                          <p:attrName>style.visibility</p:attrName>
                                        </p:attrNameLst>
                                      </p:cBhvr>
                                      <p:to>
                                        <p:strVal val="hidden"/>
                                      </p:to>
                                    </p:set>
                                  </p:subTnLst>
                                </p:cTn>
                              </p:par>
                            </p:childTnLst>
                          </p:cTn>
                        </p:par>
                        <p:par>
                          <p:cTn id="60" fill="hold">
                            <p:stCondLst>
                              <p:cond delay="1500"/>
                            </p:stCondLst>
                            <p:childTnLst>
                              <p:par>
                                <p:cTn id="61" presetID="1" presetClass="entr" presetSubtype="0" fill="hold" nodeType="afterEffect">
                                  <p:stCondLst>
                                    <p:cond delay="100"/>
                                  </p:stCondLst>
                                  <p:childTnLst>
                                    <p:set>
                                      <p:cBhvr>
                                        <p:cTn id="62" dur="1" fill="hold">
                                          <p:stCondLst>
                                            <p:cond delay="0"/>
                                          </p:stCondLst>
                                        </p:cTn>
                                        <p:tgtEl>
                                          <p:spTgt spid="12333"/>
                                        </p:tgtEl>
                                        <p:attrNameLst>
                                          <p:attrName>style.visibility</p:attrName>
                                        </p:attrNameLst>
                                      </p:cBhvr>
                                      <p:to>
                                        <p:strVal val="visible"/>
                                      </p:to>
                                    </p:set>
                                  </p:childTnLst>
                                  <p:subTnLst>
                                    <p:set>
                                      <p:cBhvr override="childStyle">
                                        <p:cTn dur="1" fill="hold" display="0" masterRel="nextClick" afterEffect="1"/>
                                        <p:tgtEl>
                                          <p:spTgt spid="12333"/>
                                        </p:tgtEl>
                                        <p:attrNameLst>
                                          <p:attrName>style.visibility</p:attrName>
                                        </p:attrNameLst>
                                      </p:cBhvr>
                                      <p:to>
                                        <p:strVal val="hidden"/>
                                      </p:to>
                                    </p:set>
                                  </p:subTnLst>
                                </p:cTn>
                              </p:par>
                            </p:childTnLst>
                          </p:cTn>
                        </p:par>
                        <p:par>
                          <p:cTn id="63" fill="hold">
                            <p:stCondLst>
                              <p:cond delay="1600"/>
                            </p:stCondLst>
                            <p:childTnLst>
                              <p:par>
                                <p:cTn id="64" presetID="1" presetClass="entr" presetSubtype="0" fill="hold" nodeType="afterEffect">
                                  <p:stCondLst>
                                    <p:cond delay="100"/>
                                  </p:stCondLst>
                                  <p:childTnLst>
                                    <p:set>
                                      <p:cBhvr>
                                        <p:cTn id="65" dur="1" fill="hold">
                                          <p:stCondLst>
                                            <p:cond delay="0"/>
                                          </p:stCondLst>
                                        </p:cTn>
                                        <p:tgtEl>
                                          <p:spTgt spid="12334"/>
                                        </p:tgtEl>
                                        <p:attrNameLst>
                                          <p:attrName>style.visibility</p:attrName>
                                        </p:attrNameLst>
                                      </p:cBhvr>
                                      <p:to>
                                        <p:strVal val="visible"/>
                                      </p:to>
                                    </p:set>
                                  </p:childTnLst>
                                  <p:subTnLst>
                                    <p:set>
                                      <p:cBhvr override="childStyle">
                                        <p:cTn dur="1" fill="hold" display="0" masterRel="nextClick" afterEffect="1"/>
                                        <p:tgtEl>
                                          <p:spTgt spid="12334"/>
                                        </p:tgtEl>
                                        <p:attrNameLst>
                                          <p:attrName>style.visibility</p:attrName>
                                        </p:attrNameLst>
                                      </p:cBhvr>
                                      <p:to>
                                        <p:strVal val="hidden"/>
                                      </p:to>
                                    </p:set>
                                  </p:subTnLst>
                                </p:cTn>
                              </p:par>
                            </p:childTnLst>
                          </p:cTn>
                        </p:par>
                        <p:par>
                          <p:cTn id="66" fill="hold">
                            <p:stCondLst>
                              <p:cond delay="1700"/>
                            </p:stCondLst>
                            <p:childTnLst>
                              <p:par>
                                <p:cTn id="67" presetID="1" presetClass="entr" presetSubtype="0" fill="hold" nodeType="afterEffect">
                                  <p:stCondLst>
                                    <p:cond delay="100"/>
                                  </p:stCondLst>
                                  <p:childTnLst>
                                    <p:set>
                                      <p:cBhvr>
                                        <p:cTn id="68" dur="1" fill="hold">
                                          <p:stCondLst>
                                            <p:cond delay="0"/>
                                          </p:stCondLst>
                                        </p:cTn>
                                        <p:tgtEl>
                                          <p:spTgt spid="12335"/>
                                        </p:tgtEl>
                                        <p:attrNameLst>
                                          <p:attrName>style.visibility</p:attrName>
                                        </p:attrNameLst>
                                      </p:cBhvr>
                                      <p:to>
                                        <p:strVal val="visible"/>
                                      </p:to>
                                    </p:set>
                                  </p:childTnLst>
                                  <p:subTnLst>
                                    <p:set>
                                      <p:cBhvr override="childStyle">
                                        <p:cTn dur="1" fill="hold" display="0" masterRel="nextClick" afterEffect="1"/>
                                        <p:tgtEl>
                                          <p:spTgt spid="12335"/>
                                        </p:tgtEl>
                                        <p:attrNameLst>
                                          <p:attrName>style.visibility</p:attrName>
                                        </p:attrNameLst>
                                      </p:cBhvr>
                                      <p:to>
                                        <p:strVal val="hidden"/>
                                      </p:to>
                                    </p:set>
                                  </p:subTnLst>
                                </p:cTn>
                              </p:par>
                            </p:childTnLst>
                          </p:cTn>
                        </p:par>
                        <p:par>
                          <p:cTn id="69" fill="hold">
                            <p:stCondLst>
                              <p:cond delay="1800"/>
                            </p:stCondLst>
                            <p:childTnLst>
                              <p:par>
                                <p:cTn id="70" presetID="1" presetClass="entr" presetSubtype="0" fill="hold" nodeType="afterEffect">
                                  <p:stCondLst>
                                    <p:cond delay="100"/>
                                  </p:stCondLst>
                                  <p:childTnLst>
                                    <p:set>
                                      <p:cBhvr>
                                        <p:cTn id="71" dur="1" fill="hold">
                                          <p:stCondLst>
                                            <p:cond delay="0"/>
                                          </p:stCondLst>
                                        </p:cTn>
                                        <p:tgtEl>
                                          <p:spTgt spid="12336"/>
                                        </p:tgtEl>
                                        <p:attrNameLst>
                                          <p:attrName>style.visibility</p:attrName>
                                        </p:attrNameLst>
                                      </p:cBhvr>
                                      <p:to>
                                        <p:strVal val="visible"/>
                                      </p:to>
                                    </p:set>
                                  </p:childTnLst>
                                  <p:subTnLst>
                                    <p:set>
                                      <p:cBhvr override="childStyle">
                                        <p:cTn dur="1" fill="hold" display="0" masterRel="nextClick" afterEffect="1"/>
                                        <p:tgtEl>
                                          <p:spTgt spid="12336"/>
                                        </p:tgtEl>
                                        <p:attrNameLst>
                                          <p:attrName>style.visibility</p:attrName>
                                        </p:attrNameLst>
                                      </p:cBhvr>
                                      <p:to>
                                        <p:strVal val="hidden"/>
                                      </p:to>
                                    </p:set>
                                  </p:subTnLst>
                                </p:cTn>
                              </p:par>
                            </p:childTnLst>
                          </p:cTn>
                        </p:par>
                        <p:par>
                          <p:cTn id="72" fill="hold">
                            <p:stCondLst>
                              <p:cond delay="1900"/>
                            </p:stCondLst>
                            <p:childTnLst>
                              <p:par>
                                <p:cTn id="73" presetID="1" presetClass="entr" presetSubtype="0" fill="hold" nodeType="afterEffect">
                                  <p:stCondLst>
                                    <p:cond delay="100"/>
                                  </p:stCondLst>
                                  <p:childTnLst>
                                    <p:set>
                                      <p:cBhvr>
                                        <p:cTn id="74" dur="1" fill="hold">
                                          <p:stCondLst>
                                            <p:cond delay="0"/>
                                          </p:stCondLst>
                                        </p:cTn>
                                        <p:tgtEl>
                                          <p:spTgt spid="12337"/>
                                        </p:tgtEl>
                                        <p:attrNameLst>
                                          <p:attrName>style.visibility</p:attrName>
                                        </p:attrNameLst>
                                      </p:cBhvr>
                                      <p:to>
                                        <p:strVal val="visible"/>
                                      </p:to>
                                    </p:set>
                                  </p:childTnLst>
                                  <p:subTnLst>
                                    <p:set>
                                      <p:cBhvr override="childStyle">
                                        <p:cTn dur="1" fill="hold" display="0" masterRel="nextClick" afterEffect="1"/>
                                        <p:tgtEl>
                                          <p:spTgt spid="12337"/>
                                        </p:tgtEl>
                                        <p:attrNameLst>
                                          <p:attrName>style.visibility</p:attrName>
                                        </p:attrNameLst>
                                      </p:cBhvr>
                                      <p:to>
                                        <p:strVal val="hidden"/>
                                      </p:to>
                                    </p:set>
                                  </p:subTnLst>
                                </p:cTn>
                              </p:par>
                            </p:childTnLst>
                          </p:cTn>
                        </p:par>
                        <p:par>
                          <p:cTn id="75" fill="hold">
                            <p:stCondLst>
                              <p:cond delay="2000"/>
                            </p:stCondLst>
                            <p:childTnLst>
                              <p:par>
                                <p:cTn id="76" presetID="1" presetClass="entr" presetSubtype="0" fill="hold" nodeType="afterEffect">
                                  <p:stCondLst>
                                    <p:cond delay="100"/>
                                  </p:stCondLst>
                                  <p:childTnLst>
                                    <p:set>
                                      <p:cBhvr>
                                        <p:cTn id="77" dur="1" fill="hold">
                                          <p:stCondLst>
                                            <p:cond delay="0"/>
                                          </p:stCondLst>
                                        </p:cTn>
                                        <p:tgtEl>
                                          <p:spTgt spid="12338"/>
                                        </p:tgtEl>
                                        <p:attrNameLst>
                                          <p:attrName>style.visibility</p:attrName>
                                        </p:attrNameLst>
                                      </p:cBhvr>
                                      <p:to>
                                        <p:strVal val="visible"/>
                                      </p:to>
                                    </p:set>
                                  </p:childTnLst>
                                  <p:subTnLst>
                                    <p:set>
                                      <p:cBhvr override="childStyle">
                                        <p:cTn dur="1" fill="hold" display="0" masterRel="nextClick" afterEffect="1"/>
                                        <p:tgtEl>
                                          <p:spTgt spid="12338"/>
                                        </p:tgtEl>
                                        <p:attrNameLst>
                                          <p:attrName>style.visibility</p:attrName>
                                        </p:attrNameLst>
                                      </p:cBhvr>
                                      <p:to>
                                        <p:strVal val="hidden"/>
                                      </p:to>
                                    </p:set>
                                  </p:subTnLst>
                                </p:cTn>
                              </p:par>
                            </p:childTnLst>
                          </p:cTn>
                        </p:par>
                        <p:par>
                          <p:cTn id="78" fill="hold">
                            <p:stCondLst>
                              <p:cond delay="2100"/>
                            </p:stCondLst>
                            <p:childTnLst>
                              <p:par>
                                <p:cTn id="79" presetID="1" presetClass="entr" presetSubtype="0" fill="hold" nodeType="afterEffect">
                                  <p:stCondLst>
                                    <p:cond delay="100"/>
                                  </p:stCondLst>
                                  <p:childTnLst>
                                    <p:set>
                                      <p:cBhvr>
                                        <p:cTn id="80" dur="1" fill="hold">
                                          <p:stCondLst>
                                            <p:cond delay="0"/>
                                          </p:stCondLst>
                                        </p:cTn>
                                        <p:tgtEl>
                                          <p:spTgt spid="12339"/>
                                        </p:tgtEl>
                                        <p:attrNameLst>
                                          <p:attrName>style.visibility</p:attrName>
                                        </p:attrNameLst>
                                      </p:cBhvr>
                                      <p:to>
                                        <p:strVal val="visible"/>
                                      </p:to>
                                    </p:set>
                                  </p:childTnLst>
                                  <p:subTnLst>
                                    <p:set>
                                      <p:cBhvr override="childStyle">
                                        <p:cTn dur="1" fill="hold" display="0" masterRel="nextClick" afterEffect="1"/>
                                        <p:tgtEl>
                                          <p:spTgt spid="12339"/>
                                        </p:tgtEl>
                                        <p:attrNameLst>
                                          <p:attrName>style.visibility</p:attrName>
                                        </p:attrNameLst>
                                      </p:cBhvr>
                                      <p:to>
                                        <p:strVal val="hidden"/>
                                      </p:to>
                                    </p:set>
                                  </p:subTnLst>
                                </p:cTn>
                              </p:par>
                            </p:childTnLst>
                          </p:cTn>
                        </p:par>
                        <p:par>
                          <p:cTn id="81" fill="hold">
                            <p:stCondLst>
                              <p:cond delay="2200"/>
                            </p:stCondLst>
                            <p:childTnLst>
                              <p:par>
                                <p:cTn id="82" presetID="1" presetClass="entr" presetSubtype="0" fill="hold" nodeType="afterEffect">
                                  <p:stCondLst>
                                    <p:cond delay="100"/>
                                  </p:stCondLst>
                                  <p:childTnLst>
                                    <p:set>
                                      <p:cBhvr>
                                        <p:cTn id="83" dur="1" fill="hold">
                                          <p:stCondLst>
                                            <p:cond delay="0"/>
                                          </p:stCondLst>
                                        </p:cTn>
                                        <p:tgtEl>
                                          <p:spTgt spid="12340"/>
                                        </p:tgtEl>
                                        <p:attrNameLst>
                                          <p:attrName>style.visibility</p:attrName>
                                        </p:attrNameLst>
                                      </p:cBhvr>
                                      <p:to>
                                        <p:strVal val="visible"/>
                                      </p:to>
                                    </p:set>
                                  </p:childTnLst>
                                  <p:subTnLst>
                                    <p:set>
                                      <p:cBhvr override="childStyle">
                                        <p:cTn dur="1" fill="hold" display="0" masterRel="nextClick" afterEffect="1"/>
                                        <p:tgtEl>
                                          <p:spTgt spid="12340"/>
                                        </p:tgtEl>
                                        <p:attrNameLst>
                                          <p:attrName>style.visibility</p:attrName>
                                        </p:attrNameLst>
                                      </p:cBhvr>
                                      <p:to>
                                        <p:strVal val="hidden"/>
                                      </p:to>
                                    </p:set>
                                  </p:subTnLst>
                                </p:cTn>
                              </p:par>
                            </p:childTnLst>
                          </p:cTn>
                        </p:par>
                        <p:par>
                          <p:cTn id="84" fill="hold">
                            <p:stCondLst>
                              <p:cond delay="2300"/>
                            </p:stCondLst>
                            <p:childTnLst>
                              <p:par>
                                <p:cTn id="85" presetID="1" presetClass="entr" presetSubtype="0" fill="hold" nodeType="afterEffect">
                                  <p:stCondLst>
                                    <p:cond delay="100"/>
                                  </p:stCondLst>
                                  <p:childTnLst>
                                    <p:set>
                                      <p:cBhvr>
                                        <p:cTn id="86" dur="1" fill="hold">
                                          <p:stCondLst>
                                            <p:cond delay="0"/>
                                          </p:stCondLst>
                                        </p:cTn>
                                        <p:tgtEl>
                                          <p:spTgt spid="12341"/>
                                        </p:tgtEl>
                                        <p:attrNameLst>
                                          <p:attrName>style.visibility</p:attrName>
                                        </p:attrNameLst>
                                      </p:cBhvr>
                                      <p:to>
                                        <p:strVal val="visible"/>
                                      </p:to>
                                    </p:set>
                                  </p:childTnLst>
                                  <p:subTnLst>
                                    <p:set>
                                      <p:cBhvr override="childStyle">
                                        <p:cTn dur="1" fill="hold" display="0" masterRel="nextClick" afterEffect="1"/>
                                        <p:tgtEl>
                                          <p:spTgt spid="12341"/>
                                        </p:tgtEl>
                                        <p:attrNameLst>
                                          <p:attrName>style.visibility</p:attrName>
                                        </p:attrNameLst>
                                      </p:cBhvr>
                                      <p:to>
                                        <p:strVal val="hidden"/>
                                      </p:to>
                                    </p:set>
                                  </p:subTnLst>
                                </p:cTn>
                              </p:par>
                            </p:childTnLst>
                          </p:cTn>
                        </p:par>
                        <p:par>
                          <p:cTn id="87" fill="hold">
                            <p:stCondLst>
                              <p:cond delay="2400"/>
                            </p:stCondLst>
                            <p:childTnLst>
                              <p:par>
                                <p:cTn id="88" presetID="1" presetClass="entr" presetSubtype="0" fill="hold" nodeType="afterEffect">
                                  <p:stCondLst>
                                    <p:cond delay="100"/>
                                  </p:stCondLst>
                                  <p:childTnLst>
                                    <p:set>
                                      <p:cBhvr>
                                        <p:cTn id="89" dur="1" fill="hold">
                                          <p:stCondLst>
                                            <p:cond delay="0"/>
                                          </p:stCondLst>
                                        </p:cTn>
                                        <p:tgtEl>
                                          <p:spTgt spid="12342"/>
                                        </p:tgtEl>
                                        <p:attrNameLst>
                                          <p:attrName>style.visibility</p:attrName>
                                        </p:attrNameLst>
                                      </p:cBhvr>
                                      <p:to>
                                        <p:strVal val="visible"/>
                                      </p:to>
                                    </p:set>
                                  </p:childTnLst>
                                  <p:subTnLst>
                                    <p:set>
                                      <p:cBhvr override="childStyle">
                                        <p:cTn dur="1" fill="hold" display="0" masterRel="nextClick" afterEffect="1"/>
                                        <p:tgtEl>
                                          <p:spTgt spid="12342"/>
                                        </p:tgtEl>
                                        <p:attrNameLst>
                                          <p:attrName>style.visibility</p:attrName>
                                        </p:attrNameLst>
                                      </p:cBhvr>
                                      <p:to>
                                        <p:strVal val="hidden"/>
                                      </p:to>
                                    </p:set>
                                  </p:subTnLst>
                                </p:cTn>
                              </p:par>
                            </p:childTnLst>
                          </p:cTn>
                        </p:par>
                        <p:par>
                          <p:cTn id="90" fill="hold">
                            <p:stCondLst>
                              <p:cond delay="2500"/>
                            </p:stCondLst>
                            <p:childTnLst>
                              <p:par>
                                <p:cTn id="91" presetID="1" presetClass="entr" presetSubtype="0" fill="hold" nodeType="afterEffect">
                                  <p:stCondLst>
                                    <p:cond delay="100"/>
                                  </p:stCondLst>
                                  <p:childTnLst>
                                    <p:set>
                                      <p:cBhvr>
                                        <p:cTn id="92" dur="1" fill="hold">
                                          <p:stCondLst>
                                            <p:cond delay="0"/>
                                          </p:stCondLst>
                                        </p:cTn>
                                        <p:tgtEl>
                                          <p:spTgt spid="12343"/>
                                        </p:tgtEl>
                                        <p:attrNameLst>
                                          <p:attrName>style.visibility</p:attrName>
                                        </p:attrNameLst>
                                      </p:cBhvr>
                                      <p:to>
                                        <p:strVal val="visible"/>
                                      </p:to>
                                    </p:set>
                                  </p:childTnLst>
                                  <p:subTnLst>
                                    <p:set>
                                      <p:cBhvr override="childStyle">
                                        <p:cTn dur="1" fill="hold" display="0" masterRel="nextClick" afterEffect="1"/>
                                        <p:tgtEl>
                                          <p:spTgt spid="12343"/>
                                        </p:tgtEl>
                                        <p:attrNameLst>
                                          <p:attrName>style.visibility</p:attrName>
                                        </p:attrNameLst>
                                      </p:cBhvr>
                                      <p:to>
                                        <p:strVal val="hidden"/>
                                      </p:to>
                                    </p:set>
                                  </p:subTnLst>
                                </p:cTn>
                              </p:par>
                            </p:childTnLst>
                          </p:cTn>
                        </p:par>
                        <p:par>
                          <p:cTn id="93" fill="hold">
                            <p:stCondLst>
                              <p:cond delay="2600"/>
                            </p:stCondLst>
                            <p:childTnLst>
                              <p:par>
                                <p:cTn id="94" presetID="1" presetClass="entr" presetSubtype="0" fill="hold" nodeType="afterEffect">
                                  <p:stCondLst>
                                    <p:cond delay="100"/>
                                  </p:stCondLst>
                                  <p:childTnLst>
                                    <p:set>
                                      <p:cBhvr>
                                        <p:cTn id="95" dur="1" fill="hold">
                                          <p:stCondLst>
                                            <p:cond delay="0"/>
                                          </p:stCondLst>
                                        </p:cTn>
                                        <p:tgtEl>
                                          <p:spTgt spid="12344"/>
                                        </p:tgtEl>
                                        <p:attrNameLst>
                                          <p:attrName>style.visibility</p:attrName>
                                        </p:attrNameLst>
                                      </p:cBhvr>
                                      <p:to>
                                        <p:strVal val="visible"/>
                                      </p:to>
                                    </p:se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86">
                                            <p:txEl>
                                              <p:pRg st="0" end="0"/>
                                            </p:txEl>
                                          </p:spTgt>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1" presetClass="entr" presetSubtype="0" fill="hold" nodeType="clickEffect">
                                  <p:stCondLst>
                                    <p:cond delay="0"/>
                                  </p:stCondLst>
                                  <p:childTnLst>
                                    <p:set>
                                      <p:cBhvr>
                                        <p:cTn id="103" dur="1" fill="hold">
                                          <p:stCondLst>
                                            <p:cond delay="0"/>
                                          </p:stCondLst>
                                        </p:cTn>
                                        <p:tgtEl>
                                          <p:spTgt spid="12345"/>
                                        </p:tgtEl>
                                        <p:attrNameLst>
                                          <p:attrName>style.visibility</p:attrName>
                                        </p:attrNameLst>
                                      </p:cBhvr>
                                      <p:to>
                                        <p:strVal val="visible"/>
                                      </p:to>
                                    </p:set>
                                  </p:childTnLst>
                                  <p:subTnLst>
                                    <p:set>
                                      <p:cBhvr override="childStyle">
                                        <p:cTn dur="1" fill="hold" display="0" masterRel="nextClick" afterEffect="1"/>
                                        <p:tgtEl>
                                          <p:spTgt spid="12345"/>
                                        </p:tgtEl>
                                        <p:attrNameLst>
                                          <p:attrName>style.visibility</p:attrName>
                                        </p:attrNameLst>
                                      </p:cBhvr>
                                      <p:to>
                                        <p:strVal val="hidden"/>
                                      </p:to>
                                    </p:set>
                                  </p:subTnLst>
                                </p:cTn>
                              </p:par>
                            </p:childTnLst>
                          </p:cTn>
                        </p:par>
                        <p:par>
                          <p:cTn id="104" fill="hold">
                            <p:stCondLst>
                              <p:cond delay="0"/>
                            </p:stCondLst>
                            <p:childTnLst>
                              <p:par>
                                <p:cTn id="105" presetID="1" presetClass="entr" presetSubtype="0" fill="hold" nodeType="afterEffect">
                                  <p:stCondLst>
                                    <p:cond delay="100"/>
                                  </p:stCondLst>
                                  <p:childTnLst>
                                    <p:set>
                                      <p:cBhvr>
                                        <p:cTn id="106" dur="1" fill="hold">
                                          <p:stCondLst>
                                            <p:cond delay="0"/>
                                          </p:stCondLst>
                                        </p:cTn>
                                        <p:tgtEl>
                                          <p:spTgt spid="12346"/>
                                        </p:tgtEl>
                                        <p:attrNameLst>
                                          <p:attrName>style.visibility</p:attrName>
                                        </p:attrNameLst>
                                      </p:cBhvr>
                                      <p:to>
                                        <p:strVal val="visible"/>
                                      </p:to>
                                    </p:set>
                                  </p:childTnLst>
                                  <p:subTnLst>
                                    <p:set>
                                      <p:cBhvr override="childStyle">
                                        <p:cTn dur="1" fill="hold" display="0" masterRel="nextClick" afterEffect="1"/>
                                        <p:tgtEl>
                                          <p:spTgt spid="12346"/>
                                        </p:tgtEl>
                                        <p:attrNameLst>
                                          <p:attrName>style.visibility</p:attrName>
                                        </p:attrNameLst>
                                      </p:cBhvr>
                                      <p:to>
                                        <p:strVal val="hidden"/>
                                      </p:to>
                                    </p:set>
                                  </p:subTnLst>
                                </p:cTn>
                              </p:par>
                            </p:childTnLst>
                          </p:cTn>
                        </p:par>
                        <p:par>
                          <p:cTn id="107" fill="hold">
                            <p:stCondLst>
                              <p:cond delay="100"/>
                            </p:stCondLst>
                            <p:childTnLst>
                              <p:par>
                                <p:cTn id="108" presetID="1" presetClass="entr" presetSubtype="0" fill="hold" nodeType="afterEffect">
                                  <p:stCondLst>
                                    <p:cond delay="100"/>
                                  </p:stCondLst>
                                  <p:childTnLst>
                                    <p:set>
                                      <p:cBhvr>
                                        <p:cTn id="109" dur="1" fill="hold">
                                          <p:stCondLst>
                                            <p:cond delay="0"/>
                                          </p:stCondLst>
                                        </p:cTn>
                                        <p:tgtEl>
                                          <p:spTgt spid="12347"/>
                                        </p:tgtEl>
                                        <p:attrNameLst>
                                          <p:attrName>style.visibility</p:attrName>
                                        </p:attrNameLst>
                                      </p:cBhvr>
                                      <p:to>
                                        <p:strVal val="visible"/>
                                      </p:to>
                                    </p:set>
                                  </p:childTnLst>
                                  <p:subTnLst>
                                    <p:set>
                                      <p:cBhvr override="childStyle">
                                        <p:cTn dur="1" fill="hold" display="0" masterRel="nextClick" afterEffect="1"/>
                                        <p:tgtEl>
                                          <p:spTgt spid="12347"/>
                                        </p:tgtEl>
                                        <p:attrNameLst>
                                          <p:attrName>style.visibility</p:attrName>
                                        </p:attrNameLst>
                                      </p:cBhvr>
                                      <p:to>
                                        <p:strVal val="hidden"/>
                                      </p:to>
                                    </p:set>
                                  </p:subTnLst>
                                </p:cTn>
                              </p:par>
                            </p:childTnLst>
                          </p:cTn>
                        </p:par>
                        <p:par>
                          <p:cTn id="110" fill="hold">
                            <p:stCondLst>
                              <p:cond delay="200"/>
                            </p:stCondLst>
                            <p:childTnLst>
                              <p:par>
                                <p:cTn id="111" presetID="1" presetClass="entr" presetSubtype="0" fill="hold" nodeType="afterEffect">
                                  <p:stCondLst>
                                    <p:cond delay="100"/>
                                  </p:stCondLst>
                                  <p:childTnLst>
                                    <p:set>
                                      <p:cBhvr>
                                        <p:cTn id="112" dur="1" fill="hold">
                                          <p:stCondLst>
                                            <p:cond delay="0"/>
                                          </p:stCondLst>
                                        </p:cTn>
                                        <p:tgtEl>
                                          <p:spTgt spid="12348"/>
                                        </p:tgtEl>
                                        <p:attrNameLst>
                                          <p:attrName>style.visibility</p:attrName>
                                        </p:attrNameLst>
                                      </p:cBhvr>
                                      <p:to>
                                        <p:strVal val="visible"/>
                                      </p:to>
                                    </p:set>
                                  </p:childTnLst>
                                  <p:subTnLst>
                                    <p:set>
                                      <p:cBhvr override="childStyle">
                                        <p:cTn dur="1" fill="hold" display="0" masterRel="nextClick" afterEffect="1"/>
                                        <p:tgtEl>
                                          <p:spTgt spid="12348"/>
                                        </p:tgtEl>
                                        <p:attrNameLst>
                                          <p:attrName>style.visibility</p:attrName>
                                        </p:attrNameLst>
                                      </p:cBhvr>
                                      <p:to>
                                        <p:strVal val="hidden"/>
                                      </p:to>
                                    </p:set>
                                  </p:subTnLst>
                                </p:cTn>
                              </p:par>
                            </p:childTnLst>
                          </p:cTn>
                        </p:par>
                        <p:par>
                          <p:cTn id="113" fill="hold">
                            <p:stCondLst>
                              <p:cond delay="300"/>
                            </p:stCondLst>
                            <p:childTnLst>
                              <p:par>
                                <p:cTn id="114" presetID="1" presetClass="entr" presetSubtype="0" fill="hold" nodeType="afterEffect">
                                  <p:stCondLst>
                                    <p:cond delay="100"/>
                                  </p:stCondLst>
                                  <p:childTnLst>
                                    <p:set>
                                      <p:cBhvr>
                                        <p:cTn id="115" dur="1" fill="hold">
                                          <p:stCondLst>
                                            <p:cond delay="0"/>
                                          </p:stCondLst>
                                        </p:cTn>
                                        <p:tgtEl>
                                          <p:spTgt spid="12349"/>
                                        </p:tgtEl>
                                        <p:attrNameLst>
                                          <p:attrName>style.visibility</p:attrName>
                                        </p:attrNameLst>
                                      </p:cBhvr>
                                      <p:to>
                                        <p:strVal val="visible"/>
                                      </p:to>
                                    </p:set>
                                  </p:childTnLst>
                                  <p:subTnLst>
                                    <p:set>
                                      <p:cBhvr override="childStyle">
                                        <p:cTn dur="1" fill="hold" display="0" masterRel="nextClick" afterEffect="1"/>
                                        <p:tgtEl>
                                          <p:spTgt spid="12349"/>
                                        </p:tgtEl>
                                        <p:attrNameLst>
                                          <p:attrName>style.visibility</p:attrName>
                                        </p:attrNameLst>
                                      </p:cBhvr>
                                      <p:to>
                                        <p:strVal val="hidden"/>
                                      </p:to>
                                    </p:set>
                                  </p:subTnLst>
                                </p:cTn>
                              </p:par>
                            </p:childTnLst>
                          </p:cTn>
                        </p:par>
                        <p:par>
                          <p:cTn id="116" fill="hold">
                            <p:stCondLst>
                              <p:cond delay="400"/>
                            </p:stCondLst>
                            <p:childTnLst>
                              <p:par>
                                <p:cTn id="117" presetID="1" presetClass="entr" presetSubtype="0" fill="hold" nodeType="afterEffect">
                                  <p:stCondLst>
                                    <p:cond delay="100"/>
                                  </p:stCondLst>
                                  <p:childTnLst>
                                    <p:set>
                                      <p:cBhvr>
                                        <p:cTn id="118" dur="1" fill="hold">
                                          <p:stCondLst>
                                            <p:cond delay="0"/>
                                          </p:stCondLst>
                                        </p:cTn>
                                        <p:tgtEl>
                                          <p:spTgt spid="12350"/>
                                        </p:tgtEl>
                                        <p:attrNameLst>
                                          <p:attrName>style.visibility</p:attrName>
                                        </p:attrNameLst>
                                      </p:cBhvr>
                                      <p:to>
                                        <p:strVal val="visible"/>
                                      </p:to>
                                    </p:set>
                                  </p:childTnLst>
                                  <p:subTnLst>
                                    <p:set>
                                      <p:cBhvr override="childStyle">
                                        <p:cTn dur="1" fill="hold" display="0" masterRel="nextClick" afterEffect="1"/>
                                        <p:tgtEl>
                                          <p:spTgt spid="12350"/>
                                        </p:tgtEl>
                                        <p:attrNameLst>
                                          <p:attrName>style.visibility</p:attrName>
                                        </p:attrNameLst>
                                      </p:cBhvr>
                                      <p:to>
                                        <p:strVal val="hidden"/>
                                      </p:to>
                                    </p:set>
                                  </p:subTnLst>
                                </p:cTn>
                              </p:par>
                            </p:childTnLst>
                          </p:cTn>
                        </p:par>
                        <p:par>
                          <p:cTn id="119" fill="hold">
                            <p:stCondLst>
                              <p:cond delay="500"/>
                            </p:stCondLst>
                            <p:childTnLst>
                              <p:par>
                                <p:cTn id="120" presetID="1" presetClass="entr" presetSubtype="0" fill="hold" nodeType="afterEffect">
                                  <p:stCondLst>
                                    <p:cond delay="100"/>
                                  </p:stCondLst>
                                  <p:childTnLst>
                                    <p:set>
                                      <p:cBhvr>
                                        <p:cTn id="121" dur="1" fill="hold">
                                          <p:stCondLst>
                                            <p:cond delay="0"/>
                                          </p:stCondLst>
                                        </p:cTn>
                                        <p:tgtEl>
                                          <p:spTgt spid="12351"/>
                                        </p:tgtEl>
                                        <p:attrNameLst>
                                          <p:attrName>style.visibility</p:attrName>
                                        </p:attrNameLst>
                                      </p:cBhvr>
                                      <p:to>
                                        <p:strVal val="visible"/>
                                      </p:to>
                                    </p:set>
                                  </p:childTnLst>
                                  <p:subTnLst>
                                    <p:set>
                                      <p:cBhvr override="childStyle">
                                        <p:cTn dur="1" fill="hold" display="0" masterRel="nextClick" afterEffect="1"/>
                                        <p:tgtEl>
                                          <p:spTgt spid="12351"/>
                                        </p:tgtEl>
                                        <p:attrNameLst>
                                          <p:attrName>style.visibility</p:attrName>
                                        </p:attrNameLst>
                                      </p:cBhvr>
                                      <p:to>
                                        <p:strVal val="hidden"/>
                                      </p:to>
                                    </p:set>
                                  </p:subTnLst>
                                </p:cTn>
                              </p:par>
                            </p:childTnLst>
                          </p:cTn>
                        </p:par>
                        <p:par>
                          <p:cTn id="122" fill="hold">
                            <p:stCondLst>
                              <p:cond delay="600"/>
                            </p:stCondLst>
                            <p:childTnLst>
                              <p:par>
                                <p:cTn id="123" presetID="1" presetClass="entr" presetSubtype="0" fill="hold" nodeType="afterEffect">
                                  <p:stCondLst>
                                    <p:cond delay="100"/>
                                  </p:stCondLst>
                                  <p:childTnLst>
                                    <p:set>
                                      <p:cBhvr>
                                        <p:cTn id="124" dur="1" fill="hold">
                                          <p:stCondLst>
                                            <p:cond delay="0"/>
                                          </p:stCondLst>
                                        </p:cTn>
                                        <p:tgtEl>
                                          <p:spTgt spid="268"/>
                                        </p:tgtEl>
                                        <p:attrNameLst>
                                          <p:attrName>style.visibility</p:attrName>
                                        </p:attrNameLst>
                                      </p:cBhvr>
                                      <p:to>
                                        <p:strVal val="visible"/>
                                      </p:to>
                                    </p:set>
                                  </p:childTnLst>
                                  <p:subTnLst>
                                    <p:set>
                                      <p:cBhvr override="childStyle">
                                        <p:cTn dur="1" fill="hold" display="0" masterRel="nextClick" afterEffect="1"/>
                                        <p:tgtEl>
                                          <p:spTgt spid="268"/>
                                        </p:tgtEl>
                                        <p:attrNameLst>
                                          <p:attrName>style.visibility</p:attrName>
                                        </p:attrNameLst>
                                      </p:cBhvr>
                                      <p:to>
                                        <p:strVal val="hidden"/>
                                      </p:to>
                                    </p:set>
                                  </p:subTnLst>
                                </p:cTn>
                              </p:par>
                            </p:childTnLst>
                          </p:cTn>
                        </p:par>
                        <p:par>
                          <p:cTn id="125" fill="hold">
                            <p:stCondLst>
                              <p:cond delay="700"/>
                            </p:stCondLst>
                            <p:childTnLst>
                              <p:par>
                                <p:cTn id="126" presetID="1" presetClass="entr" presetSubtype="0" fill="hold" nodeType="afterEffect">
                                  <p:stCondLst>
                                    <p:cond delay="100"/>
                                  </p:stCondLst>
                                  <p:childTnLst>
                                    <p:set>
                                      <p:cBhvr>
                                        <p:cTn id="127" dur="1" fill="hold">
                                          <p:stCondLst>
                                            <p:cond delay="0"/>
                                          </p:stCondLst>
                                        </p:cTn>
                                        <p:tgtEl>
                                          <p:spTgt spid="272"/>
                                        </p:tgtEl>
                                        <p:attrNameLst>
                                          <p:attrName>style.visibility</p:attrName>
                                        </p:attrNameLst>
                                      </p:cBhvr>
                                      <p:to>
                                        <p:strVal val="visible"/>
                                      </p:to>
                                    </p:set>
                                  </p:childTnLst>
                                  <p:subTnLst>
                                    <p:set>
                                      <p:cBhvr override="childStyle">
                                        <p:cTn dur="1" fill="hold" display="0" masterRel="nextClick" afterEffect="1"/>
                                        <p:tgtEl>
                                          <p:spTgt spid="272"/>
                                        </p:tgtEl>
                                        <p:attrNameLst>
                                          <p:attrName>style.visibility</p:attrName>
                                        </p:attrNameLst>
                                      </p:cBhvr>
                                      <p:to>
                                        <p:strVal val="hidden"/>
                                      </p:to>
                                    </p:set>
                                  </p:subTnLst>
                                </p:cTn>
                              </p:par>
                            </p:childTnLst>
                          </p:cTn>
                        </p:par>
                        <p:par>
                          <p:cTn id="128" fill="hold">
                            <p:stCondLst>
                              <p:cond delay="800"/>
                            </p:stCondLst>
                            <p:childTnLst>
                              <p:par>
                                <p:cTn id="129" presetID="1" presetClass="entr" presetSubtype="0" fill="hold" nodeType="afterEffect">
                                  <p:stCondLst>
                                    <p:cond delay="100"/>
                                  </p:stCondLst>
                                  <p:childTnLst>
                                    <p:set>
                                      <p:cBhvr>
                                        <p:cTn id="130" dur="1" fill="hold">
                                          <p:stCondLst>
                                            <p:cond delay="0"/>
                                          </p:stCondLst>
                                        </p:cTn>
                                        <p:tgtEl>
                                          <p:spTgt spid="273"/>
                                        </p:tgtEl>
                                        <p:attrNameLst>
                                          <p:attrName>style.visibility</p:attrName>
                                        </p:attrNameLst>
                                      </p:cBhvr>
                                      <p:to>
                                        <p:strVal val="visible"/>
                                      </p:to>
                                    </p:set>
                                  </p:childTnLst>
                                  <p:subTnLst>
                                    <p:set>
                                      <p:cBhvr override="childStyle">
                                        <p:cTn dur="1" fill="hold" display="0" masterRel="nextClick" afterEffect="1"/>
                                        <p:tgtEl>
                                          <p:spTgt spid="273"/>
                                        </p:tgtEl>
                                        <p:attrNameLst>
                                          <p:attrName>style.visibility</p:attrName>
                                        </p:attrNameLst>
                                      </p:cBhvr>
                                      <p:to>
                                        <p:strVal val="hidden"/>
                                      </p:to>
                                    </p:set>
                                  </p:subTnLst>
                                </p:cTn>
                              </p:par>
                            </p:childTnLst>
                          </p:cTn>
                        </p:par>
                        <p:par>
                          <p:cTn id="131" fill="hold">
                            <p:stCondLst>
                              <p:cond delay="900"/>
                            </p:stCondLst>
                            <p:childTnLst>
                              <p:par>
                                <p:cTn id="132" presetID="1" presetClass="entr" presetSubtype="0" fill="hold" nodeType="afterEffect">
                                  <p:stCondLst>
                                    <p:cond delay="100"/>
                                  </p:stCondLst>
                                  <p:childTnLst>
                                    <p:set>
                                      <p:cBhvr>
                                        <p:cTn id="133" dur="1" fill="hold">
                                          <p:stCondLst>
                                            <p:cond delay="0"/>
                                          </p:stCondLst>
                                        </p:cTn>
                                        <p:tgtEl>
                                          <p:spTgt spid="274"/>
                                        </p:tgtEl>
                                        <p:attrNameLst>
                                          <p:attrName>style.visibility</p:attrName>
                                        </p:attrNameLst>
                                      </p:cBhvr>
                                      <p:to>
                                        <p:strVal val="visible"/>
                                      </p:to>
                                    </p:set>
                                  </p:childTnLst>
                                  <p:subTnLst>
                                    <p:set>
                                      <p:cBhvr override="childStyle">
                                        <p:cTn dur="1" fill="hold" display="0" masterRel="nextClick" afterEffect="1"/>
                                        <p:tgtEl>
                                          <p:spTgt spid="274"/>
                                        </p:tgtEl>
                                        <p:attrNameLst>
                                          <p:attrName>style.visibility</p:attrName>
                                        </p:attrNameLst>
                                      </p:cBhvr>
                                      <p:to>
                                        <p:strVal val="hidden"/>
                                      </p:to>
                                    </p:set>
                                  </p:subTnLst>
                                </p:cTn>
                              </p:par>
                            </p:childTnLst>
                          </p:cTn>
                        </p:par>
                        <p:par>
                          <p:cTn id="134" fill="hold">
                            <p:stCondLst>
                              <p:cond delay="1000"/>
                            </p:stCondLst>
                            <p:childTnLst>
                              <p:par>
                                <p:cTn id="135" presetID="1" presetClass="entr" presetSubtype="0" fill="hold" nodeType="afterEffect">
                                  <p:stCondLst>
                                    <p:cond delay="100"/>
                                  </p:stCondLst>
                                  <p:childTnLst>
                                    <p:set>
                                      <p:cBhvr>
                                        <p:cTn id="136" dur="1" fill="hold">
                                          <p:stCondLst>
                                            <p:cond delay="0"/>
                                          </p:stCondLst>
                                        </p:cTn>
                                        <p:tgtEl>
                                          <p:spTgt spid="276"/>
                                        </p:tgtEl>
                                        <p:attrNameLst>
                                          <p:attrName>style.visibility</p:attrName>
                                        </p:attrNameLst>
                                      </p:cBhvr>
                                      <p:to>
                                        <p:strVal val="visible"/>
                                      </p:to>
                                    </p:set>
                                  </p:childTnLst>
                                  <p:subTnLst>
                                    <p:set>
                                      <p:cBhvr override="childStyle">
                                        <p:cTn dur="1" fill="hold" display="0" masterRel="nextClick" afterEffect="1"/>
                                        <p:tgtEl>
                                          <p:spTgt spid="276"/>
                                        </p:tgtEl>
                                        <p:attrNameLst>
                                          <p:attrName>style.visibility</p:attrName>
                                        </p:attrNameLst>
                                      </p:cBhvr>
                                      <p:to>
                                        <p:strVal val="hidden"/>
                                      </p:to>
                                    </p:set>
                                  </p:subTnLst>
                                </p:cTn>
                              </p:par>
                            </p:childTnLst>
                          </p:cTn>
                        </p:par>
                        <p:par>
                          <p:cTn id="137" fill="hold">
                            <p:stCondLst>
                              <p:cond delay="1100"/>
                            </p:stCondLst>
                            <p:childTnLst>
                              <p:par>
                                <p:cTn id="138" presetID="1" presetClass="entr" presetSubtype="0" fill="hold" nodeType="afterEffect">
                                  <p:stCondLst>
                                    <p:cond delay="100"/>
                                  </p:stCondLst>
                                  <p:childTnLst>
                                    <p:set>
                                      <p:cBhvr>
                                        <p:cTn id="139" dur="1" fill="hold">
                                          <p:stCondLst>
                                            <p:cond delay="0"/>
                                          </p:stCondLst>
                                        </p:cTn>
                                        <p:tgtEl>
                                          <p:spTgt spid="277"/>
                                        </p:tgtEl>
                                        <p:attrNameLst>
                                          <p:attrName>style.visibility</p:attrName>
                                        </p:attrNameLst>
                                      </p:cBhvr>
                                      <p:to>
                                        <p:strVal val="visible"/>
                                      </p:to>
                                    </p:set>
                                  </p:childTnLst>
                                  <p:subTnLst>
                                    <p:set>
                                      <p:cBhvr override="childStyle">
                                        <p:cTn dur="1" fill="hold" display="0" masterRel="nextClick" afterEffect="1"/>
                                        <p:tgtEl>
                                          <p:spTgt spid="277"/>
                                        </p:tgtEl>
                                        <p:attrNameLst>
                                          <p:attrName>style.visibility</p:attrName>
                                        </p:attrNameLst>
                                      </p:cBhvr>
                                      <p:to>
                                        <p:strVal val="hidden"/>
                                      </p:to>
                                    </p:set>
                                  </p:subTnLst>
                                </p:cTn>
                              </p:par>
                            </p:childTnLst>
                          </p:cTn>
                        </p:par>
                        <p:par>
                          <p:cTn id="140" fill="hold">
                            <p:stCondLst>
                              <p:cond delay="1200"/>
                            </p:stCondLst>
                            <p:childTnLst>
                              <p:par>
                                <p:cTn id="141" presetID="1" presetClass="entr" presetSubtype="0" fill="hold" nodeType="afterEffect">
                                  <p:stCondLst>
                                    <p:cond delay="100"/>
                                  </p:stCondLst>
                                  <p:childTnLst>
                                    <p:set>
                                      <p:cBhvr>
                                        <p:cTn id="142" dur="1" fill="hold">
                                          <p:stCondLst>
                                            <p:cond delay="0"/>
                                          </p:stCondLst>
                                        </p:cTn>
                                        <p:tgtEl>
                                          <p:spTgt spid="278"/>
                                        </p:tgtEl>
                                        <p:attrNameLst>
                                          <p:attrName>style.visibility</p:attrName>
                                        </p:attrNameLst>
                                      </p:cBhvr>
                                      <p:to>
                                        <p:strVal val="visible"/>
                                      </p:to>
                                    </p:set>
                                  </p:childTnLst>
                                  <p:subTnLst>
                                    <p:set>
                                      <p:cBhvr override="childStyle">
                                        <p:cTn dur="1" fill="hold" display="0" masterRel="nextClick" afterEffect="1"/>
                                        <p:tgtEl>
                                          <p:spTgt spid="278"/>
                                        </p:tgtEl>
                                        <p:attrNameLst>
                                          <p:attrName>style.visibility</p:attrName>
                                        </p:attrNameLst>
                                      </p:cBhvr>
                                      <p:to>
                                        <p:strVal val="hidden"/>
                                      </p:to>
                                    </p:set>
                                  </p:subTnLst>
                                </p:cTn>
                              </p:par>
                            </p:childTnLst>
                          </p:cTn>
                        </p:par>
                        <p:par>
                          <p:cTn id="143" fill="hold">
                            <p:stCondLst>
                              <p:cond delay="1300"/>
                            </p:stCondLst>
                            <p:childTnLst>
                              <p:par>
                                <p:cTn id="144" presetID="1" presetClass="entr" presetSubtype="0" fill="hold" nodeType="afterEffect">
                                  <p:stCondLst>
                                    <p:cond delay="100"/>
                                  </p:stCondLst>
                                  <p:childTnLst>
                                    <p:set>
                                      <p:cBhvr>
                                        <p:cTn id="145" dur="1" fill="hold">
                                          <p:stCondLst>
                                            <p:cond delay="0"/>
                                          </p:stCondLst>
                                        </p:cTn>
                                        <p:tgtEl>
                                          <p:spTgt spid="279"/>
                                        </p:tgtEl>
                                        <p:attrNameLst>
                                          <p:attrName>style.visibility</p:attrName>
                                        </p:attrNameLst>
                                      </p:cBhvr>
                                      <p:to>
                                        <p:strVal val="visible"/>
                                      </p:to>
                                    </p:set>
                                  </p:childTnLst>
                                  <p:subTnLst>
                                    <p:set>
                                      <p:cBhvr override="childStyle">
                                        <p:cTn dur="1" fill="hold" display="0" masterRel="nextClick" afterEffect="1"/>
                                        <p:tgtEl>
                                          <p:spTgt spid="279"/>
                                        </p:tgtEl>
                                        <p:attrNameLst>
                                          <p:attrName>style.visibility</p:attrName>
                                        </p:attrNameLst>
                                      </p:cBhvr>
                                      <p:to>
                                        <p:strVal val="hidden"/>
                                      </p:to>
                                    </p:set>
                                  </p:subTnLst>
                                </p:cTn>
                              </p:par>
                            </p:childTnLst>
                          </p:cTn>
                        </p:par>
                        <p:par>
                          <p:cTn id="146" fill="hold">
                            <p:stCondLst>
                              <p:cond delay="1400"/>
                            </p:stCondLst>
                            <p:childTnLst>
                              <p:par>
                                <p:cTn id="147" presetID="1" presetClass="entr" presetSubtype="0" fill="hold" nodeType="afterEffect">
                                  <p:stCondLst>
                                    <p:cond delay="100"/>
                                  </p:stCondLst>
                                  <p:childTnLst>
                                    <p:set>
                                      <p:cBhvr>
                                        <p:cTn id="148" dur="1" fill="hold">
                                          <p:stCondLst>
                                            <p:cond delay="0"/>
                                          </p:stCondLst>
                                        </p:cTn>
                                        <p:tgtEl>
                                          <p:spTgt spid="280"/>
                                        </p:tgtEl>
                                        <p:attrNameLst>
                                          <p:attrName>style.visibility</p:attrName>
                                        </p:attrNameLst>
                                      </p:cBhvr>
                                      <p:to>
                                        <p:strVal val="visible"/>
                                      </p:to>
                                    </p:set>
                                  </p:childTnLst>
                                  <p:subTnLst>
                                    <p:set>
                                      <p:cBhvr override="childStyle">
                                        <p:cTn dur="1" fill="hold" display="0" masterRel="nextClick" afterEffect="1"/>
                                        <p:tgtEl>
                                          <p:spTgt spid="280"/>
                                        </p:tgtEl>
                                        <p:attrNameLst>
                                          <p:attrName>style.visibility</p:attrName>
                                        </p:attrNameLst>
                                      </p:cBhvr>
                                      <p:to>
                                        <p:strVal val="hidden"/>
                                      </p:to>
                                    </p:set>
                                  </p:subTnLst>
                                </p:cTn>
                              </p:par>
                            </p:childTnLst>
                          </p:cTn>
                        </p:par>
                        <p:par>
                          <p:cTn id="149" fill="hold">
                            <p:stCondLst>
                              <p:cond delay="1500"/>
                            </p:stCondLst>
                            <p:childTnLst>
                              <p:par>
                                <p:cTn id="150" presetID="1" presetClass="entr" presetSubtype="0" fill="hold" nodeType="afterEffect">
                                  <p:stCondLst>
                                    <p:cond delay="100"/>
                                  </p:stCondLst>
                                  <p:childTnLst>
                                    <p:set>
                                      <p:cBhvr>
                                        <p:cTn id="151" dur="1" fill="hold">
                                          <p:stCondLst>
                                            <p:cond delay="0"/>
                                          </p:stCondLst>
                                        </p:cTn>
                                        <p:tgtEl>
                                          <p:spTgt spid="281"/>
                                        </p:tgtEl>
                                        <p:attrNameLst>
                                          <p:attrName>style.visibility</p:attrName>
                                        </p:attrNameLst>
                                      </p:cBhvr>
                                      <p:to>
                                        <p:strVal val="visible"/>
                                      </p:to>
                                    </p:set>
                                  </p:childTnLst>
                                  <p:subTnLst>
                                    <p:set>
                                      <p:cBhvr override="childStyle">
                                        <p:cTn dur="1" fill="hold" display="0" masterRel="nextClick" afterEffect="1"/>
                                        <p:tgtEl>
                                          <p:spTgt spid="281"/>
                                        </p:tgtEl>
                                        <p:attrNameLst>
                                          <p:attrName>style.visibility</p:attrName>
                                        </p:attrNameLst>
                                      </p:cBhvr>
                                      <p:to>
                                        <p:strVal val="hidden"/>
                                      </p:to>
                                    </p:set>
                                  </p:subTnLst>
                                </p:cTn>
                              </p:par>
                            </p:childTnLst>
                          </p:cTn>
                        </p:par>
                        <p:par>
                          <p:cTn id="152" fill="hold">
                            <p:stCondLst>
                              <p:cond delay="1600"/>
                            </p:stCondLst>
                            <p:childTnLst>
                              <p:par>
                                <p:cTn id="153" presetID="1" presetClass="entr" presetSubtype="0" fill="hold" nodeType="afterEffect">
                                  <p:stCondLst>
                                    <p:cond delay="100"/>
                                  </p:stCondLst>
                                  <p:childTnLst>
                                    <p:set>
                                      <p:cBhvr>
                                        <p:cTn id="154" dur="1" fill="hold">
                                          <p:stCondLst>
                                            <p:cond delay="0"/>
                                          </p:stCondLst>
                                        </p:cTn>
                                        <p:tgtEl>
                                          <p:spTgt spid="286"/>
                                        </p:tgtEl>
                                        <p:attrNameLst>
                                          <p:attrName>style.visibility</p:attrName>
                                        </p:attrNameLst>
                                      </p:cBhvr>
                                      <p:to>
                                        <p:strVal val="visible"/>
                                      </p:to>
                                    </p:set>
                                  </p:childTnLst>
                                  <p:subTnLst>
                                    <p:set>
                                      <p:cBhvr override="childStyle">
                                        <p:cTn dur="1" fill="hold" display="0" masterRel="nextClick" afterEffect="1"/>
                                        <p:tgtEl>
                                          <p:spTgt spid="286"/>
                                        </p:tgtEl>
                                        <p:attrNameLst>
                                          <p:attrName>style.visibility</p:attrName>
                                        </p:attrNameLst>
                                      </p:cBhvr>
                                      <p:to>
                                        <p:strVal val="hidden"/>
                                      </p:to>
                                    </p:set>
                                  </p:subTnLst>
                                </p:cTn>
                              </p:par>
                            </p:childTnLst>
                          </p:cTn>
                        </p:par>
                        <p:par>
                          <p:cTn id="155" fill="hold">
                            <p:stCondLst>
                              <p:cond delay="1700"/>
                            </p:stCondLst>
                            <p:childTnLst>
                              <p:par>
                                <p:cTn id="156" presetID="1" presetClass="entr" presetSubtype="0" fill="hold" nodeType="afterEffect">
                                  <p:stCondLst>
                                    <p:cond delay="100"/>
                                  </p:stCondLst>
                                  <p:childTnLst>
                                    <p:set>
                                      <p:cBhvr>
                                        <p:cTn id="157" dur="1" fill="hold">
                                          <p:stCondLst>
                                            <p:cond delay="0"/>
                                          </p:stCondLst>
                                        </p:cTn>
                                        <p:tgtEl>
                                          <p:spTgt spid="287"/>
                                        </p:tgtEl>
                                        <p:attrNameLst>
                                          <p:attrName>style.visibility</p:attrName>
                                        </p:attrNameLst>
                                      </p:cBhvr>
                                      <p:to>
                                        <p:strVal val="visible"/>
                                      </p:to>
                                    </p:set>
                                  </p:childTnLst>
                                  <p:subTnLst>
                                    <p:set>
                                      <p:cBhvr override="childStyle">
                                        <p:cTn dur="1" fill="hold" display="0" masterRel="nextClick" afterEffect="1"/>
                                        <p:tgtEl>
                                          <p:spTgt spid="287"/>
                                        </p:tgtEl>
                                        <p:attrNameLst>
                                          <p:attrName>style.visibility</p:attrName>
                                        </p:attrNameLst>
                                      </p:cBhvr>
                                      <p:to>
                                        <p:strVal val="hidden"/>
                                      </p:to>
                                    </p:set>
                                  </p:subTnLst>
                                </p:cTn>
                              </p:par>
                            </p:childTnLst>
                          </p:cTn>
                        </p:par>
                        <p:par>
                          <p:cTn id="158" fill="hold">
                            <p:stCondLst>
                              <p:cond delay="1800"/>
                            </p:stCondLst>
                            <p:childTnLst>
                              <p:par>
                                <p:cTn id="159" presetID="1" presetClass="entr" presetSubtype="0" fill="hold" nodeType="afterEffect">
                                  <p:stCondLst>
                                    <p:cond delay="100"/>
                                  </p:stCondLst>
                                  <p:childTnLst>
                                    <p:set>
                                      <p:cBhvr>
                                        <p:cTn id="160"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par>
                          <p:cTn id="161" fill="hold">
                            <p:stCondLst>
                              <p:cond delay="1900"/>
                            </p:stCondLst>
                            <p:childTnLst>
                              <p:par>
                                <p:cTn id="162" presetID="1" presetClass="entr" presetSubtype="0" fill="hold" nodeType="afterEffect">
                                  <p:stCondLst>
                                    <p:cond delay="100"/>
                                  </p:stCondLst>
                                  <p:childTnLst>
                                    <p:set>
                                      <p:cBhvr>
                                        <p:cTn id="163" dur="1" fill="hold">
                                          <p:stCondLst>
                                            <p:cond delay="0"/>
                                          </p:stCondLst>
                                        </p:cTn>
                                        <p:tgtEl>
                                          <p:spTgt spid="36"/>
                                        </p:tgtEl>
                                        <p:attrNameLst>
                                          <p:attrName>style.visibility</p:attrName>
                                        </p:attrNameLst>
                                      </p:cBhvr>
                                      <p:to>
                                        <p:strVal val="visible"/>
                                      </p:to>
                                    </p:set>
                                  </p:childTnLst>
                                  <p:subTnLst>
                                    <p:set>
                                      <p:cBhvr override="childStyle">
                                        <p:cTn dur="1" fill="hold" display="0" masterRel="nextClick" afterEffect="1"/>
                                        <p:tgtEl>
                                          <p:spTgt spid="36"/>
                                        </p:tgtEl>
                                        <p:attrNameLst>
                                          <p:attrName>style.visibility</p:attrName>
                                        </p:attrNameLst>
                                      </p:cBhvr>
                                      <p:to>
                                        <p:strVal val="hidden"/>
                                      </p:to>
                                    </p:set>
                                  </p:subTnLst>
                                </p:cTn>
                              </p:par>
                            </p:childTnLst>
                          </p:cTn>
                        </p:par>
                        <p:par>
                          <p:cTn id="164" fill="hold">
                            <p:stCondLst>
                              <p:cond delay="2000"/>
                            </p:stCondLst>
                            <p:childTnLst>
                              <p:par>
                                <p:cTn id="165" presetID="1" presetClass="entr" presetSubtype="0" fill="hold" nodeType="afterEffect">
                                  <p:stCondLst>
                                    <p:cond delay="100"/>
                                  </p:stCondLst>
                                  <p:childTnLst>
                                    <p:set>
                                      <p:cBhvr>
                                        <p:cTn id="166" dur="1" fill="hold">
                                          <p:stCondLst>
                                            <p:cond delay="0"/>
                                          </p:stCondLst>
                                        </p:cTn>
                                        <p:tgtEl>
                                          <p:spTgt spid="38"/>
                                        </p:tgtEl>
                                        <p:attrNameLst>
                                          <p:attrName>style.visibility</p:attrName>
                                        </p:attrNameLst>
                                      </p:cBhvr>
                                      <p:to>
                                        <p:strVal val="visible"/>
                                      </p:to>
                                    </p:set>
                                  </p:childTnLst>
                                  <p:subTnLst>
                                    <p:set>
                                      <p:cBhvr override="childStyle">
                                        <p:cTn dur="1" fill="hold" display="0" masterRel="nextClick" afterEffect="1"/>
                                        <p:tgtEl>
                                          <p:spTgt spid="38"/>
                                        </p:tgtEl>
                                        <p:attrNameLst>
                                          <p:attrName>style.visibility</p:attrName>
                                        </p:attrNameLst>
                                      </p:cBhvr>
                                      <p:to>
                                        <p:strVal val="hidden"/>
                                      </p:to>
                                    </p:set>
                                  </p:subTnLst>
                                </p:cTn>
                              </p:par>
                            </p:childTnLst>
                          </p:cTn>
                        </p:par>
                        <p:par>
                          <p:cTn id="167" fill="hold">
                            <p:stCondLst>
                              <p:cond delay="2100"/>
                            </p:stCondLst>
                            <p:childTnLst>
                              <p:par>
                                <p:cTn id="168" presetID="1" presetClass="entr" presetSubtype="0" fill="hold" nodeType="afterEffect">
                                  <p:stCondLst>
                                    <p:cond delay="100"/>
                                  </p:stCondLst>
                                  <p:childTnLst>
                                    <p:set>
                                      <p:cBhvr>
                                        <p:cTn id="169" dur="1" fill="hold">
                                          <p:stCondLst>
                                            <p:cond delay="0"/>
                                          </p:stCondLst>
                                        </p:cTn>
                                        <p:tgtEl>
                                          <p:spTgt spid="282"/>
                                        </p:tgtEl>
                                        <p:attrNameLst>
                                          <p:attrName>style.visibility</p:attrName>
                                        </p:attrNameLst>
                                      </p:cBhvr>
                                      <p:to>
                                        <p:strVal val="visible"/>
                                      </p:to>
                                    </p:set>
                                  </p:childTnLst>
                                  <p:subTnLst>
                                    <p:set>
                                      <p:cBhvr override="childStyle">
                                        <p:cTn dur="1" fill="hold" display="0" masterRel="nextClick" afterEffect="1"/>
                                        <p:tgtEl>
                                          <p:spTgt spid="282"/>
                                        </p:tgtEl>
                                        <p:attrNameLst>
                                          <p:attrName>style.visibility</p:attrName>
                                        </p:attrNameLst>
                                      </p:cBhvr>
                                      <p:to>
                                        <p:strVal val="hidden"/>
                                      </p:to>
                                    </p:set>
                                  </p:subTnLst>
                                </p:cTn>
                              </p:par>
                            </p:childTnLst>
                          </p:cTn>
                        </p:par>
                        <p:par>
                          <p:cTn id="170" fill="hold">
                            <p:stCondLst>
                              <p:cond delay="2200"/>
                            </p:stCondLst>
                            <p:childTnLst>
                              <p:par>
                                <p:cTn id="171" presetID="1" presetClass="entr" presetSubtype="0" fill="hold" nodeType="afterEffect">
                                  <p:stCondLst>
                                    <p:cond delay="100"/>
                                  </p:stCondLst>
                                  <p:childTnLst>
                                    <p:set>
                                      <p:cBhvr>
                                        <p:cTn id="172" dur="1" fill="hold">
                                          <p:stCondLst>
                                            <p:cond delay="0"/>
                                          </p:stCondLst>
                                        </p:cTn>
                                        <p:tgtEl>
                                          <p:spTgt spid="283"/>
                                        </p:tgtEl>
                                        <p:attrNameLst>
                                          <p:attrName>style.visibility</p:attrName>
                                        </p:attrNameLst>
                                      </p:cBhvr>
                                      <p:to>
                                        <p:strVal val="visible"/>
                                      </p:to>
                                    </p:set>
                                  </p:childTnLst>
                                  <p:subTnLst>
                                    <p:set>
                                      <p:cBhvr override="childStyle">
                                        <p:cTn dur="1" fill="hold" display="0" masterRel="nextClick" afterEffect="1"/>
                                        <p:tgtEl>
                                          <p:spTgt spid="283"/>
                                        </p:tgtEl>
                                        <p:attrNameLst>
                                          <p:attrName>style.visibility</p:attrName>
                                        </p:attrNameLst>
                                      </p:cBhvr>
                                      <p:to>
                                        <p:strVal val="hidden"/>
                                      </p:to>
                                    </p:set>
                                  </p:subTnLst>
                                </p:cTn>
                              </p:par>
                            </p:childTnLst>
                          </p:cTn>
                        </p:par>
                        <p:par>
                          <p:cTn id="173" fill="hold">
                            <p:stCondLst>
                              <p:cond delay="2300"/>
                            </p:stCondLst>
                            <p:childTnLst>
                              <p:par>
                                <p:cTn id="174" presetID="1" presetClass="entr" presetSubtype="0" fill="hold" nodeType="afterEffect">
                                  <p:stCondLst>
                                    <p:cond delay="100"/>
                                  </p:stCondLst>
                                  <p:childTnLst>
                                    <p:set>
                                      <p:cBhvr>
                                        <p:cTn id="175" dur="1" fill="hold">
                                          <p:stCondLst>
                                            <p:cond delay="0"/>
                                          </p:stCondLst>
                                        </p:cTn>
                                        <p:tgtEl>
                                          <p:spTgt spid="284"/>
                                        </p:tgtEl>
                                        <p:attrNameLst>
                                          <p:attrName>style.visibility</p:attrName>
                                        </p:attrNameLst>
                                      </p:cBhvr>
                                      <p:to>
                                        <p:strVal val="visible"/>
                                      </p:to>
                                    </p:set>
                                  </p:childTnLst>
                                  <p:subTnLst>
                                    <p:set>
                                      <p:cBhvr override="childStyle">
                                        <p:cTn dur="1" fill="hold" display="0" masterRel="nextClick" afterEffect="1"/>
                                        <p:tgtEl>
                                          <p:spTgt spid="284"/>
                                        </p:tgtEl>
                                        <p:attrNameLst>
                                          <p:attrName>style.visibility</p:attrName>
                                        </p:attrNameLst>
                                      </p:cBhvr>
                                      <p:to>
                                        <p:strVal val="hidden"/>
                                      </p:to>
                                    </p:set>
                                  </p:subTnLst>
                                </p:cTn>
                              </p:par>
                            </p:childTnLst>
                          </p:cTn>
                        </p:par>
                        <p:par>
                          <p:cTn id="176" fill="hold">
                            <p:stCondLst>
                              <p:cond delay="2400"/>
                            </p:stCondLst>
                            <p:childTnLst>
                              <p:par>
                                <p:cTn id="177" presetID="1" presetClass="entr" presetSubtype="0" fill="hold" nodeType="afterEffect">
                                  <p:stCondLst>
                                    <p:cond delay="100"/>
                                  </p:stCondLst>
                                  <p:childTnLst>
                                    <p:set>
                                      <p:cBhvr>
                                        <p:cTn id="178" dur="1" fill="hold">
                                          <p:stCondLst>
                                            <p:cond delay="0"/>
                                          </p:stCondLst>
                                        </p:cTn>
                                        <p:tgtEl>
                                          <p:spTgt spid="285"/>
                                        </p:tgtEl>
                                        <p:attrNameLst>
                                          <p:attrName>style.visibility</p:attrName>
                                        </p:attrNameLst>
                                      </p:cBhvr>
                                      <p:to>
                                        <p:strVal val="visible"/>
                                      </p:to>
                                    </p:set>
                                  </p:childTnLst>
                                  <p:subTnLst>
                                    <p:set>
                                      <p:cBhvr override="childStyle">
                                        <p:cTn dur="1" fill="hold" display="0" masterRel="nextClick" afterEffect="1"/>
                                        <p:tgtEl>
                                          <p:spTgt spid="285"/>
                                        </p:tgtEl>
                                        <p:attrNameLst>
                                          <p:attrName>style.visibility</p:attrName>
                                        </p:attrNameLst>
                                      </p:cBhvr>
                                      <p:to>
                                        <p:strVal val="hidden"/>
                                      </p:to>
                                    </p:set>
                                  </p:subTnLst>
                                </p:cTn>
                              </p:par>
                            </p:childTnLst>
                          </p:cTn>
                        </p:par>
                        <p:par>
                          <p:cTn id="179" fill="hold">
                            <p:stCondLst>
                              <p:cond delay="2500"/>
                            </p:stCondLst>
                            <p:childTnLst>
                              <p:par>
                                <p:cTn id="180" presetID="1" presetClass="entr" presetSubtype="0" fill="hold" nodeType="afterEffect">
                                  <p:stCondLst>
                                    <p:cond delay="100"/>
                                  </p:stCondLst>
                                  <p:childTnLst>
                                    <p:set>
                                      <p:cBhvr>
                                        <p:cTn id="181" dur="1" fill="hold">
                                          <p:stCondLst>
                                            <p:cond delay="0"/>
                                          </p:stCondLst>
                                        </p:cTn>
                                        <p:tgtEl>
                                          <p:spTgt spid="66"/>
                                        </p:tgtEl>
                                        <p:attrNameLst>
                                          <p:attrName>style.visibility</p:attrName>
                                        </p:attrNameLst>
                                      </p:cBhvr>
                                      <p:to>
                                        <p:strVal val="visible"/>
                                      </p:to>
                                    </p:set>
                                  </p:childTnLst>
                                </p:cTn>
                              </p:par>
                            </p:childTnLst>
                          </p:cTn>
                        </p:par>
                      </p:childTnLst>
                    </p:cTn>
                  </p:par>
                  <p:par>
                    <p:cTn id="182" fill="hold">
                      <p:stCondLst>
                        <p:cond delay="indefinite"/>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2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bldP spid="269" grpId="0"/>
      <p:bldP spid="270" grpId="0"/>
      <p:bldP spid="27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rmAutofit/>
          </a:bodyPr>
          <a:lstStyle/>
          <a:p>
            <a:pPr algn="ctr"/>
            <a:r>
              <a:rPr lang="en-US" dirty="0" smtClean="0"/>
              <a:t>Orthogonal Matching Pursuit</a:t>
            </a:r>
            <a:endParaRPr lang="en-US" dirty="0"/>
          </a:p>
        </p:txBody>
      </p:sp>
      <p:graphicFrame>
        <p:nvGraphicFramePr>
          <p:cNvPr id="21506" name="Object 2"/>
          <p:cNvGraphicFramePr>
            <a:graphicFrameLocks noChangeAspect="1"/>
          </p:cNvGraphicFramePr>
          <p:nvPr/>
        </p:nvGraphicFramePr>
        <p:xfrm>
          <a:off x="533400" y="1230086"/>
          <a:ext cx="3393808" cy="533400"/>
        </p:xfrm>
        <a:graphic>
          <a:graphicData uri="http://schemas.openxmlformats.org/presentationml/2006/ole">
            <p:oleObj spid="_x0000_s31782" name="Equation" r:id="rId3" imgW="1714500" imgH="304800" progId="Equation.3">
              <p:embed/>
            </p:oleObj>
          </a:graphicData>
        </a:graphic>
      </p:graphicFrame>
      <p:graphicFrame>
        <p:nvGraphicFramePr>
          <p:cNvPr id="21507" name="Object 3"/>
          <p:cNvGraphicFramePr>
            <a:graphicFrameLocks noChangeAspect="1"/>
          </p:cNvGraphicFramePr>
          <p:nvPr/>
        </p:nvGraphicFramePr>
        <p:xfrm>
          <a:off x="1503363" y="2254704"/>
          <a:ext cx="4684712" cy="312738"/>
        </p:xfrm>
        <a:graphic>
          <a:graphicData uri="http://schemas.openxmlformats.org/presentationml/2006/ole">
            <p:oleObj spid="_x0000_s31783" name="Equation" r:id="rId4" imgW="2857500" imgH="190500" progId="Equation.3">
              <p:embed/>
            </p:oleObj>
          </a:graphicData>
        </a:graphic>
      </p:graphicFrame>
      <p:sp>
        <p:nvSpPr>
          <p:cNvPr id="7" name="Rectangle 6"/>
          <p:cNvSpPr/>
          <p:nvPr/>
        </p:nvSpPr>
        <p:spPr>
          <a:xfrm>
            <a:off x="429064" y="2540001"/>
            <a:ext cx="5666936" cy="923330"/>
          </a:xfrm>
          <a:prstGeom prst="rect">
            <a:avLst/>
          </a:prstGeom>
        </p:spPr>
        <p:txBody>
          <a:bodyPr wrap="square">
            <a:spAutoFit/>
          </a:bodyPr>
          <a:lstStyle/>
          <a:p>
            <a:r>
              <a:rPr lang="en-US" b="1" dirty="0" smtClean="0">
                <a:solidFill>
                  <a:schemeClr val="accent1">
                    <a:lumMod val="60000"/>
                    <a:lumOff val="40000"/>
                  </a:schemeClr>
                </a:solidFill>
                <a:latin typeface="Times New Roman" pitchFamily="18" charset="0"/>
                <a:cs typeface="Times New Roman" pitchFamily="18" charset="0"/>
              </a:rPr>
              <a:t>for </a:t>
            </a:r>
            <a:r>
              <a:rPr lang="en-US" i="1" dirty="0" err="1" smtClean="0">
                <a:latin typeface="Times New Roman" pitchFamily="18" charset="0"/>
                <a:cs typeface="Times New Roman" pitchFamily="18" charset="0"/>
              </a:rPr>
              <a:t>iter</a:t>
            </a:r>
            <a:r>
              <a:rPr lang="en-US" dirty="0" smtClean="0">
                <a:latin typeface="Times New Roman" pitchFamily="18" charset="0"/>
                <a:cs typeface="Times New Roman" pitchFamily="18" charset="0"/>
              </a:rPr>
              <a:t> = 1…T </a:t>
            </a:r>
            <a:r>
              <a:rPr lang="en-US" b="1" dirty="0" smtClean="0">
                <a:solidFill>
                  <a:schemeClr val="accent1">
                    <a:lumMod val="60000"/>
                    <a:lumOff val="40000"/>
                  </a:schemeClr>
                </a:solidFill>
                <a:latin typeface="Times New Roman" pitchFamily="18" charset="0"/>
                <a:cs typeface="Times New Roman" pitchFamily="18" charset="0"/>
              </a:rPr>
              <a:t>do</a:t>
            </a:r>
          </a:p>
          <a:p>
            <a:pPr lvl="1"/>
            <a:r>
              <a:rPr lang="en-US" dirty="0" smtClean="0">
                <a:latin typeface="Times New Roman" pitchFamily="18" charset="0"/>
                <a:cs typeface="Times New Roman" pitchFamily="18" charset="0"/>
              </a:rPr>
              <a:t>Select the atom which most reduces the objective</a:t>
            </a:r>
          </a:p>
          <a:p>
            <a:endParaRPr lang="en-US" b="1" dirty="0"/>
          </a:p>
        </p:txBody>
      </p:sp>
      <p:graphicFrame>
        <p:nvGraphicFramePr>
          <p:cNvPr id="21508" name="Object 4"/>
          <p:cNvGraphicFramePr>
            <a:graphicFrameLocks noChangeAspect="1"/>
          </p:cNvGraphicFramePr>
          <p:nvPr/>
        </p:nvGraphicFramePr>
        <p:xfrm>
          <a:off x="2197100" y="3187700"/>
          <a:ext cx="2427288" cy="546100"/>
        </p:xfrm>
        <a:graphic>
          <a:graphicData uri="http://schemas.openxmlformats.org/presentationml/2006/ole">
            <p:oleObj spid="_x0000_s31784" name="Equation" r:id="rId5" imgW="1167893" imgH="291973" progId="Equation.3">
              <p:embed/>
            </p:oleObj>
          </a:graphicData>
        </a:graphic>
      </p:graphicFrame>
      <p:sp>
        <p:nvSpPr>
          <p:cNvPr id="9" name="Rectangle 8"/>
          <p:cNvSpPr/>
          <p:nvPr/>
        </p:nvSpPr>
        <p:spPr>
          <a:xfrm>
            <a:off x="990600" y="3810000"/>
            <a:ext cx="4572000" cy="369332"/>
          </a:xfrm>
          <a:prstGeom prst="rect">
            <a:avLst/>
          </a:prstGeom>
        </p:spPr>
        <p:txBody>
          <a:bodyPr>
            <a:spAutoFit/>
          </a:bodyPr>
          <a:lstStyle/>
          <a:p>
            <a:r>
              <a:rPr lang="en-US" dirty="0" smtClean="0">
                <a:latin typeface="Times New Roman" pitchFamily="18" charset="0"/>
                <a:cs typeface="Times New Roman" pitchFamily="18" charset="0"/>
              </a:rPr>
              <a:t>Update the active set:</a:t>
            </a:r>
          </a:p>
        </p:txBody>
      </p:sp>
      <p:graphicFrame>
        <p:nvGraphicFramePr>
          <p:cNvPr id="21509" name="Object 5"/>
          <p:cNvGraphicFramePr>
            <a:graphicFrameLocks noChangeAspect="1"/>
          </p:cNvGraphicFramePr>
          <p:nvPr/>
        </p:nvGraphicFramePr>
        <p:xfrm>
          <a:off x="3087688" y="3839091"/>
          <a:ext cx="1211262" cy="311150"/>
        </p:xfrm>
        <a:graphic>
          <a:graphicData uri="http://schemas.openxmlformats.org/presentationml/2006/ole">
            <p:oleObj spid="_x0000_s31785" name="Equation" r:id="rId6" imgW="647700" imgH="228600" progId="Equation.3">
              <p:embed/>
            </p:oleObj>
          </a:graphicData>
        </a:graphic>
      </p:graphicFrame>
      <p:sp>
        <p:nvSpPr>
          <p:cNvPr id="11" name="Rectangle 10"/>
          <p:cNvSpPr/>
          <p:nvPr/>
        </p:nvSpPr>
        <p:spPr>
          <a:xfrm>
            <a:off x="1143000" y="5421868"/>
            <a:ext cx="1980029" cy="369332"/>
          </a:xfrm>
          <a:prstGeom prst="rect">
            <a:avLst/>
          </a:prstGeom>
        </p:spPr>
        <p:txBody>
          <a:bodyPr wrap="none">
            <a:spAutoFit/>
          </a:bodyPr>
          <a:lstStyle/>
          <a:p>
            <a:r>
              <a:rPr lang="en-US" dirty="0" smtClean="0">
                <a:latin typeface="Times New Roman" pitchFamily="18" charset="0"/>
                <a:cs typeface="Times New Roman" pitchFamily="18" charset="0"/>
              </a:rPr>
              <a:t>Update the residual</a:t>
            </a:r>
          </a:p>
        </p:txBody>
      </p:sp>
      <p:graphicFrame>
        <p:nvGraphicFramePr>
          <p:cNvPr id="21510" name="Object 6"/>
          <p:cNvGraphicFramePr>
            <a:graphicFrameLocks noChangeAspect="1"/>
          </p:cNvGraphicFramePr>
          <p:nvPr/>
        </p:nvGraphicFramePr>
        <p:xfrm>
          <a:off x="1804988" y="5781675"/>
          <a:ext cx="1268412" cy="298450"/>
        </p:xfrm>
        <a:graphic>
          <a:graphicData uri="http://schemas.openxmlformats.org/presentationml/2006/ole">
            <p:oleObj spid="_x0000_s31786" name="Equation" r:id="rId7" imgW="647700" imgH="190500" progId="Equation.3">
              <p:embed/>
            </p:oleObj>
          </a:graphicData>
        </a:graphic>
      </p:graphicFrame>
      <p:sp>
        <p:nvSpPr>
          <p:cNvPr id="15" name="Rectangle 14"/>
          <p:cNvSpPr/>
          <p:nvPr/>
        </p:nvSpPr>
        <p:spPr>
          <a:xfrm>
            <a:off x="1066800" y="4267200"/>
            <a:ext cx="2322111" cy="369332"/>
          </a:xfrm>
          <a:prstGeom prst="rect">
            <a:avLst/>
          </a:prstGeom>
        </p:spPr>
        <p:txBody>
          <a:bodyPr wrap="none">
            <a:spAutoFit/>
          </a:bodyPr>
          <a:lstStyle/>
          <a:p>
            <a:r>
              <a:rPr lang="en-US" dirty="0" smtClean="0">
                <a:latin typeface="Times New Roman" pitchFamily="18" charset="0"/>
                <a:cs typeface="Times New Roman" pitchFamily="18" charset="0"/>
              </a:rPr>
              <a:t>Update the coefficients</a:t>
            </a:r>
          </a:p>
        </p:txBody>
      </p:sp>
      <p:graphicFrame>
        <p:nvGraphicFramePr>
          <p:cNvPr id="21511" name="Object 7"/>
          <p:cNvGraphicFramePr>
            <a:graphicFrameLocks noChangeAspect="1"/>
          </p:cNvGraphicFramePr>
          <p:nvPr/>
        </p:nvGraphicFramePr>
        <p:xfrm>
          <a:off x="1968500" y="4587875"/>
          <a:ext cx="2806700" cy="757238"/>
        </p:xfrm>
        <a:graphic>
          <a:graphicData uri="http://schemas.openxmlformats.org/presentationml/2006/ole">
            <p:oleObj spid="_x0000_s31787" name="Equation" r:id="rId8" imgW="1612900" imgH="469900" progId="Equation.3">
              <p:embed/>
            </p:oleObj>
          </a:graphicData>
        </a:graphic>
      </p:graphicFrame>
      <p:sp>
        <p:nvSpPr>
          <p:cNvPr id="17" name="Rectangle 16"/>
          <p:cNvSpPr/>
          <p:nvPr/>
        </p:nvSpPr>
        <p:spPr>
          <a:xfrm>
            <a:off x="533400" y="6172200"/>
            <a:ext cx="896399" cy="369332"/>
          </a:xfrm>
          <a:prstGeom prst="rect">
            <a:avLst/>
          </a:prstGeom>
        </p:spPr>
        <p:txBody>
          <a:bodyPr wrap="none">
            <a:spAutoFit/>
          </a:bodyPr>
          <a:lstStyle/>
          <a:p>
            <a:r>
              <a:rPr lang="en-US" b="1" dirty="0" smtClean="0">
                <a:solidFill>
                  <a:schemeClr val="accent1">
                    <a:lumMod val="60000"/>
                    <a:lumOff val="40000"/>
                  </a:schemeClr>
                </a:solidFill>
                <a:latin typeface="Times New Roman" pitchFamily="18" charset="0"/>
                <a:cs typeface="Times New Roman" pitchFamily="18" charset="0"/>
              </a:rPr>
              <a:t>end for</a:t>
            </a:r>
            <a:endParaRPr lang="en-US" b="1" dirty="0">
              <a:solidFill>
                <a:schemeClr val="accent1">
                  <a:lumMod val="60000"/>
                  <a:lumOff val="40000"/>
                </a:schemeClr>
              </a:solidFill>
            </a:endParaRPr>
          </a:p>
        </p:txBody>
      </p:sp>
      <p:sp>
        <p:nvSpPr>
          <p:cNvPr id="19" name="Rectangle 18"/>
          <p:cNvSpPr/>
          <p:nvPr/>
        </p:nvSpPr>
        <p:spPr>
          <a:xfrm>
            <a:off x="136071" y="2255967"/>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1.</a:t>
            </a:r>
            <a:endParaRPr lang="en-US" sz="1200" dirty="0"/>
          </a:p>
        </p:txBody>
      </p:sp>
      <p:sp>
        <p:nvSpPr>
          <p:cNvPr id="20" name="Rectangle 19"/>
          <p:cNvSpPr/>
          <p:nvPr/>
        </p:nvSpPr>
        <p:spPr>
          <a:xfrm>
            <a:off x="136071" y="2595015"/>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2.</a:t>
            </a:r>
            <a:endParaRPr lang="en-US" sz="1200" dirty="0"/>
          </a:p>
        </p:txBody>
      </p:sp>
      <p:sp>
        <p:nvSpPr>
          <p:cNvPr id="21" name="Rectangle 20"/>
          <p:cNvSpPr/>
          <p:nvPr/>
        </p:nvSpPr>
        <p:spPr>
          <a:xfrm>
            <a:off x="136071" y="2850244"/>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3.</a:t>
            </a:r>
            <a:endParaRPr lang="en-US" sz="1200" dirty="0"/>
          </a:p>
        </p:txBody>
      </p:sp>
      <p:sp>
        <p:nvSpPr>
          <p:cNvPr id="22" name="Rectangle 21"/>
          <p:cNvSpPr/>
          <p:nvPr/>
        </p:nvSpPr>
        <p:spPr>
          <a:xfrm>
            <a:off x="136071" y="3856167"/>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4.</a:t>
            </a:r>
            <a:endParaRPr lang="en-US" sz="1200" dirty="0"/>
          </a:p>
        </p:txBody>
      </p:sp>
      <p:sp>
        <p:nvSpPr>
          <p:cNvPr id="23" name="Rectangle 22"/>
          <p:cNvSpPr/>
          <p:nvPr/>
        </p:nvSpPr>
        <p:spPr>
          <a:xfrm>
            <a:off x="136071" y="4313367"/>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5.</a:t>
            </a:r>
            <a:endParaRPr lang="en-US" sz="1200" dirty="0"/>
          </a:p>
        </p:txBody>
      </p:sp>
      <p:sp>
        <p:nvSpPr>
          <p:cNvPr id="24" name="Rectangle 23"/>
          <p:cNvSpPr/>
          <p:nvPr/>
        </p:nvSpPr>
        <p:spPr>
          <a:xfrm>
            <a:off x="136070" y="5468035"/>
            <a:ext cx="321129" cy="276999"/>
          </a:xfrm>
          <a:prstGeom prst="rect">
            <a:avLst/>
          </a:prstGeom>
        </p:spPr>
        <p:txBody>
          <a:bodyPr wrap="square">
            <a:spAutoFit/>
          </a:bodyPr>
          <a:lstStyle/>
          <a:p>
            <a:r>
              <a:rPr lang="en-US" sz="1200" dirty="0" smtClean="0">
                <a:latin typeface="Times New Roman" pitchFamily="18" charset="0"/>
                <a:cs typeface="Times New Roman" pitchFamily="18" charset="0"/>
              </a:rPr>
              <a:t>6.</a:t>
            </a:r>
            <a:endParaRPr lang="en-US" sz="1200" dirty="0"/>
          </a:p>
        </p:txBody>
      </p:sp>
      <p:sp>
        <p:nvSpPr>
          <p:cNvPr id="25" name="Rectangle 24"/>
          <p:cNvSpPr/>
          <p:nvPr/>
        </p:nvSpPr>
        <p:spPr>
          <a:xfrm>
            <a:off x="136071" y="6218367"/>
            <a:ext cx="300082" cy="276999"/>
          </a:xfrm>
          <a:prstGeom prst="rect">
            <a:avLst/>
          </a:prstGeom>
        </p:spPr>
        <p:txBody>
          <a:bodyPr wrap="none">
            <a:spAutoFit/>
          </a:bodyPr>
          <a:lstStyle/>
          <a:p>
            <a:r>
              <a:rPr lang="en-US" sz="1200" dirty="0" smtClean="0">
                <a:latin typeface="Times New Roman" pitchFamily="18" charset="0"/>
                <a:cs typeface="Times New Roman" pitchFamily="18" charset="0"/>
              </a:rPr>
              <a:t>7.</a:t>
            </a:r>
            <a:endParaRPr lang="en-US" sz="1200" dirty="0"/>
          </a:p>
        </p:txBody>
      </p:sp>
      <p:sp>
        <p:nvSpPr>
          <p:cNvPr id="26" name="Rectangle 25"/>
          <p:cNvSpPr/>
          <p:nvPr/>
        </p:nvSpPr>
        <p:spPr>
          <a:xfrm>
            <a:off x="457200" y="1763486"/>
            <a:ext cx="4579139" cy="369332"/>
          </a:xfrm>
          <a:prstGeom prst="rect">
            <a:avLst/>
          </a:prstGeom>
        </p:spPr>
        <p:txBody>
          <a:bodyPr wrap="none">
            <a:spAutoFit/>
          </a:bodyPr>
          <a:lstStyle/>
          <a:p>
            <a:r>
              <a:rPr lang="en-US" dirty="0" smtClean="0">
                <a:latin typeface="Times New Roman" pitchFamily="18" charset="0"/>
                <a:cs typeface="Times New Roman" pitchFamily="18" charset="0"/>
              </a:rPr>
              <a:t>Input </a:t>
            </a:r>
            <a:r>
              <a:rPr lang="en-US" i="1" dirty="0" smtClean="0">
                <a:latin typeface="Times New Roman" pitchFamily="18" charset="0"/>
                <a:cs typeface="Times New Roman" pitchFamily="18" charset="0"/>
              </a:rPr>
              <a:t>x, </a:t>
            </a:r>
            <a:r>
              <a:rPr lang="en-US" dirty="0" smtClean="0">
                <a:latin typeface="Times New Roman" pitchFamily="18" charset="0"/>
                <a:cs typeface="Times New Roman" pitchFamily="18" charset="0"/>
              </a:rPr>
              <a:t>Dictionary</a:t>
            </a:r>
            <a:r>
              <a:rPr lang="en-US" i="1" dirty="0" smtClean="0">
                <a:latin typeface="Times New Roman" pitchFamily="18" charset="0"/>
                <a:cs typeface="Times New Roman" pitchFamily="18" charset="0"/>
              </a:rPr>
              <a:t> </a:t>
            </a:r>
            <a:r>
              <a:rPr lang="en-US" b="1" i="1" dirty="0" smtClean="0">
                <a:latin typeface="Times New Roman" pitchFamily="18" charset="0"/>
                <a:cs typeface="Times New Roman" pitchFamily="18" charset="0"/>
              </a:rPr>
              <a:t>D</a:t>
            </a:r>
            <a:r>
              <a:rPr lang="en-US" i="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and </a:t>
            </a:r>
            <a:r>
              <a:rPr lang="en-US" dirty="0" err="1" smtClean="0">
                <a:latin typeface="Times New Roman" pitchFamily="18" charset="0"/>
                <a:cs typeface="Times New Roman" pitchFamily="18" charset="0"/>
              </a:rPr>
              <a:t>Sparsity</a:t>
            </a:r>
            <a:r>
              <a:rPr lang="en-US" dirty="0" smtClean="0">
                <a:latin typeface="Times New Roman" pitchFamily="18" charset="0"/>
                <a:cs typeface="Times New Roman" pitchFamily="18" charset="0"/>
              </a:rPr>
              <a:t> Threshold </a:t>
            </a:r>
            <a:r>
              <a:rPr lang="en-US" b="1" dirty="0" smtClean="0">
                <a:latin typeface="Times New Roman" pitchFamily="18" charset="0"/>
                <a:cs typeface="Times New Roman" pitchFamily="18" charset="0"/>
              </a:rPr>
              <a:t>T</a:t>
            </a:r>
            <a:endParaRPr lang="en-US" b="1" i="1" dirty="0"/>
          </a:p>
        </p:txBody>
      </p:sp>
      <p:sp>
        <p:nvSpPr>
          <p:cNvPr id="28" name="Rectangle 27"/>
          <p:cNvSpPr/>
          <p:nvPr/>
        </p:nvSpPr>
        <p:spPr>
          <a:xfrm>
            <a:off x="5486400" y="4038600"/>
            <a:ext cx="2971801" cy="923330"/>
          </a:xfrm>
          <a:prstGeom prst="rect">
            <a:avLst/>
          </a:prstGeom>
        </p:spPr>
        <p:txBody>
          <a:bodyPr wrap="square">
            <a:spAutoFit/>
          </a:bodyPr>
          <a:lstStyle/>
          <a:p>
            <a:r>
              <a:rPr lang="en-US" b="1" dirty="0" smtClean="0">
                <a:latin typeface="Times New Roman" pitchFamily="18" charset="0"/>
                <a:cs typeface="Times New Roman" pitchFamily="18" charset="0"/>
              </a:rPr>
              <a:t>MP : </a:t>
            </a:r>
            <a:r>
              <a:rPr lang="en-US" dirty="0" smtClean="0">
                <a:latin typeface="Times New Roman" pitchFamily="18" charset="0"/>
                <a:cs typeface="Times New Roman" pitchFamily="18" charset="0"/>
              </a:rPr>
              <a:t>Updates only one coefficient corresponding to the selected atom</a:t>
            </a:r>
            <a:endParaRPr lang="en-US" dirty="0"/>
          </a:p>
        </p:txBody>
      </p:sp>
      <p:sp>
        <p:nvSpPr>
          <p:cNvPr id="29" name="Rectangle 28"/>
          <p:cNvSpPr/>
          <p:nvPr/>
        </p:nvSpPr>
        <p:spPr>
          <a:xfrm>
            <a:off x="5562600" y="5029200"/>
            <a:ext cx="3048000" cy="923330"/>
          </a:xfrm>
          <a:prstGeom prst="rect">
            <a:avLst/>
          </a:prstGeom>
        </p:spPr>
        <p:txBody>
          <a:bodyPr wrap="square">
            <a:spAutoFit/>
          </a:bodyPr>
          <a:lstStyle/>
          <a:p>
            <a:r>
              <a:rPr lang="en-US" b="1" dirty="0" smtClean="0">
                <a:latin typeface="Times New Roman" pitchFamily="18" charset="0"/>
                <a:cs typeface="Times New Roman" pitchFamily="18" charset="0"/>
              </a:rPr>
              <a:t>OMP : </a:t>
            </a:r>
            <a:r>
              <a:rPr lang="en-US" dirty="0" smtClean="0">
                <a:latin typeface="Times New Roman" pitchFamily="18" charset="0"/>
                <a:cs typeface="Times New Roman" pitchFamily="18" charset="0"/>
              </a:rPr>
              <a:t>Updates coefficient of all the coefficients in the active set</a:t>
            </a:r>
            <a:endParaRPr lang="en-US" dirty="0"/>
          </a:p>
        </p:txBody>
      </p:sp>
      <p:sp>
        <p:nvSpPr>
          <p:cNvPr id="27" name="Slide Number Placeholder 26"/>
          <p:cNvSpPr>
            <a:spLocks noGrp="1"/>
          </p:cNvSpPr>
          <p:nvPr>
            <p:ph type="sldNum" sz="quarter" idx="12"/>
          </p:nvPr>
        </p:nvSpPr>
        <p:spPr/>
        <p:txBody>
          <a:bodyPr/>
          <a:lstStyle/>
          <a:p>
            <a:fld id="{AF9C6944-EDD4-4866-9FDD-1489854426A1}" type="slidenum">
              <a:rPr lang="en-US" smtClean="0"/>
              <a:pPr/>
              <a:t>11</a:t>
            </a:fld>
            <a:endParaRPr lang="en-US"/>
          </a:p>
        </p:txBody>
      </p:sp>
      <p:sp>
        <p:nvSpPr>
          <p:cNvPr id="30" name="Rectangle 29"/>
          <p:cNvSpPr/>
          <p:nvPr/>
        </p:nvSpPr>
        <p:spPr>
          <a:xfrm>
            <a:off x="457200" y="2209800"/>
            <a:ext cx="1056700" cy="369332"/>
          </a:xfrm>
          <a:prstGeom prst="rect">
            <a:avLst/>
          </a:prstGeom>
        </p:spPr>
        <p:txBody>
          <a:bodyPr wrap="none">
            <a:spAutoFit/>
          </a:bodyPr>
          <a:lstStyle/>
          <a:p>
            <a:r>
              <a:rPr lang="en-US" b="1" dirty="0" smtClean="0">
                <a:solidFill>
                  <a:schemeClr val="accent1">
                    <a:lumMod val="60000"/>
                    <a:lumOff val="40000"/>
                  </a:schemeClr>
                </a:solidFill>
                <a:latin typeface="Times New Roman" pitchFamily="18" charset="0"/>
                <a:cs typeface="Times New Roman" pitchFamily="18" charset="0"/>
              </a:rPr>
              <a:t>Initialize</a:t>
            </a:r>
            <a:endParaRPr lang="en-US"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3741097" y="2024638"/>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graphicFrame>
        <p:nvGraphicFramePr>
          <p:cNvPr id="5" name="Table 4"/>
          <p:cNvGraphicFramePr>
            <a:graphicFrameLocks noGrp="1"/>
          </p:cNvGraphicFramePr>
          <p:nvPr/>
        </p:nvGraphicFramePr>
        <p:xfrm>
          <a:off x="578109" y="2024638"/>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6" name="TextBox 5"/>
          <p:cNvSpPr txBox="1"/>
          <p:nvPr/>
        </p:nvSpPr>
        <p:spPr>
          <a:xfrm>
            <a:off x="3108054" y="2133820"/>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7" name="Table 6"/>
          <p:cNvGraphicFramePr>
            <a:graphicFrameLocks noGrp="1"/>
          </p:cNvGraphicFramePr>
          <p:nvPr/>
        </p:nvGraphicFramePr>
        <p:xfrm>
          <a:off x="5800164" y="2022381"/>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8" name="TextBox 7"/>
          <p:cNvSpPr txBox="1"/>
          <p:nvPr/>
        </p:nvSpPr>
        <p:spPr>
          <a:xfrm>
            <a:off x="2225936" y="2302935"/>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9" name="AutoShape 213"/>
          <p:cNvSpPr>
            <a:spLocks noChangeArrowheads="1"/>
          </p:cNvSpPr>
          <p:nvPr/>
        </p:nvSpPr>
        <p:spPr bwMode="auto">
          <a:xfrm>
            <a:off x="516199" y="1981201"/>
            <a:ext cx="2547937" cy="1265770"/>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AutoShape 213"/>
          <p:cNvSpPr>
            <a:spLocks noChangeArrowheads="1"/>
          </p:cNvSpPr>
          <p:nvPr/>
        </p:nvSpPr>
        <p:spPr bwMode="auto">
          <a:xfrm>
            <a:off x="5731137" y="1987604"/>
            <a:ext cx="2555081" cy="1788004"/>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AutoShape 213"/>
          <p:cNvSpPr>
            <a:spLocks noChangeArrowheads="1"/>
          </p:cNvSpPr>
          <p:nvPr/>
        </p:nvSpPr>
        <p:spPr bwMode="auto">
          <a:xfrm>
            <a:off x="3673737" y="1981200"/>
            <a:ext cx="1890990" cy="1263389"/>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TextBox 11"/>
          <p:cNvSpPr txBox="1"/>
          <p:nvPr/>
        </p:nvSpPr>
        <p:spPr>
          <a:xfrm>
            <a:off x="7452780" y="2302935"/>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grpSp>
        <p:nvGrpSpPr>
          <p:cNvPr id="3" name="Group 12"/>
          <p:cNvGrpSpPr/>
          <p:nvPr/>
        </p:nvGrpSpPr>
        <p:grpSpPr>
          <a:xfrm>
            <a:off x="5773741" y="1994987"/>
            <a:ext cx="2464326" cy="1766326"/>
            <a:chOff x="5773741" y="1537787"/>
            <a:chExt cx="2464326" cy="1766326"/>
          </a:xfrm>
          <a:solidFill>
            <a:srgbClr val="FFFFCC">
              <a:alpha val="20000"/>
            </a:srgbClr>
          </a:solidFill>
        </p:grpSpPr>
        <p:sp>
          <p:nvSpPr>
            <p:cNvPr id="14" name="Rectangle 247"/>
            <p:cNvSpPr>
              <a:spLocks noChangeArrowheads="1"/>
            </p:cNvSpPr>
            <p:nvPr/>
          </p:nvSpPr>
          <p:spPr bwMode="auto">
            <a:xfrm>
              <a:off x="5868460" y="1720326"/>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Rectangle 247"/>
            <p:cNvSpPr>
              <a:spLocks noChangeArrowheads="1"/>
            </p:cNvSpPr>
            <p:nvPr/>
          </p:nvSpPr>
          <p:spPr bwMode="auto">
            <a:xfrm>
              <a:off x="5775591" y="2170383"/>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247"/>
            <p:cNvSpPr>
              <a:spLocks noChangeArrowheads="1"/>
            </p:cNvSpPr>
            <p:nvPr/>
          </p:nvSpPr>
          <p:spPr bwMode="auto">
            <a:xfrm>
              <a:off x="5773741" y="2439034"/>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247"/>
            <p:cNvSpPr>
              <a:spLocks noChangeArrowheads="1"/>
            </p:cNvSpPr>
            <p:nvPr/>
          </p:nvSpPr>
          <p:spPr bwMode="auto">
            <a:xfrm>
              <a:off x="5960010" y="198960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247"/>
            <p:cNvSpPr>
              <a:spLocks noChangeArrowheads="1"/>
            </p:cNvSpPr>
            <p:nvPr/>
          </p:nvSpPr>
          <p:spPr bwMode="auto">
            <a:xfrm>
              <a:off x="6051819" y="1537787"/>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247"/>
            <p:cNvSpPr>
              <a:spLocks noChangeArrowheads="1"/>
            </p:cNvSpPr>
            <p:nvPr/>
          </p:nvSpPr>
          <p:spPr bwMode="auto">
            <a:xfrm>
              <a:off x="6146009" y="1898924"/>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Rectangle 247"/>
            <p:cNvSpPr>
              <a:spLocks noChangeArrowheads="1"/>
            </p:cNvSpPr>
            <p:nvPr/>
          </p:nvSpPr>
          <p:spPr bwMode="auto">
            <a:xfrm>
              <a:off x="5958948" y="2618487"/>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Rectangle 247"/>
            <p:cNvSpPr>
              <a:spLocks noChangeArrowheads="1"/>
            </p:cNvSpPr>
            <p:nvPr/>
          </p:nvSpPr>
          <p:spPr bwMode="auto">
            <a:xfrm>
              <a:off x="5866079" y="297762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Rectangle 247"/>
            <p:cNvSpPr>
              <a:spLocks noChangeArrowheads="1"/>
            </p:cNvSpPr>
            <p:nvPr/>
          </p:nvSpPr>
          <p:spPr bwMode="auto">
            <a:xfrm>
              <a:off x="6240728" y="2079888"/>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Rectangle 247"/>
            <p:cNvSpPr>
              <a:spLocks noChangeArrowheads="1"/>
            </p:cNvSpPr>
            <p:nvPr/>
          </p:nvSpPr>
          <p:spPr bwMode="auto">
            <a:xfrm>
              <a:off x="6238878" y="2348539"/>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47"/>
            <p:cNvSpPr>
              <a:spLocks noChangeArrowheads="1"/>
            </p:cNvSpPr>
            <p:nvPr/>
          </p:nvSpPr>
          <p:spPr bwMode="auto">
            <a:xfrm>
              <a:off x="7165106" y="2708543"/>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Rectangle 247"/>
            <p:cNvSpPr>
              <a:spLocks noChangeArrowheads="1"/>
            </p:cNvSpPr>
            <p:nvPr/>
          </p:nvSpPr>
          <p:spPr bwMode="auto">
            <a:xfrm>
              <a:off x="7163256" y="2889519"/>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Rectangle 247"/>
            <p:cNvSpPr>
              <a:spLocks noChangeArrowheads="1"/>
            </p:cNvSpPr>
            <p:nvPr/>
          </p:nvSpPr>
          <p:spPr bwMode="auto">
            <a:xfrm>
              <a:off x="6794232" y="2437078"/>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Rectangle 247"/>
            <p:cNvSpPr>
              <a:spLocks noChangeArrowheads="1"/>
            </p:cNvSpPr>
            <p:nvPr/>
          </p:nvSpPr>
          <p:spPr bwMode="auto">
            <a:xfrm>
              <a:off x="6792382" y="3065733"/>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Rectangle 247"/>
            <p:cNvSpPr>
              <a:spLocks noChangeArrowheads="1"/>
            </p:cNvSpPr>
            <p:nvPr/>
          </p:nvSpPr>
          <p:spPr bwMode="auto">
            <a:xfrm>
              <a:off x="6145478" y="2618487"/>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Rectangle 247"/>
            <p:cNvSpPr>
              <a:spLocks noChangeArrowheads="1"/>
            </p:cNvSpPr>
            <p:nvPr/>
          </p:nvSpPr>
          <p:spPr bwMode="auto">
            <a:xfrm>
              <a:off x="6051817" y="2799463"/>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Rectangle 247"/>
            <p:cNvSpPr>
              <a:spLocks noChangeArrowheads="1"/>
            </p:cNvSpPr>
            <p:nvPr/>
          </p:nvSpPr>
          <p:spPr bwMode="auto">
            <a:xfrm>
              <a:off x="6421972" y="198702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Rectangle 247"/>
            <p:cNvSpPr>
              <a:spLocks noChangeArrowheads="1"/>
            </p:cNvSpPr>
            <p:nvPr/>
          </p:nvSpPr>
          <p:spPr bwMode="auto">
            <a:xfrm>
              <a:off x="6420910" y="253038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2" name="Rectangle 247"/>
            <p:cNvSpPr>
              <a:spLocks noChangeArrowheads="1"/>
            </p:cNvSpPr>
            <p:nvPr/>
          </p:nvSpPr>
          <p:spPr bwMode="auto">
            <a:xfrm>
              <a:off x="6514843" y="180843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Rectangle 247"/>
            <p:cNvSpPr>
              <a:spLocks noChangeArrowheads="1"/>
            </p:cNvSpPr>
            <p:nvPr/>
          </p:nvSpPr>
          <p:spPr bwMode="auto">
            <a:xfrm>
              <a:off x="6513781" y="235179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Rectangle 247"/>
            <p:cNvSpPr>
              <a:spLocks noChangeArrowheads="1"/>
            </p:cNvSpPr>
            <p:nvPr/>
          </p:nvSpPr>
          <p:spPr bwMode="auto">
            <a:xfrm>
              <a:off x="6607712" y="2077507"/>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5" name="Rectangle 247"/>
            <p:cNvSpPr>
              <a:spLocks noChangeArrowheads="1"/>
            </p:cNvSpPr>
            <p:nvPr/>
          </p:nvSpPr>
          <p:spPr bwMode="auto">
            <a:xfrm>
              <a:off x="6606650" y="288995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Rectangle 247"/>
            <p:cNvSpPr>
              <a:spLocks noChangeArrowheads="1"/>
            </p:cNvSpPr>
            <p:nvPr/>
          </p:nvSpPr>
          <p:spPr bwMode="auto">
            <a:xfrm>
              <a:off x="6701902" y="162960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Rectangle 247"/>
            <p:cNvSpPr>
              <a:spLocks noChangeArrowheads="1"/>
            </p:cNvSpPr>
            <p:nvPr/>
          </p:nvSpPr>
          <p:spPr bwMode="auto">
            <a:xfrm>
              <a:off x="6700840" y="2258486"/>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Rectangle 247"/>
            <p:cNvSpPr>
              <a:spLocks noChangeArrowheads="1"/>
            </p:cNvSpPr>
            <p:nvPr/>
          </p:nvSpPr>
          <p:spPr bwMode="auto">
            <a:xfrm>
              <a:off x="6885255" y="1717944"/>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Rectangle 247"/>
            <p:cNvSpPr>
              <a:spLocks noChangeArrowheads="1"/>
            </p:cNvSpPr>
            <p:nvPr/>
          </p:nvSpPr>
          <p:spPr bwMode="auto">
            <a:xfrm>
              <a:off x="6884193" y="2170382"/>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Rectangle 247"/>
            <p:cNvSpPr>
              <a:spLocks noChangeArrowheads="1"/>
            </p:cNvSpPr>
            <p:nvPr/>
          </p:nvSpPr>
          <p:spPr bwMode="auto">
            <a:xfrm>
              <a:off x="6330426" y="1720325"/>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Rectangle 247"/>
            <p:cNvSpPr>
              <a:spLocks noChangeArrowheads="1"/>
            </p:cNvSpPr>
            <p:nvPr/>
          </p:nvSpPr>
          <p:spPr bwMode="auto">
            <a:xfrm>
              <a:off x="6330424" y="3070487"/>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Rectangle 247"/>
            <p:cNvSpPr>
              <a:spLocks noChangeArrowheads="1"/>
            </p:cNvSpPr>
            <p:nvPr/>
          </p:nvSpPr>
          <p:spPr bwMode="auto">
            <a:xfrm>
              <a:off x="6980503" y="1896924"/>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Rectangle 247"/>
            <p:cNvSpPr>
              <a:spLocks noChangeArrowheads="1"/>
            </p:cNvSpPr>
            <p:nvPr/>
          </p:nvSpPr>
          <p:spPr bwMode="auto">
            <a:xfrm>
              <a:off x="6980501" y="297762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Rectangle 247"/>
            <p:cNvSpPr>
              <a:spLocks noChangeArrowheads="1"/>
            </p:cNvSpPr>
            <p:nvPr/>
          </p:nvSpPr>
          <p:spPr bwMode="auto">
            <a:xfrm>
              <a:off x="7070997" y="1542122"/>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Rectangle 247"/>
            <p:cNvSpPr>
              <a:spLocks noChangeArrowheads="1"/>
            </p:cNvSpPr>
            <p:nvPr/>
          </p:nvSpPr>
          <p:spPr bwMode="auto">
            <a:xfrm>
              <a:off x="7070995" y="3156219"/>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Rectangle 247"/>
            <p:cNvSpPr>
              <a:spLocks noChangeArrowheads="1"/>
            </p:cNvSpPr>
            <p:nvPr/>
          </p:nvSpPr>
          <p:spPr bwMode="auto">
            <a:xfrm>
              <a:off x="7257795" y="2077514"/>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Rectangle 247"/>
            <p:cNvSpPr>
              <a:spLocks noChangeArrowheads="1"/>
            </p:cNvSpPr>
            <p:nvPr/>
          </p:nvSpPr>
          <p:spPr bwMode="auto">
            <a:xfrm>
              <a:off x="7256733" y="252800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Rectangle 247"/>
            <p:cNvSpPr>
              <a:spLocks noChangeArrowheads="1"/>
            </p:cNvSpPr>
            <p:nvPr/>
          </p:nvSpPr>
          <p:spPr bwMode="auto">
            <a:xfrm>
              <a:off x="7349598" y="181081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Rectangle 247"/>
            <p:cNvSpPr>
              <a:spLocks noChangeArrowheads="1"/>
            </p:cNvSpPr>
            <p:nvPr/>
          </p:nvSpPr>
          <p:spPr bwMode="auto">
            <a:xfrm>
              <a:off x="7349598" y="279903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Rectangle 247"/>
            <p:cNvSpPr>
              <a:spLocks noChangeArrowheads="1"/>
            </p:cNvSpPr>
            <p:nvPr/>
          </p:nvSpPr>
          <p:spPr bwMode="auto">
            <a:xfrm>
              <a:off x="7811560" y="1989799"/>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Rectangle 247"/>
            <p:cNvSpPr>
              <a:spLocks noChangeArrowheads="1"/>
            </p:cNvSpPr>
            <p:nvPr/>
          </p:nvSpPr>
          <p:spPr bwMode="auto">
            <a:xfrm>
              <a:off x="7811558" y="3070496"/>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Rectangle 247"/>
            <p:cNvSpPr>
              <a:spLocks noChangeArrowheads="1"/>
            </p:cNvSpPr>
            <p:nvPr/>
          </p:nvSpPr>
          <p:spPr bwMode="auto">
            <a:xfrm>
              <a:off x="7905491" y="2170375"/>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Rectangle 247"/>
            <p:cNvSpPr>
              <a:spLocks noChangeArrowheads="1"/>
            </p:cNvSpPr>
            <p:nvPr/>
          </p:nvSpPr>
          <p:spPr bwMode="auto">
            <a:xfrm>
              <a:off x="7904429" y="2799261"/>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Rectangle 247"/>
            <p:cNvSpPr>
              <a:spLocks noChangeArrowheads="1"/>
            </p:cNvSpPr>
            <p:nvPr/>
          </p:nvSpPr>
          <p:spPr bwMode="auto">
            <a:xfrm>
              <a:off x="7999146" y="1629839"/>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Rectangle 247"/>
            <p:cNvSpPr>
              <a:spLocks noChangeArrowheads="1"/>
            </p:cNvSpPr>
            <p:nvPr/>
          </p:nvSpPr>
          <p:spPr bwMode="auto">
            <a:xfrm>
              <a:off x="7997296" y="189849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Rectangle 247"/>
            <p:cNvSpPr>
              <a:spLocks noChangeArrowheads="1"/>
            </p:cNvSpPr>
            <p:nvPr/>
          </p:nvSpPr>
          <p:spPr bwMode="auto">
            <a:xfrm>
              <a:off x="8090169" y="2258670"/>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Rectangle 247"/>
            <p:cNvSpPr>
              <a:spLocks noChangeArrowheads="1"/>
            </p:cNvSpPr>
            <p:nvPr/>
          </p:nvSpPr>
          <p:spPr bwMode="auto">
            <a:xfrm>
              <a:off x="8089107" y="2980002"/>
              <a:ext cx="147898" cy="147894"/>
            </a:xfrm>
            <a:prstGeom prst="rect">
              <a:avLst/>
            </a:prstGeom>
            <a:grp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58" name="Rectangle 247"/>
          <p:cNvSpPr>
            <a:spLocks noChangeArrowheads="1"/>
          </p:cNvSpPr>
          <p:nvPr/>
        </p:nvSpPr>
        <p:spPr bwMode="auto">
          <a:xfrm>
            <a:off x="5775325" y="1989570"/>
            <a:ext cx="2460624" cy="1782330"/>
          </a:xfrm>
          <a:prstGeom prst="rect">
            <a:avLst/>
          </a:prstGeom>
          <a:solidFill>
            <a:srgbClr val="FFFFCC">
              <a:alpha val="20000"/>
            </a:srgbClr>
          </a:solid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TextBox 58"/>
          <p:cNvSpPr txBox="1"/>
          <p:nvPr/>
        </p:nvSpPr>
        <p:spPr>
          <a:xfrm>
            <a:off x="6748203" y="2179987"/>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60" name="TextBox 59"/>
          <p:cNvSpPr txBox="1"/>
          <p:nvPr/>
        </p:nvSpPr>
        <p:spPr>
          <a:xfrm>
            <a:off x="1563772" y="2190968"/>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61" name="TextBox 60"/>
          <p:cNvSpPr txBox="1"/>
          <p:nvPr/>
        </p:nvSpPr>
        <p:spPr>
          <a:xfrm>
            <a:off x="4362229" y="2190968"/>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62" name="AutoShape 148"/>
          <p:cNvSpPr>
            <a:spLocks noChangeArrowheads="1"/>
          </p:cNvSpPr>
          <p:nvPr/>
        </p:nvSpPr>
        <p:spPr bwMode="auto">
          <a:xfrm rot="16200000">
            <a:off x="2793130" y="4728369"/>
            <a:ext cx="342900" cy="487363"/>
          </a:xfrm>
          <a:prstGeom prst="downArrow">
            <a:avLst>
              <a:gd name="adj1" fmla="val 50000"/>
              <a:gd name="adj2" fmla="val 35532"/>
            </a:avLst>
          </a:prstGeom>
          <a:solidFill>
            <a:schemeClr val="accent1">
              <a:lumMod val="60000"/>
              <a:lumOff val="40000"/>
            </a:schemeClr>
          </a:solidFill>
          <a:ln w="25400" cap="flat" cmpd="sng" algn="ctr">
            <a:noFill/>
            <a:prstDash val="solid"/>
          </a:ln>
          <a:effectLst/>
        </p:spPr>
        <p:txBody>
          <a:bodyPr rtlCol="0" anchor="ctr"/>
          <a:lstStyle/>
          <a:p>
            <a:pPr algn="ctr">
              <a:defRPr/>
            </a:pPr>
            <a:endParaRPr lang="en-US" kern="0">
              <a:solidFill>
                <a:sysClr val="window" lastClr="FFFFFF"/>
              </a:solidFill>
              <a:latin typeface="Calibri"/>
            </a:endParaRPr>
          </a:p>
        </p:txBody>
      </p:sp>
      <p:sp>
        <p:nvSpPr>
          <p:cNvPr id="63" name="AutoShape 151"/>
          <p:cNvSpPr>
            <a:spLocks noChangeArrowheads="1"/>
          </p:cNvSpPr>
          <p:nvPr/>
        </p:nvSpPr>
        <p:spPr bwMode="auto">
          <a:xfrm rot="16200000">
            <a:off x="5566066" y="4728369"/>
            <a:ext cx="342900" cy="487363"/>
          </a:xfrm>
          <a:prstGeom prst="downArrow">
            <a:avLst>
              <a:gd name="adj1" fmla="val 50000"/>
              <a:gd name="adj2" fmla="val 35532"/>
            </a:avLst>
          </a:prstGeom>
          <a:solidFill>
            <a:schemeClr val="accent1">
              <a:lumMod val="60000"/>
              <a:lumOff val="40000"/>
            </a:schemeClr>
          </a:solidFill>
          <a:ln w="25400" cap="flat" cmpd="sng" algn="ctr">
            <a:noFill/>
            <a:prstDash val="solid"/>
          </a:ln>
          <a:effectLst/>
        </p:spPr>
        <p:txBody>
          <a:bodyPr rtlCol="0" anchor="ctr"/>
          <a:lstStyle/>
          <a:p>
            <a:pPr algn="ctr">
              <a:defRPr/>
            </a:pPr>
            <a:endParaRPr lang="en-US" kern="0">
              <a:solidFill>
                <a:sysClr val="window" lastClr="FFFFFF"/>
              </a:solidFill>
              <a:latin typeface="Calibri"/>
            </a:endParaRPr>
          </a:p>
        </p:txBody>
      </p:sp>
      <p:sp>
        <p:nvSpPr>
          <p:cNvPr id="64" name="Freeform 202"/>
          <p:cNvSpPr>
            <a:spLocks/>
          </p:cNvSpPr>
          <p:nvPr/>
        </p:nvSpPr>
        <p:spPr bwMode="auto">
          <a:xfrm rot="16200000">
            <a:off x="5400248" y="4471538"/>
            <a:ext cx="700087" cy="2548836"/>
          </a:xfrm>
          <a:custGeom>
            <a:avLst/>
            <a:gdLst/>
            <a:ahLst/>
            <a:cxnLst>
              <a:cxn ang="0">
                <a:pos x="260" y="332"/>
              </a:cxn>
              <a:cxn ang="0">
                <a:pos x="0" y="332"/>
              </a:cxn>
              <a:cxn ang="0">
                <a:pos x="0" y="0"/>
              </a:cxn>
              <a:cxn ang="0">
                <a:pos x="260" y="0"/>
              </a:cxn>
            </a:cxnLst>
            <a:rect l="0" t="0" r="r" b="b"/>
            <a:pathLst>
              <a:path w="260" h="332">
                <a:moveTo>
                  <a:pt x="260" y="332"/>
                </a:moveTo>
                <a:lnTo>
                  <a:pt x="0" y="332"/>
                </a:lnTo>
                <a:lnTo>
                  <a:pt x="0" y="0"/>
                </a:lnTo>
                <a:lnTo>
                  <a:pt x="260" y="0"/>
                </a:lnTo>
              </a:path>
            </a:pathLst>
          </a:custGeom>
          <a:noFill/>
          <a:ln w="146050" cap="flat" cmpd="sng">
            <a:solidFill>
              <a:schemeClr val="accent1">
                <a:lumMod val="60000"/>
                <a:lumOff val="40000"/>
              </a:schemeClr>
            </a:solidFill>
            <a:prstDash val="solid"/>
            <a:round/>
            <a:headEnd type="none" w="med" len="med"/>
            <a:tailEnd type="triangl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Text Box 146"/>
          <p:cNvSpPr txBox="1">
            <a:spLocks noChangeArrowheads="1"/>
          </p:cNvSpPr>
          <p:nvPr/>
        </p:nvSpPr>
        <p:spPr bwMode="auto">
          <a:xfrm>
            <a:off x="457200" y="4576870"/>
            <a:ext cx="2255009" cy="707886"/>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algn="ctr" eaLnBrk="0" fontAlgn="base" hangingPunct="0">
              <a:lnSpc>
                <a:spcPct val="80000"/>
              </a:lnSpc>
              <a:spcBef>
                <a:spcPct val="0"/>
              </a:spcBef>
              <a:spcAft>
                <a:spcPct val="0"/>
              </a:spcAft>
              <a:defRPr/>
            </a:pPr>
            <a:endParaRPr lang="en-US" sz="1600" b="1" dirty="0" smtClean="0">
              <a:latin typeface="Trebuchet MS" pitchFamily="34" charset="0"/>
              <a:cs typeface="Arial" charset="0"/>
            </a:endParaRPr>
          </a:p>
          <a:p>
            <a:pPr algn="ctr" eaLnBrk="0" fontAlgn="base" hangingPunct="0">
              <a:lnSpc>
                <a:spcPct val="80000"/>
              </a:lnSpc>
              <a:spcBef>
                <a:spcPct val="0"/>
              </a:spcBef>
              <a:spcAft>
                <a:spcPct val="0"/>
              </a:spcAft>
              <a:defRPr/>
            </a:pPr>
            <a:r>
              <a:rPr lang="en-US" b="1" dirty="0" smtClean="0">
                <a:latin typeface="Times New Roman" pitchFamily="18" charset="0"/>
                <a:cs typeface="Times New Roman" pitchFamily="18" charset="0"/>
              </a:rPr>
              <a:t>Initialize D</a:t>
            </a:r>
          </a:p>
          <a:p>
            <a:pPr algn="ctr" eaLnBrk="0" fontAlgn="base" hangingPunct="0">
              <a:lnSpc>
                <a:spcPct val="80000"/>
              </a:lnSpc>
              <a:spcBef>
                <a:spcPct val="0"/>
              </a:spcBef>
              <a:spcAft>
                <a:spcPct val="0"/>
              </a:spcAft>
              <a:defRPr/>
            </a:pPr>
            <a:endParaRPr lang="en-US" sz="1600" b="1" dirty="0">
              <a:latin typeface="Trebuchet MS" pitchFamily="34" charset="0"/>
              <a:cs typeface="Arial" charset="0"/>
            </a:endParaRPr>
          </a:p>
        </p:txBody>
      </p:sp>
      <p:sp>
        <p:nvSpPr>
          <p:cNvPr id="66" name="Text Box 149"/>
          <p:cNvSpPr txBox="1">
            <a:spLocks noChangeArrowheads="1"/>
          </p:cNvSpPr>
          <p:nvPr/>
        </p:nvSpPr>
        <p:spPr bwMode="auto">
          <a:xfrm>
            <a:off x="3226967" y="4576870"/>
            <a:ext cx="2264201" cy="707886"/>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lvl="0" algn="ctr" eaLnBrk="0" fontAlgn="base" hangingPunct="0">
              <a:lnSpc>
                <a:spcPct val="80000"/>
              </a:lnSpc>
              <a:spcBef>
                <a:spcPct val="0"/>
              </a:spcBef>
              <a:spcAft>
                <a:spcPct val="0"/>
              </a:spcAft>
              <a:defRPr/>
            </a:pPr>
            <a:endParaRPr lang="en-US" sz="1600" b="1" dirty="0" smtClean="0">
              <a:latin typeface="Trebuchet MS" pitchFamily="34" charset="0"/>
              <a:cs typeface="Arial" charset="0"/>
            </a:endParaRPr>
          </a:p>
          <a:p>
            <a:pPr lvl="0" algn="ctr" eaLnBrk="0" fontAlgn="base" hangingPunct="0">
              <a:lnSpc>
                <a:spcPct val="80000"/>
              </a:lnSpc>
              <a:spcBef>
                <a:spcPct val="0"/>
              </a:spcBef>
              <a:spcAft>
                <a:spcPct val="0"/>
              </a:spcAft>
              <a:defRPr/>
            </a:pPr>
            <a:r>
              <a:rPr lang="en-US" b="1" dirty="0" smtClean="0">
                <a:latin typeface="Times New Roman" pitchFamily="18" charset="0"/>
                <a:cs typeface="Times New Roman" pitchFamily="18" charset="0"/>
              </a:rPr>
              <a:t>Sparse Code</a:t>
            </a:r>
          </a:p>
          <a:p>
            <a:pPr lvl="0" algn="ctr" eaLnBrk="0" fontAlgn="base" hangingPunct="0">
              <a:lnSpc>
                <a:spcPct val="80000"/>
              </a:lnSpc>
              <a:spcBef>
                <a:spcPct val="0"/>
              </a:spcBef>
              <a:spcAft>
                <a:spcPct val="0"/>
              </a:spcAft>
              <a:defRPr/>
            </a:pPr>
            <a:endParaRPr lang="en-US" sz="1600" b="1" dirty="0" smtClean="0">
              <a:latin typeface="Trebuchet MS" pitchFamily="34" charset="0"/>
              <a:cs typeface="Arial" charset="0"/>
            </a:endParaRPr>
          </a:p>
        </p:txBody>
      </p:sp>
      <p:sp>
        <p:nvSpPr>
          <p:cNvPr id="67" name="Text Box 153"/>
          <p:cNvSpPr txBox="1">
            <a:spLocks noChangeArrowheads="1"/>
          </p:cNvSpPr>
          <p:nvPr/>
        </p:nvSpPr>
        <p:spPr bwMode="auto">
          <a:xfrm>
            <a:off x="5998367" y="4576870"/>
            <a:ext cx="2271860" cy="707886"/>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algn="ctr" eaLnBrk="0" fontAlgn="base" hangingPunct="0">
              <a:lnSpc>
                <a:spcPct val="80000"/>
              </a:lnSpc>
              <a:spcBef>
                <a:spcPct val="0"/>
              </a:spcBef>
              <a:spcAft>
                <a:spcPct val="0"/>
              </a:spcAft>
              <a:defRPr/>
            </a:pPr>
            <a:endParaRPr lang="en-US" sz="1600" b="1" dirty="0" smtClean="0">
              <a:latin typeface="Trebuchet MS" pitchFamily="34" charset="0"/>
              <a:cs typeface="Arial" charset="0"/>
            </a:endParaRPr>
          </a:p>
          <a:p>
            <a:pPr algn="ctr" eaLnBrk="0" fontAlgn="base" hangingPunct="0">
              <a:lnSpc>
                <a:spcPct val="80000"/>
              </a:lnSpc>
              <a:spcBef>
                <a:spcPct val="0"/>
              </a:spcBef>
              <a:spcAft>
                <a:spcPct val="0"/>
              </a:spcAft>
              <a:defRPr/>
            </a:pPr>
            <a:r>
              <a:rPr lang="en-US" b="1" dirty="0" smtClean="0">
                <a:latin typeface="Times New Roman" pitchFamily="18" charset="0"/>
                <a:cs typeface="Times New Roman" pitchFamily="18" charset="0"/>
              </a:rPr>
              <a:t>Dictionary Update</a:t>
            </a:r>
          </a:p>
          <a:p>
            <a:pPr algn="ctr" eaLnBrk="0" fontAlgn="base" hangingPunct="0">
              <a:lnSpc>
                <a:spcPct val="80000"/>
              </a:lnSpc>
              <a:spcBef>
                <a:spcPct val="0"/>
              </a:spcBef>
              <a:spcAft>
                <a:spcPct val="0"/>
              </a:spcAft>
              <a:defRPr/>
            </a:pPr>
            <a:endParaRPr lang="en-US" sz="1600" b="1" dirty="0" smtClean="0">
              <a:latin typeface="Trebuchet MS" pitchFamily="34" charset="0"/>
              <a:cs typeface="Arial" charset="0"/>
            </a:endParaRPr>
          </a:p>
        </p:txBody>
      </p:sp>
      <p:sp>
        <p:nvSpPr>
          <p:cNvPr id="68" name="Rectangle 247"/>
          <p:cNvSpPr>
            <a:spLocks noChangeArrowheads="1"/>
          </p:cNvSpPr>
          <p:nvPr/>
        </p:nvSpPr>
        <p:spPr bwMode="auto">
          <a:xfrm>
            <a:off x="3708399" y="1987604"/>
            <a:ext cx="1822605" cy="1257401"/>
          </a:xfrm>
          <a:prstGeom prst="rect">
            <a:avLst/>
          </a:prstGeom>
          <a:solidFill>
            <a:srgbClr val="FFFFCC">
              <a:alpha val="20000"/>
            </a:srgbClr>
          </a:solid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Slide Number Placeholder 69"/>
          <p:cNvSpPr>
            <a:spLocks noGrp="1"/>
          </p:cNvSpPr>
          <p:nvPr>
            <p:ph type="sldNum" sz="quarter" idx="12"/>
          </p:nvPr>
        </p:nvSpPr>
        <p:spPr>
          <a:xfrm>
            <a:off x="6553200" y="6400800"/>
            <a:ext cx="1905000" cy="457200"/>
          </a:xfrm>
        </p:spPr>
        <p:txBody>
          <a:bodyPr/>
          <a:lstStyle/>
          <a:p>
            <a:fld id="{30F3B77E-384B-4FBE-A8DC-4FB4ACD0D0D5}" type="slidenum">
              <a:rPr lang="en-US" smtClean="0"/>
              <a:pPr/>
              <a:t>12</a:t>
            </a:fld>
            <a:endParaRPr lang="en-US"/>
          </a:p>
        </p:txBody>
      </p:sp>
      <p:sp>
        <p:nvSpPr>
          <p:cNvPr id="71" name="Oval 70"/>
          <p:cNvSpPr/>
          <p:nvPr/>
        </p:nvSpPr>
        <p:spPr bwMode="auto">
          <a:xfrm>
            <a:off x="5943600" y="4191000"/>
            <a:ext cx="2362200" cy="1371600"/>
          </a:xfrm>
          <a:prstGeom prst="ellipse">
            <a:avLst/>
          </a:prstGeom>
          <a:noFill/>
          <a:ln w="38100"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80000"/>
              </a:lnSpc>
              <a:spcBef>
                <a:spcPct val="0"/>
              </a:spcBef>
              <a:spcAft>
                <a:spcPct val="0"/>
              </a:spcAft>
              <a:buClrTx/>
              <a:buSzTx/>
              <a:buFontTx/>
              <a:buNone/>
              <a:tabLst/>
            </a:pPr>
            <a:endParaRPr kumimoji="0" lang="en-US" sz="1400" b="1" i="0" u="none" strike="noStrike" cap="none" normalizeH="0" baseline="0" smtClean="0">
              <a:ln>
                <a:noFill/>
              </a:ln>
              <a:solidFill>
                <a:schemeClr val="bg1"/>
              </a:solidFill>
              <a:effectLst/>
              <a:latin typeface="Trebuchet MS" pitchFamily="34" charset="0"/>
              <a:cs typeface="Arial" charset="0"/>
            </a:endParaRPr>
          </a:p>
        </p:txBody>
      </p:sp>
      <p:sp>
        <p:nvSpPr>
          <p:cNvPr id="73" name="Title 1"/>
          <p:cNvSpPr txBox="1">
            <a:spLocks/>
          </p:cNvSpPr>
          <p:nvPr/>
        </p:nvSpPr>
        <p:spPr>
          <a:xfrm>
            <a:off x="0" y="76200"/>
            <a:ext cx="9144000" cy="1219200"/>
          </a:xfrm>
          <a:prstGeom prst="rect">
            <a:avLst/>
          </a:prstGeom>
        </p:spPr>
        <p:txBody>
          <a:bodyPr vert="horz" lIns="45720" rIns="45720" anchor="ctr">
            <a:no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600" b="0" i="0" u="none" strike="noStrike" kern="1200" cap="none" spc="0" normalizeH="0" baseline="0" noProof="0" dirty="0" smtClean="0">
                <a:ln>
                  <a:noFill/>
                </a:ln>
                <a:solidFill>
                  <a:schemeClr val="tx1"/>
                </a:solidFill>
                <a:effectLst/>
                <a:uLnTx/>
                <a:uFillTx/>
                <a:latin typeface="+mj-lt"/>
                <a:ea typeface="+mj-ea"/>
                <a:cs typeface="+mj-cs"/>
              </a:rPr>
              <a:t>Dictionary Learning Algorithms: </a:t>
            </a:r>
            <a:br>
              <a:rPr kumimoji="0" lang="en-US" sz="4600" b="0" i="0" u="none" strike="noStrike" kern="1200" cap="none" spc="0" normalizeH="0" baseline="0" noProof="0" dirty="0" smtClean="0">
                <a:ln>
                  <a:noFill/>
                </a:ln>
                <a:solidFill>
                  <a:schemeClr val="tx1"/>
                </a:solidFill>
                <a:effectLst/>
                <a:uLnTx/>
                <a:uFillTx/>
                <a:latin typeface="+mj-lt"/>
                <a:ea typeface="+mj-ea"/>
                <a:cs typeface="+mj-cs"/>
              </a:rPr>
            </a:br>
            <a:r>
              <a:rPr kumimoji="0" lang="en-US" sz="4600" b="0" i="0" u="none" strike="noStrike" kern="1200" cap="none" spc="0" normalizeH="0" baseline="0" noProof="0" dirty="0" smtClean="0">
                <a:ln>
                  <a:noFill/>
                </a:ln>
                <a:solidFill>
                  <a:schemeClr val="tx1"/>
                </a:solidFill>
                <a:effectLst/>
                <a:uLnTx/>
                <a:uFillTx/>
                <a:latin typeface="+mj-lt"/>
                <a:ea typeface="+mj-ea"/>
                <a:cs typeface="+mj-cs"/>
              </a:rPr>
              <a:t>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2"/>
          <p:cNvSpPr txBox="1">
            <a:spLocks/>
          </p:cNvSpPr>
          <p:nvPr/>
        </p:nvSpPr>
        <p:spPr>
          <a:xfrm>
            <a:off x="0" y="1143000"/>
            <a:ext cx="7985760" cy="701731"/>
          </a:xfrm>
          <a:prstGeom prst="rect">
            <a:avLst/>
          </a:prstGeom>
          <a:noFill/>
          <a:ln w="19050">
            <a:noFill/>
          </a:ln>
        </p:spPr>
        <p:txBody>
          <a:bodyPr vert="horz" wrap="square" lIns="137160" tIns="73152" rIns="137160" bIns="73152" rtlCol="0">
            <a:spAutoFit/>
          </a:bodyPr>
          <a:lstStyle/>
          <a:p>
            <a:pPr>
              <a:spcBef>
                <a:spcPct val="20000"/>
              </a:spcBef>
              <a:defRPr/>
            </a:pPr>
            <a:r>
              <a:rPr lang="en-US" dirty="0" smtClean="0">
                <a:latin typeface="Times New Roman" pitchFamily="18" charset="0"/>
                <a:ea typeface="+mj-ea"/>
                <a:cs typeface="Times New Roman" pitchFamily="18" charset="0"/>
              </a:rPr>
              <a:t>The K-SVD algorithm:</a:t>
            </a:r>
          </a:p>
          <a:p>
            <a:pPr>
              <a:defRPr/>
            </a:pPr>
            <a:r>
              <a:rPr lang="en-US" dirty="0" smtClean="0">
                <a:latin typeface="Times New Roman" pitchFamily="18" charset="0"/>
                <a:ea typeface="ＭＳ Ｐゴシック" pitchFamily="-65" charset="-128"/>
                <a:cs typeface="Times New Roman" pitchFamily="18" charset="0"/>
              </a:rPr>
              <a:t>Train an explicit dictionary from examples </a:t>
            </a:r>
          </a:p>
        </p:txBody>
      </p:sp>
      <p:graphicFrame>
        <p:nvGraphicFramePr>
          <p:cNvPr id="24" name="Table 23"/>
          <p:cNvGraphicFramePr>
            <a:graphicFrameLocks noGrp="1"/>
          </p:cNvGraphicFramePr>
          <p:nvPr>
            <p:extLst>
              <p:ext uri="{D42A27DB-BD31-4B8C-83A1-F6EECF244321}">
                <p14:modId xmlns:p14="http://schemas.microsoft.com/office/powerpoint/2010/main" xmlns="" val="4166635798"/>
              </p:ext>
            </p:extLst>
          </p:nvPr>
        </p:nvGraphicFramePr>
        <p:xfrm>
          <a:off x="138110" y="2542629"/>
          <a:ext cx="2410096" cy="1171430"/>
        </p:xfrm>
        <a:graphic>
          <a:graphicData uri="http://schemas.openxmlformats.org/drawingml/2006/table">
            <a:tbl>
              <a:tblPr firstRow="1" bandRow="1">
                <a:effectLst/>
                <a:tableStyleId>{2D5ABB26-0587-4C30-8999-92F81FD0307C}</a:tableStyleId>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400" dirty="0" smtClean="0"/>
                        <a:t>.</a:t>
                      </a:r>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endParaRPr lang="en-US" sz="400" dirty="0"/>
                    </a:p>
                  </a:txBody>
                  <a:tcPr marL="21078" marR="21078" marT="10539" marB="105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25" name="TextBox 24"/>
          <p:cNvSpPr txBox="1"/>
          <p:nvPr/>
        </p:nvSpPr>
        <p:spPr>
          <a:xfrm>
            <a:off x="1793371" y="2820926"/>
            <a:ext cx="381000" cy="461665"/>
          </a:xfrm>
          <a:prstGeom prst="rect">
            <a:avLst/>
          </a:prstGeom>
          <a:noFill/>
        </p:spPr>
        <p:txBody>
          <a:bodyPr wrap="square" rtlCol="0">
            <a:spAutoFit/>
          </a:bodyPr>
          <a:lstStyle/>
          <a:p>
            <a:r>
              <a:rPr lang="en-US" sz="2400" dirty="0" smtClean="0"/>
              <a:t>…</a:t>
            </a:r>
            <a:endParaRPr lang="en-US" sz="2400" dirty="0"/>
          </a:p>
        </p:txBody>
      </p:sp>
      <p:sp>
        <p:nvSpPr>
          <p:cNvPr id="26" name="AutoShape 213"/>
          <p:cNvSpPr>
            <a:spLocks noChangeArrowheads="1"/>
          </p:cNvSpPr>
          <p:nvPr/>
        </p:nvSpPr>
        <p:spPr bwMode="auto">
          <a:xfrm>
            <a:off x="76200" y="2499192"/>
            <a:ext cx="2547937" cy="1265770"/>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TextBox 27"/>
          <p:cNvSpPr txBox="1"/>
          <p:nvPr/>
        </p:nvSpPr>
        <p:spPr>
          <a:xfrm>
            <a:off x="419193" y="3867090"/>
            <a:ext cx="1697901" cy="369332"/>
          </a:xfrm>
          <a:prstGeom prst="rect">
            <a:avLst/>
          </a:prstGeom>
        </p:spPr>
        <p:txBody>
          <a:bodyPr wrap="none">
            <a:spAutoFit/>
          </a:bodyPr>
          <a:lstStyle/>
          <a:p>
            <a:r>
              <a:rPr lang="en-US" dirty="0" smtClean="0">
                <a:latin typeface="Times New Roman" pitchFamily="18" charset="0"/>
                <a:ea typeface="+mj-ea"/>
                <a:cs typeface="Times New Roman" pitchFamily="18" charset="0"/>
              </a:rPr>
              <a:t>Set of Examples</a:t>
            </a:r>
          </a:p>
        </p:txBody>
      </p:sp>
      <p:sp>
        <p:nvSpPr>
          <p:cNvPr id="33" name="Rectangle 163"/>
          <p:cNvSpPr>
            <a:spLocks noChangeArrowheads="1"/>
          </p:cNvSpPr>
          <p:nvPr/>
        </p:nvSpPr>
        <p:spPr bwMode="auto">
          <a:xfrm rot="5400000">
            <a:off x="-422744" y="3067215"/>
            <a:ext cx="1200153" cy="124960"/>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34" name="Rectangle 163"/>
          <p:cNvSpPr>
            <a:spLocks noChangeArrowheads="1"/>
          </p:cNvSpPr>
          <p:nvPr/>
        </p:nvSpPr>
        <p:spPr bwMode="auto">
          <a:xfrm rot="5400000">
            <a:off x="-321114"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35" name="Rectangle 163"/>
          <p:cNvSpPr>
            <a:spLocks noChangeArrowheads="1"/>
          </p:cNvSpPr>
          <p:nvPr/>
        </p:nvSpPr>
        <p:spPr bwMode="auto">
          <a:xfrm rot="5400000">
            <a:off x="-228385"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36" name="Rectangle 163"/>
          <p:cNvSpPr>
            <a:spLocks noChangeArrowheads="1"/>
          </p:cNvSpPr>
          <p:nvPr/>
        </p:nvSpPr>
        <p:spPr bwMode="auto">
          <a:xfrm rot="5400000">
            <a:off x="-135656"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38" name="Rectangle 163"/>
          <p:cNvSpPr>
            <a:spLocks noChangeArrowheads="1"/>
          </p:cNvSpPr>
          <p:nvPr/>
        </p:nvSpPr>
        <p:spPr bwMode="auto">
          <a:xfrm rot="5400000">
            <a:off x="-42927"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39" name="Rectangle 163"/>
          <p:cNvSpPr>
            <a:spLocks noChangeArrowheads="1"/>
          </p:cNvSpPr>
          <p:nvPr/>
        </p:nvSpPr>
        <p:spPr bwMode="auto">
          <a:xfrm rot="5400000">
            <a:off x="49802"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0" name="Rectangle 163"/>
          <p:cNvSpPr>
            <a:spLocks noChangeArrowheads="1"/>
          </p:cNvSpPr>
          <p:nvPr/>
        </p:nvSpPr>
        <p:spPr bwMode="auto">
          <a:xfrm rot="5400000">
            <a:off x="142531"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1" name="Rectangle 163"/>
          <p:cNvSpPr>
            <a:spLocks noChangeArrowheads="1"/>
          </p:cNvSpPr>
          <p:nvPr/>
        </p:nvSpPr>
        <p:spPr bwMode="auto">
          <a:xfrm rot="5400000">
            <a:off x="235260"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2" name="Rectangle 163"/>
          <p:cNvSpPr>
            <a:spLocks noChangeArrowheads="1"/>
          </p:cNvSpPr>
          <p:nvPr/>
        </p:nvSpPr>
        <p:spPr bwMode="auto">
          <a:xfrm rot="5400000">
            <a:off x="327989"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3" name="Rectangle 163"/>
          <p:cNvSpPr>
            <a:spLocks noChangeArrowheads="1"/>
          </p:cNvSpPr>
          <p:nvPr/>
        </p:nvSpPr>
        <p:spPr bwMode="auto">
          <a:xfrm rot="5400000">
            <a:off x="420718"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4" name="Rectangle 163"/>
          <p:cNvSpPr>
            <a:spLocks noChangeArrowheads="1"/>
          </p:cNvSpPr>
          <p:nvPr/>
        </p:nvSpPr>
        <p:spPr bwMode="auto">
          <a:xfrm rot="5400000">
            <a:off x="513447"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5" name="Rectangle 163"/>
          <p:cNvSpPr>
            <a:spLocks noChangeArrowheads="1"/>
          </p:cNvSpPr>
          <p:nvPr/>
        </p:nvSpPr>
        <p:spPr bwMode="auto">
          <a:xfrm rot="5400000">
            <a:off x="606177" y="3076113"/>
            <a:ext cx="1200152"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6" name="Rectangle 163"/>
          <p:cNvSpPr>
            <a:spLocks noChangeArrowheads="1"/>
          </p:cNvSpPr>
          <p:nvPr/>
        </p:nvSpPr>
        <p:spPr bwMode="auto">
          <a:xfrm rot="5400000">
            <a:off x="698905"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7" name="Rectangle 163"/>
          <p:cNvSpPr>
            <a:spLocks noChangeArrowheads="1"/>
          </p:cNvSpPr>
          <p:nvPr/>
        </p:nvSpPr>
        <p:spPr bwMode="auto">
          <a:xfrm rot="5400000">
            <a:off x="977092"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8" name="Rectangle 163"/>
          <p:cNvSpPr>
            <a:spLocks noChangeArrowheads="1"/>
          </p:cNvSpPr>
          <p:nvPr/>
        </p:nvSpPr>
        <p:spPr bwMode="auto">
          <a:xfrm rot="5400000">
            <a:off x="1069821"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49" name="Rectangle 163"/>
          <p:cNvSpPr>
            <a:spLocks noChangeArrowheads="1"/>
          </p:cNvSpPr>
          <p:nvPr/>
        </p:nvSpPr>
        <p:spPr bwMode="auto">
          <a:xfrm rot="5400000">
            <a:off x="1180196" y="3058464"/>
            <a:ext cx="1200153" cy="142462"/>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0" name="Rectangle 163"/>
          <p:cNvSpPr>
            <a:spLocks noChangeArrowheads="1"/>
          </p:cNvSpPr>
          <p:nvPr/>
        </p:nvSpPr>
        <p:spPr bwMode="auto">
          <a:xfrm rot="5400000">
            <a:off x="1621371" y="3070000"/>
            <a:ext cx="1200153" cy="119390"/>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1" name="Rectangle 163"/>
          <p:cNvSpPr>
            <a:spLocks noChangeArrowheads="1"/>
          </p:cNvSpPr>
          <p:nvPr/>
        </p:nvSpPr>
        <p:spPr bwMode="auto">
          <a:xfrm rot="5400000">
            <a:off x="1714239" y="3070000"/>
            <a:ext cx="1200153" cy="119390"/>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2" name="Rectangle 163"/>
          <p:cNvSpPr>
            <a:spLocks noChangeArrowheads="1"/>
          </p:cNvSpPr>
          <p:nvPr/>
        </p:nvSpPr>
        <p:spPr bwMode="auto">
          <a:xfrm rot="5400000">
            <a:off x="1807107" y="3070000"/>
            <a:ext cx="1200153" cy="119390"/>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3" name="Rectangle 163"/>
          <p:cNvSpPr>
            <a:spLocks noChangeArrowheads="1"/>
          </p:cNvSpPr>
          <p:nvPr/>
        </p:nvSpPr>
        <p:spPr bwMode="auto">
          <a:xfrm rot="5400000">
            <a:off x="1907360" y="3062615"/>
            <a:ext cx="1200153" cy="134161"/>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4" name="Rectangle 163"/>
          <p:cNvSpPr>
            <a:spLocks noChangeArrowheads="1"/>
          </p:cNvSpPr>
          <p:nvPr/>
        </p:nvSpPr>
        <p:spPr bwMode="auto">
          <a:xfrm rot="5400000">
            <a:off x="884366" y="3076114"/>
            <a:ext cx="1200148"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5" name="Rectangle 163"/>
          <p:cNvSpPr>
            <a:spLocks noChangeArrowheads="1"/>
          </p:cNvSpPr>
          <p:nvPr/>
        </p:nvSpPr>
        <p:spPr bwMode="auto">
          <a:xfrm rot="5400000">
            <a:off x="791634" y="3076115"/>
            <a:ext cx="1200153" cy="107158"/>
          </a:xfrm>
          <a:prstGeom prst="rect">
            <a:avLst/>
          </a:prstGeom>
          <a:solidFill>
            <a:schemeClr val="bg2"/>
          </a:solidFill>
          <a:ln w="9525">
            <a:noFill/>
            <a:miter lim="800000"/>
            <a:headEnd/>
            <a:tailEnd/>
          </a:ln>
          <a:effectLst/>
        </p:spPr>
        <p:txBody>
          <a:bodyPr wrap="none" anchor="ctr"/>
          <a:lstStyle/>
          <a:p>
            <a:endParaRPr lang="en-US">
              <a:solidFill>
                <a:schemeClr val="bg1"/>
              </a:solidFill>
            </a:endParaRPr>
          </a:p>
        </p:txBody>
      </p:sp>
      <p:sp>
        <p:nvSpPr>
          <p:cNvPr id="56" name="TextBox 55"/>
          <p:cNvSpPr txBox="1"/>
          <p:nvPr/>
        </p:nvSpPr>
        <p:spPr>
          <a:xfrm>
            <a:off x="1123773" y="2700795"/>
            <a:ext cx="452790" cy="830997"/>
          </a:xfrm>
          <a:prstGeom prst="rect">
            <a:avLst/>
          </a:prstGeom>
          <a:noFill/>
        </p:spPr>
        <p:txBody>
          <a:bodyPr wrap="square" rtlCol="0">
            <a:spAutoFit/>
          </a:bodyPr>
          <a:lstStyle/>
          <a:p>
            <a:r>
              <a:rPr lang="en-US" sz="4800" b="1" dirty="0" smtClean="0">
                <a:latin typeface="Times New Roman" pitchFamily="18" charset="0"/>
                <a:cs typeface="Times New Roman" pitchFamily="18" charset="0"/>
              </a:rPr>
              <a:t>X</a:t>
            </a:r>
            <a:endParaRPr lang="en-US" sz="4800" b="1" dirty="0">
              <a:latin typeface="Times New Roman" pitchFamily="18" charset="0"/>
              <a:cs typeface="Times New Roman" pitchFamily="18" charset="0"/>
            </a:endParaRPr>
          </a:p>
        </p:txBody>
      </p:sp>
      <p:sp>
        <p:nvSpPr>
          <p:cNvPr id="57" name="AutoShape 196"/>
          <p:cNvSpPr>
            <a:spLocks noChangeArrowheads="1"/>
          </p:cNvSpPr>
          <p:nvPr/>
        </p:nvSpPr>
        <p:spPr bwMode="auto">
          <a:xfrm rot="16200000">
            <a:off x="3318782" y="2877957"/>
            <a:ext cx="669538" cy="439330"/>
          </a:xfrm>
          <a:prstGeom prst="downArrow">
            <a:avLst>
              <a:gd name="adj1" fmla="val 50056"/>
              <a:gd name="adj2" fmla="val 40000"/>
            </a:avLst>
          </a:prstGeom>
          <a:solidFill>
            <a:schemeClr val="accent1">
              <a:lumMod val="60000"/>
              <a:lumOff val="40000"/>
            </a:schemeClr>
          </a:solidFill>
          <a:ln w="25400" cap="flat" cmpd="sng" algn="ctr">
            <a:noFill/>
            <a:prstDash val="solid"/>
          </a:ln>
          <a:effectLst/>
        </p:spPr>
        <p:txBody>
          <a:bodyPr rtlCol="0" anchor="ctr"/>
          <a:lstStyle/>
          <a:p>
            <a:pPr algn="ctr">
              <a:defRPr/>
            </a:pPr>
            <a:endParaRPr lang="en-US" kern="0">
              <a:solidFill>
                <a:sysClr val="window" lastClr="FFFFFF"/>
              </a:solidFill>
              <a:latin typeface="Calibri"/>
            </a:endParaRPr>
          </a:p>
        </p:txBody>
      </p:sp>
      <p:graphicFrame>
        <p:nvGraphicFramePr>
          <p:cNvPr id="113" name="Table 112"/>
          <p:cNvGraphicFramePr>
            <a:graphicFrameLocks noGrp="1"/>
          </p:cNvGraphicFramePr>
          <p:nvPr/>
        </p:nvGraphicFramePr>
        <p:xfrm>
          <a:off x="6124546" y="2497202"/>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114" name="AutoShape 213"/>
          <p:cNvSpPr>
            <a:spLocks noChangeArrowheads="1"/>
          </p:cNvSpPr>
          <p:nvPr/>
        </p:nvSpPr>
        <p:spPr bwMode="auto">
          <a:xfrm>
            <a:off x="6055519" y="2462425"/>
            <a:ext cx="2555081" cy="1788004"/>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115" name="Table 114"/>
          <p:cNvGraphicFramePr>
            <a:graphicFrameLocks noGrp="1"/>
          </p:cNvGraphicFramePr>
          <p:nvPr/>
        </p:nvGraphicFramePr>
        <p:xfrm>
          <a:off x="4065479" y="2499459"/>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16" name="AutoShape 213"/>
          <p:cNvSpPr>
            <a:spLocks noChangeArrowheads="1"/>
          </p:cNvSpPr>
          <p:nvPr/>
        </p:nvSpPr>
        <p:spPr bwMode="auto">
          <a:xfrm>
            <a:off x="3998119" y="2456021"/>
            <a:ext cx="1890990" cy="1263389"/>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17" name="TextBox 116"/>
          <p:cNvSpPr txBox="1"/>
          <p:nvPr/>
        </p:nvSpPr>
        <p:spPr>
          <a:xfrm>
            <a:off x="7777162" y="2777756"/>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118" name="TextBox 117"/>
          <p:cNvSpPr txBox="1"/>
          <p:nvPr/>
        </p:nvSpPr>
        <p:spPr>
          <a:xfrm>
            <a:off x="7076056" y="2654808"/>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19" name="TextBox 118"/>
          <p:cNvSpPr txBox="1"/>
          <p:nvPr/>
        </p:nvSpPr>
        <p:spPr>
          <a:xfrm>
            <a:off x="4686611" y="2665789"/>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22" name="Text Box 219"/>
          <p:cNvSpPr txBox="1">
            <a:spLocks noChangeArrowheads="1"/>
          </p:cNvSpPr>
          <p:nvPr/>
        </p:nvSpPr>
        <p:spPr bwMode="auto">
          <a:xfrm>
            <a:off x="0" y="5638800"/>
            <a:ext cx="3096042" cy="646331"/>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dirty="0" smtClean="0">
                <a:latin typeface="Times New Roman" pitchFamily="18" charset="0"/>
                <a:ea typeface="+mj-ea"/>
                <a:cs typeface="Times New Roman" pitchFamily="18" charset="0"/>
              </a:rPr>
              <a:t>The examples are linear combinations of the atoms</a:t>
            </a:r>
            <a:endParaRPr lang="en-US" dirty="0">
              <a:latin typeface="Times New Roman" pitchFamily="18" charset="0"/>
              <a:ea typeface="+mj-ea"/>
              <a:cs typeface="Times New Roman" pitchFamily="18" charset="0"/>
            </a:endParaRPr>
          </a:p>
        </p:txBody>
      </p:sp>
      <p:sp>
        <p:nvSpPr>
          <p:cNvPr id="123" name="Text Box 219"/>
          <p:cNvSpPr txBox="1">
            <a:spLocks noChangeArrowheads="1"/>
          </p:cNvSpPr>
          <p:nvPr/>
        </p:nvSpPr>
        <p:spPr bwMode="auto">
          <a:xfrm>
            <a:off x="3505200" y="5638800"/>
            <a:ext cx="2530720" cy="646331"/>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dirty="0" smtClean="0">
                <a:latin typeface="Times New Roman" pitchFamily="18" charset="0"/>
                <a:ea typeface="+mj-ea"/>
                <a:cs typeface="Times New Roman" pitchFamily="18" charset="0"/>
              </a:rPr>
              <a:t>Each representation uses at most T atoms</a:t>
            </a:r>
            <a:endParaRPr lang="en-US" dirty="0">
              <a:latin typeface="Times New Roman" pitchFamily="18" charset="0"/>
              <a:ea typeface="+mj-ea"/>
              <a:cs typeface="Times New Roman" pitchFamily="18" charset="0"/>
            </a:endParaRPr>
          </a:p>
        </p:txBody>
      </p:sp>
      <p:sp>
        <p:nvSpPr>
          <p:cNvPr id="124" name="Content Placeholder 10"/>
          <p:cNvSpPr txBox="1">
            <a:spLocks/>
          </p:cNvSpPr>
          <p:nvPr/>
        </p:nvSpPr>
        <p:spPr>
          <a:xfrm>
            <a:off x="0" y="4550145"/>
            <a:ext cx="7162800" cy="369332"/>
          </a:xfrm>
          <a:prstGeom prst="rect">
            <a:avLst/>
          </a:prstGeom>
        </p:spPr>
        <p:txBody>
          <a:bodyPr vert="horz" wrap="square" lIns="91440" tIns="45720" rIns="91440" bIns="45720" rtlCol="0">
            <a:spAutoFit/>
          </a:bodyPr>
          <a:lstStyle/>
          <a:p>
            <a:pPr marL="342900" marR="0" lvl="0" indent="-342900" algn="l" defTabSz="914400" rtl="0" eaLnBrk="1" fontAlgn="auto" latinLnBrk="0" hangingPunct="1">
              <a:lnSpc>
                <a:spcPct val="100000"/>
              </a:lnSpc>
              <a:spcBef>
                <a:spcPts val="1200"/>
              </a:spcBef>
              <a:spcAft>
                <a:spcPts val="0"/>
              </a:spcAft>
              <a:buClrTx/>
              <a:buSzTx/>
              <a:buFontTx/>
              <a:buNone/>
              <a:tabLst/>
              <a:defRPr/>
            </a:pPr>
            <a:r>
              <a:rPr lang="en-US" dirty="0" smtClean="0">
                <a:latin typeface="Times New Roman" pitchFamily="18" charset="0"/>
                <a:ea typeface="+mj-ea"/>
                <a:cs typeface="Times New Roman" pitchFamily="18" charset="0"/>
              </a:rPr>
              <a:t>The target function to minimize:</a:t>
            </a:r>
          </a:p>
        </p:txBody>
      </p:sp>
      <p:sp>
        <p:nvSpPr>
          <p:cNvPr id="60" name="Slide Number Placeholder 59"/>
          <p:cNvSpPr>
            <a:spLocks noGrp="1"/>
          </p:cNvSpPr>
          <p:nvPr>
            <p:ph type="sldNum" sz="quarter" idx="12"/>
          </p:nvPr>
        </p:nvSpPr>
        <p:spPr/>
        <p:txBody>
          <a:bodyPr/>
          <a:lstStyle/>
          <a:p>
            <a:fld id="{30F3B77E-384B-4FBE-A8DC-4FB4ACD0D0D5}" type="slidenum">
              <a:rPr lang="en-US" smtClean="0"/>
              <a:pPr/>
              <a:t>13</a:t>
            </a:fld>
            <a:endParaRPr lang="en-US"/>
          </a:p>
        </p:txBody>
      </p:sp>
      <p:graphicFrame>
        <p:nvGraphicFramePr>
          <p:cNvPr id="81954" name="Object 34"/>
          <p:cNvGraphicFramePr>
            <a:graphicFrameLocks noChangeAspect="1"/>
          </p:cNvGraphicFramePr>
          <p:nvPr/>
        </p:nvGraphicFramePr>
        <p:xfrm>
          <a:off x="533401" y="4996544"/>
          <a:ext cx="4648199" cy="1005169"/>
        </p:xfrm>
        <a:graphic>
          <a:graphicData uri="http://schemas.openxmlformats.org/presentationml/2006/ole">
            <p:oleObj spid="_x0000_s22536" name="Equation" r:id="rId4" imgW="1866090" imgH="406224" progId="Equation.3">
              <p:embed/>
            </p:oleObj>
          </a:graphicData>
        </a:graphic>
      </p:graphicFrame>
      <p:sp>
        <p:nvSpPr>
          <p:cNvPr id="62" name="Rectangle 61"/>
          <p:cNvSpPr/>
          <p:nvPr/>
        </p:nvSpPr>
        <p:spPr>
          <a:xfrm>
            <a:off x="838200" y="1885890"/>
            <a:ext cx="671979" cy="369332"/>
          </a:xfrm>
          <a:prstGeom prst="rect">
            <a:avLst/>
          </a:prstGeom>
        </p:spPr>
        <p:txBody>
          <a:bodyPr wrap="none">
            <a:spAutoFit/>
          </a:bodyPr>
          <a:lstStyle/>
          <a:p>
            <a:r>
              <a:rPr lang="en-US" dirty="0" smtClean="0">
                <a:latin typeface="Times New Roman" pitchFamily="18" charset="0"/>
                <a:ea typeface="+mj-ea"/>
                <a:cs typeface="Times New Roman" pitchFamily="18" charset="0"/>
              </a:rPr>
              <a:t>Input</a:t>
            </a:r>
          </a:p>
        </p:txBody>
      </p:sp>
      <p:sp>
        <p:nvSpPr>
          <p:cNvPr id="63" name="Rectangle 62"/>
          <p:cNvSpPr/>
          <p:nvPr/>
        </p:nvSpPr>
        <p:spPr>
          <a:xfrm>
            <a:off x="5410200" y="1885890"/>
            <a:ext cx="825867" cy="369332"/>
          </a:xfrm>
          <a:prstGeom prst="rect">
            <a:avLst/>
          </a:prstGeom>
        </p:spPr>
        <p:txBody>
          <a:bodyPr wrap="none">
            <a:spAutoFit/>
          </a:bodyPr>
          <a:lstStyle/>
          <a:p>
            <a:r>
              <a:rPr lang="en-US" dirty="0" smtClean="0">
                <a:latin typeface="Times New Roman" pitchFamily="18" charset="0"/>
                <a:ea typeface="+mj-ea"/>
                <a:cs typeface="Times New Roman" pitchFamily="18" charset="0"/>
              </a:rPr>
              <a:t>Output</a:t>
            </a:r>
          </a:p>
        </p:txBody>
      </p:sp>
      <p:sp>
        <p:nvSpPr>
          <p:cNvPr id="64"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ustDataLst>
      <p:tags r:id="rId2"/>
    </p:custDataLst>
    <p:extLst>
      <p:ext uri="{BB962C8B-B14F-4D97-AF65-F5344CB8AC3E}">
        <p14:creationId xmlns:p14="http://schemas.microsoft.com/office/powerpoint/2010/main" xmlns="" val="3103266793"/>
      </p:ext>
    </p:extLst>
  </p:cSld>
  <p:clrMapOvr>
    <a:masterClrMapping/>
  </p:clrMapOvr>
  <p:transition advTm="55203"/>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34"/>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3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41"/>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grpId="1"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1"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par>
                                <p:cTn id="35" presetID="1" presetClass="entr" presetSubtype="0" fill="hold" grpId="1" nodeType="with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par>
                                <p:cTn id="37" presetID="1" presetClass="entr" presetSubtype="0" fill="hold" grpId="1"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54"/>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47"/>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48"/>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49"/>
                                        </p:tgtEl>
                                        <p:attrNameLst>
                                          <p:attrName>style.visibility</p:attrName>
                                        </p:attrNameLst>
                                      </p:cBhvr>
                                      <p:to>
                                        <p:strVal val="visible"/>
                                      </p:to>
                                    </p:set>
                                  </p:childTnLst>
                                </p:cTn>
                              </p:par>
                              <p:par>
                                <p:cTn id="49" presetID="1" presetClass="entr" presetSubtype="0" fill="hold" grpId="1" nodeType="withEffect">
                                  <p:stCondLst>
                                    <p:cond delay="0"/>
                                  </p:stCondLst>
                                  <p:childTnLst>
                                    <p:set>
                                      <p:cBhvr>
                                        <p:cTn id="50" dur="1" fill="hold">
                                          <p:stCondLst>
                                            <p:cond delay="0"/>
                                          </p:stCondLst>
                                        </p:cTn>
                                        <p:tgtEl>
                                          <p:spTgt spid="51"/>
                                        </p:tgtEl>
                                        <p:attrNameLst>
                                          <p:attrName>style.visibility</p:attrName>
                                        </p:attrNameLst>
                                      </p:cBhvr>
                                      <p:to>
                                        <p:strVal val="visible"/>
                                      </p:to>
                                    </p:set>
                                  </p:childTnLst>
                                </p:cTn>
                              </p:par>
                              <p:par>
                                <p:cTn id="51" presetID="1" presetClass="entr" presetSubtype="0" fill="hold" grpId="1" nodeType="withEffect">
                                  <p:stCondLst>
                                    <p:cond delay="0"/>
                                  </p:stCondLst>
                                  <p:childTnLst>
                                    <p:set>
                                      <p:cBhvr>
                                        <p:cTn id="52" dur="1" fill="hold">
                                          <p:stCondLst>
                                            <p:cond delay="0"/>
                                          </p:stCondLst>
                                        </p:cTn>
                                        <p:tgtEl>
                                          <p:spTgt spid="52"/>
                                        </p:tgtEl>
                                        <p:attrNameLst>
                                          <p:attrName>style.visibility</p:attrName>
                                        </p:attrNameLst>
                                      </p:cBhvr>
                                      <p:to>
                                        <p:strVal val="visible"/>
                                      </p:to>
                                    </p:set>
                                  </p:childTnLst>
                                </p:cTn>
                              </p:par>
                              <p:par>
                                <p:cTn id="53" presetID="1" presetClass="entr" presetSubtype="0" fill="hold" grpId="1" nodeType="withEffect">
                                  <p:stCondLst>
                                    <p:cond delay="0"/>
                                  </p:stCondLst>
                                  <p:childTnLst>
                                    <p:set>
                                      <p:cBhvr>
                                        <p:cTn id="54" dur="1" fill="hold">
                                          <p:stCondLst>
                                            <p:cond delay="0"/>
                                          </p:stCondLst>
                                        </p:cTn>
                                        <p:tgtEl>
                                          <p:spTgt spid="53"/>
                                        </p:tgtEl>
                                        <p:attrNameLst>
                                          <p:attrName>style.visibility</p:attrName>
                                        </p:attrNameLst>
                                      </p:cBhvr>
                                      <p:to>
                                        <p:strVal val="visible"/>
                                      </p:to>
                                    </p:set>
                                  </p:childTnLst>
                                </p:cTn>
                              </p:par>
                              <p:par>
                                <p:cTn id="55" presetID="1" presetClass="entr" presetSubtype="0" fill="hold" grpId="1" nodeType="withEffect">
                                  <p:stCondLst>
                                    <p:cond delay="0"/>
                                  </p:stCondLst>
                                  <p:childTnLst>
                                    <p:set>
                                      <p:cBhvr>
                                        <p:cTn id="56" dur="1" fill="hold">
                                          <p:stCondLst>
                                            <p:cond delay="0"/>
                                          </p:stCondLst>
                                        </p:cTn>
                                        <p:tgtEl>
                                          <p:spTgt spid="50"/>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28"/>
                                        </p:tgtEl>
                                        <p:attrNameLst>
                                          <p:attrName>style.visibility</p:attrName>
                                        </p:attrNameLst>
                                      </p:cBhvr>
                                      <p:to>
                                        <p:strVal val="visible"/>
                                      </p:to>
                                    </p:set>
                                  </p:childTnLst>
                                </p:cTn>
                              </p:par>
                            </p:childTnLst>
                          </p:cTn>
                        </p:par>
                        <p:par>
                          <p:cTn id="65" fill="hold">
                            <p:stCondLst>
                              <p:cond delay="0"/>
                            </p:stCondLst>
                            <p:childTnLst>
                              <p:par>
                                <p:cTn id="66" presetID="1" presetClass="exit" presetSubtype="0" fill="hold" grpId="0" nodeType="afterEffect">
                                  <p:stCondLst>
                                    <p:cond delay="0"/>
                                  </p:stCondLst>
                                  <p:childTnLst>
                                    <p:set>
                                      <p:cBhvr>
                                        <p:cTn id="67" dur="1" fill="hold">
                                          <p:stCondLst>
                                            <p:cond delay="0"/>
                                          </p:stCondLst>
                                        </p:cTn>
                                        <p:tgtEl>
                                          <p:spTgt spid="33"/>
                                        </p:tgtEl>
                                        <p:attrNameLst>
                                          <p:attrName>style.visibility</p:attrName>
                                        </p:attrNameLst>
                                      </p:cBhvr>
                                      <p:to>
                                        <p:strVal val="hidden"/>
                                      </p:to>
                                    </p:set>
                                  </p:childTnLst>
                                </p:cTn>
                              </p:par>
                            </p:childTnLst>
                          </p:cTn>
                        </p:par>
                        <p:par>
                          <p:cTn id="68" fill="hold">
                            <p:stCondLst>
                              <p:cond delay="0"/>
                            </p:stCondLst>
                            <p:childTnLst>
                              <p:par>
                                <p:cTn id="69" presetID="1" presetClass="exit" presetSubtype="0" fill="hold" grpId="0" nodeType="afterEffect">
                                  <p:stCondLst>
                                    <p:cond delay="100"/>
                                  </p:stCondLst>
                                  <p:childTnLst>
                                    <p:set>
                                      <p:cBhvr>
                                        <p:cTn id="70" dur="1" fill="hold">
                                          <p:stCondLst>
                                            <p:cond delay="0"/>
                                          </p:stCondLst>
                                        </p:cTn>
                                        <p:tgtEl>
                                          <p:spTgt spid="34"/>
                                        </p:tgtEl>
                                        <p:attrNameLst>
                                          <p:attrName>style.visibility</p:attrName>
                                        </p:attrNameLst>
                                      </p:cBhvr>
                                      <p:to>
                                        <p:strVal val="hidden"/>
                                      </p:to>
                                    </p:set>
                                  </p:childTnLst>
                                </p:cTn>
                              </p:par>
                            </p:childTnLst>
                          </p:cTn>
                        </p:par>
                        <p:par>
                          <p:cTn id="71" fill="hold">
                            <p:stCondLst>
                              <p:cond delay="100"/>
                            </p:stCondLst>
                            <p:childTnLst>
                              <p:par>
                                <p:cTn id="72" presetID="1" presetClass="exit" presetSubtype="0" fill="hold" grpId="0" nodeType="afterEffect">
                                  <p:stCondLst>
                                    <p:cond delay="100"/>
                                  </p:stCondLst>
                                  <p:childTnLst>
                                    <p:set>
                                      <p:cBhvr>
                                        <p:cTn id="73" dur="1" fill="hold">
                                          <p:stCondLst>
                                            <p:cond delay="0"/>
                                          </p:stCondLst>
                                        </p:cTn>
                                        <p:tgtEl>
                                          <p:spTgt spid="35"/>
                                        </p:tgtEl>
                                        <p:attrNameLst>
                                          <p:attrName>style.visibility</p:attrName>
                                        </p:attrNameLst>
                                      </p:cBhvr>
                                      <p:to>
                                        <p:strVal val="hidden"/>
                                      </p:to>
                                    </p:set>
                                  </p:childTnLst>
                                </p:cTn>
                              </p:par>
                            </p:childTnLst>
                          </p:cTn>
                        </p:par>
                        <p:par>
                          <p:cTn id="74" fill="hold">
                            <p:stCondLst>
                              <p:cond delay="200"/>
                            </p:stCondLst>
                            <p:childTnLst>
                              <p:par>
                                <p:cTn id="75" presetID="1" presetClass="exit" presetSubtype="0" fill="hold" grpId="0" nodeType="afterEffect">
                                  <p:stCondLst>
                                    <p:cond delay="100"/>
                                  </p:stCondLst>
                                  <p:childTnLst>
                                    <p:set>
                                      <p:cBhvr>
                                        <p:cTn id="76" dur="1" fill="hold">
                                          <p:stCondLst>
                                            <p:cond delay="0"/>
                                          </p:stCondLst>
                                        </p:cTn>
                                        <p:tgtEl>
                                          <p:spTgt spid="36"/>
                                        </p:tgtEl>
                                        <p:attrNameLst>
                                          <p:attrName>style.visibility</p:attrName>
                                        </p:attrNameLst>
                                      </p:cBhvr>
                                      <p:to>
                                        <p:strVal val="hidden"/>
                                      </p:to>
                                    </p:set>
                                  </p:childTnLst>
                                </p:cTn>
                              </p:par>
                            </p:childTnLst>
                          </p:cTn>
                        </p:par>
                        <p:par>
                          <p:cTn id="77" fill="hold">
                            <p:stCondLst>
                              <p:cond delay="300"/>
                            </p:stCondLst>
                            <p:childTnLst>
                              <p:par>
                                <p:cTn id="78" presetID="1" presetClass="exit" presetSubtype="0" fill="hold" grpId="0" nodeType="afterEffect">
                                  <p:stCondLst>
                                    <p:cond delay="100"/>
                                  </p:stCondLst>
                                  <p:childTnLst>
                                    <p:set>
                                      <p:cBhvr>
                                        <p:cTn id="79" dur="1" fill="hold">
                                          <p:stCondLst>
                                            <p:cond delay="0"/>
                                          </p:stCondLst>
                                        </p:cTn>
                                        <p:tgtEl>
                                          <p:spTgt spid="38"/>
                                        </p:tgtEl>
                                        <p:attrNameLst>
                                          <p:attrName>style.visibility</p:attrName>
                                        </p:attrNameLst>
                                      </p:cBhvr>
                                      <p:to>
                                        <p:strVal val="hidden"/>
                                      </p:to>
                                    </p:set>
                                  </p:childTnLst>
                                </p:cTn>
                              </p:par>
                            </p:childTnLst>
                          </p:cTn>
                        </p:par>
                        <p:par>
                          <p:cTn id="80" fill="hold">
                            <p:stCondLst>
                              <p:cond delay="400"/>
                            </p:stCondLst>
                            <p:childTnLst>
                              <p:par>
                                <p:cTn id="81" presetID="1" presetClass="exit" presetSubtype="0" fill="hold" grpId="0" nodeType="afterEffect">
                                  <p:stCondLst>
                                    <p:cond delay="100"/>
                                  </p:stCondLst>
                                  <p:childTnLst>
                                    <p:set>
                                      <p:cBhvr>
                                        <p:cTn id="82" dur="1" fill="hold">
                                          <p:stCondLst>
                                            <p:cond delay="0"/>
                                          </p:stCondLst>
                                        </p:cTn>
                                        <p:tgtEl>
                                          <p:spTgt spid="39"/>
                                        </p:tgtEl>
                                        <p:attrNameLst>
                                          <p:attrName>style.visibility</p:attrName>
                                        </p:attrNameLst>
                                      </p:cBhvr>
                                      <p:to>
                                        <p:strVal val="hidden"/>
                                      </p:to>
                                    </p:set>
                                  </p:childTnLst>
                                </p:cTn>
                              </p:par>
                            </p:childTnLst>
                          </p:cTn>
                        </p:par>
                        <p:par>
                          <p:cTn id="83" fill="hold">
                            <p:stCondLst>
                              <p:cond delay="500"/>
                            </p:stCondLst>
                            <p:childTnLst>
                              <p:par>
                                <p:cTn id="84" presetID="1" presetClass="exit" presetSubtype="0" fill="hold" grpId="0" nodeType="afterEffect">
                                  <p:stCondLst>
                                    <p:cond delay="100"/>
                                  </p:stCondLst>
                                  <p:childTnLst>
                                    <p:set>
                                      <p:cBhvr>
                                        <p:cTn id="85" dur="1" fill="hold">
                                          <p:stCondLst>
                                            <p:cond delay="0"/>
                                          </p:stCondLst>
                                        </p:cTn>
                                        <p:tgtEl>
                                          <p:spTgt spid="40"/>
                                        </p:tgtEl>
                                        <p:attrNameLst>
                                          <p:attrName>style.visibility</p:attrName>
                                        </p:attrNameLst>
                                      </p:cBhvr>
                                      <p:to>
                                        <p:strVal val="hidden"/>
                                      </p:to>
                                    </p:set>
                                  </p:childTnLst>
                                </p:cTn>
                              </p:par>
                            </p:childTnLst>
                          </p:cTn>
                        </p:par>
                        <p:par>
                          <p:cTn id="86" fill="hold">
                            <p:stCondLst>
                              <p:cond delay="600"/>
                            </p:stCondLst>
                            <p:childTnLst>
                              <p:par>
                                <p:cTn id="87" presetID="1" presetClass="exit" presetSubtype="0" fill="hold" grpId="0" nodeType="afterEffect">
                                  <p:stCondLst>
                                    <p:cond delay="100"/>
                                  </p:stCondLst>
                                  <p:childTnLst>
                                    <p:set>
                                      <p:cBhvr>
                                        <p:cTn id="88" dur="1" fill="hold">
                                          <p:stCondLst>
                                            <p:cond delay="0"/>
                                          </p:stCondLst>
                                        </p:cTn>
                                        <p:tgtEl>
                                          <p:spTgt spid="41"/>
                                        </p:tgtEl>
                                        <p:attrNameLst>
                                          <p:attrName>style.visibility</p:attrName>
                                        </p:attrNameLst>
                                      </p:cBhvr>
                                      <p:to>
                                        <p:strVal val="hidden"/>
                                      </p:to>
                                    </p:set>
                                  </p:childTnLst>
                                </p:cTn>
                              </p:par>
                            </p:childTnLst>
                          </p:cTn>
                        </p:par>
                        <p:par>
                          <p:cTn id="89" fill="hold">
                            <p:stCondLst>
                              <p:cond delay="700"/>
                            </p:stCondLst>
                            <p:childTnLst>
                              <p:par>
                                <p:cTn id="90" presetID="1" presetClass="exit" presetSubtype="0" fill="hold" grpId="0" nodeType="afterEffect">
                                  <p:stCondLst>
                                    <p:cond delay="100"/>
                                  </p:stCondLst>
                                  <p:childTnLst>
                                    <p:set>
                                      <p:cBhvr>
                                        <p:cTn id="91" dur="1" fill="hold">
                                          <p:stCondLst>
                                            <p:cond delay="0"/>
                                          </p:stCondLst>
                                        </p:cTn>
                                        <p:tgtEl>
                                          <p:spTgt spid="42"/>
                                        </p:tgtEl>
                                        <p:attrNameLst>
                                          <p:attrName>style.visibility</p:attrName>
                                        </p:attrNameLst>
                                      </p:cBhvr>
                                      <p:to>
                                        <p:strVal val="hidden"/>
                                      </p:to>
                                    </p:set>
                                  </p:childTnLst>
                                </p:cTn>
                              </p:par>
                            </p:childTnLst>
                          </p:cTn>
                        </p:par>
                        <p:par>
                          <p:cTn id="92" fill="hold">
                            <p:stCondLst>
                              <p:cond delay="800"/>
                            </p:stCondLst>
                            <p:childTnLst>
                              <p:par>
                                <p:cTn id="93" presetID="1" presetClass="exit" presetSubtype="0" fill="hold" grpId="0" nodeType="afterEffect">
                                  <p:stCondLst>
                                    <p:cond delay="100"/>
                                  </p:stCondLst>
                                  <p:childTnLst>
                                    <p:set>
                                      <p:cBhvr>
                                        <p:cTn id="94" dur="1" fill="hold">
                                          <p:stCondLst>
                                            <p:cond delay="0"/>
                                          </p:stCondLst>
                                        </p:cTn>
                                        <p:tgtEl>
                                          <p:spTgt spid="43"/>
                                        </p:tgtEl>
                                        <p:attrNameLst>
                                          <p:attrName>style.visibility</p:attrName>
                                        </p:attrNameLst>
                                      </p:cBhvr>
                                      <p:to>
                                        <p:strVal val="hidden"/>
                                      </p:to>
                                    </p:set>
                                  </p:childTnLst>
                                </p:cTn>
                              </p:par>
                            </p:childTnLst>
                          </p:cTn>
                        </p:par>
                        <p:par>
                          <p:cTn id="95" fill="hold">
                            <p:stCondLst>
                              <p:cond delay="900"/>
                            </p:stCondLst>
                            <p:childTnLst>
                              <p:par>
                                <p:cTn id="96" presetID="1" presetClass="exit" presetSubtype="0" fill="hold" grpId="0" nodeType="afterEffect">
                                  <p:stCondLst>
                                    <p:cond delay="100"/>
                                  </p:stCondLst>
                                  <p:childTnLst>
                                    <p:set>
                                      <p:cBhvr>
                                        <p:cTn id="97" dur="1" fill="hold">
                                          <p:stCondLst>
                                            <p:cond delay="0"/>
                                          </p:stCondLst>
                                        </p:cTn>
                                        <p:tgtEl>
                                          <p:spTgt spid="44"/>
                                        </p:tgtEl>
                                        <p:attrNameLst>
                                          <p:attrName>style.visibility</p:attrName>
                                        </p:attrNameLst>
                                      </p:cBhvr>
                                      <p:to>
                                        <p:strVal val="hidden"/>
                                      </p:to>
                                    </p:set>
                                  </p:childTnLst>
                                </p:cTn>
                              </p:par>
                            </p:childTnLst>
                          </p:cTn>
                        </p:par>
                        <p:par>
                          <p:cTn id="98" fill="hold">
                            <p:stCondLst>
                              <p:cond delay="1000"/>
                            </p:stCondLst>
                            <p:childTnLst>
                              <p:par>
                                <p:cTn id="99" presetID="1" presetClass="exit" presetSubtype="0" fill="hold" grpId="0" nodeType="afterEffect">
                                  <p:stCondLst>
                                    <p:cond delay="100"/>
                                  </p:stCondLst>
                                  <p:childTnLst>
                                    <p:set>
                                      <p:cBhvr>
                                        <p:cTn id="100" dur="1" fill="hold">
                                          <p:stCondLst>
                                            <p:cond delay="0"/>
                                          </p:stCondLst>
                                        </p:cTn>
                                        <p:tgtEl>
                                          <p:spTgt spid="45"/>
                                        </p:tgtEl>
                                        <p:attrNameLst>
                                          <p:attrName>style.visibility</p:attrName>
                                        </p:attrNameLst>
                                      </p:cBhvr>
                                      <p:to>
                                        <p:strVal val="hidden"/>
                                      </p:to>
                                    </p:set>
                                  </p:childTnLst>
                                </p:cTn>
                              </p:par>
                            </p:childTnLst>
                          </p:cTn>
                        </p:par>
                        <p:par>
                          <p:cTn id="101" fill="hold">
                            <p:stCondLst>
                              <p:cond delay="1100"/>
                            </p:stCondLst>
                            <p:childTnLst>
                              <p:par>
                                <p:cTn id="102" presetID="1" presetClass="exit" presetSubtype="0" fill="hold" grpId="0" nodeType="afterEffect">
                                  <p:stCondLst>
                                    <p:cond delay="100"/>
                                  </p:stCondLst>
                                  <p:childTnLst>
                                    <p:set>
                                      <p:cBhvr>
                                        <p:cTn id="103" dur="1" fill="hold">
                                          <p:stCondLst>
                                            <p:cond delay="0"/>
                                          </p:stCondLst>
                                        </p:cTn>
                                        <p:tgtEl>
                                          <p:spTgt spid="46"/>
                                        </p:tgtEl>
                                        <p:attrNameLst>
                                          <p:attrName>style.visibility</p:attrName>
                                        </p:attrNameLst>
                                      </p:cBhvr>
                                      <p:to>
                                        <p:strVal val="hidden"/>
                                      </p:to>
                                    </p:set>
                                  </p:childTnLst>
                                </p:cTn>
                              </p:par>
                            </p:childTnLst>
                          </p:cTn>
                        </p:par>
                        <p:par>
                          <p:cTn id="104" fill="hold">
                            <p:stCondLst>
                              <p:cond delay="1200"/>
                            </p:stCondLst>
                            <p:childTnLst>
                              <p:par>
                                <p:cTn id="105" presetID="1" presetClass="exit" presetSubtype="0" fill="hold" grpId="0" nodeType="afterEffect">
                                  <p:stCondLst>
                                    <p:cond delay="100"/>
                                  </p:stCondLst>
                                  <p:childTnLst>
                                    <p:set>
                                      <p:cBhvr>
                                        <p:cTn id="106" dur="1" fill="hold">
                                          <p:stCondLst>
                                            <p:cond delay="0"/>
                                          </p:stCondLst>
                                        </p:cTn>
                                        <p:tgtEl>
                                          <p:spTgt spid="55"/>
                                        </p:tgtEl>
                                        <p:attrNameLst>
                                          <p:attrName>style.visibility</p:attrName>
                                        </p:attrNameLst>
                                      </p:cBhvr>
                                      <p:to>
                                        <p:strVal val="hidden"/>
                                      </p:to>
                                    </p:set>
                                  </p:childTnLst>
                                </p:cTn>
                              </p:par>
                            </p:childTnLst>
                          </p:cTn>
                        </p:par>
                        <p:par>
                          <p:cTn id="107" fill="hold">
                            <p:stCondLst>
                              <p:cond delay="1300"/>
                            </p:stCondLst>
                            <p:childTnLst>
                              <p:par>
                                <p:cTn id="108" presetID="1" presetClass="exit" presetSubtype="0" fill="hold" grpId="0" nodeType="afterEffect">
                                  <p:stCondLst>
                                    <p:cond delay="100"/>
                                  </p:stCondLst>
                                  <p:childTnLst>
                                    <p:set>
                                      <p:cBhvr>
                                        <p:cTn id="109" dur="1" fill="hold">
                                          <p:stCondLst>
                                            <p:cond delay="0"/>
                                          </p:stCondLst>
                                        </p:cTn>
                                        <p:tgtEl>
                                          <p:spTgt spid="54"/>
                                        </p:tgtEl>
                                        <p:attrNameLst>
                                          <p:attrName>style.visibility</p:attrName>
                                        </p:attrNameLst>
                                      </p:cBhvr>
                                      <p:to>
                                        <p:strVal val="hidden"/>
                                      </p:to>
                                    </p:set>
                                  </p:childTnLst>
                                </p:cTn>
                              </p:par>
                            </p:childTnLst>
                          </p:cTn>
                        </p:par>
                        <p:par>
                          <p:cTn id="110" fill="hold">
                            <p:stCondLst>
                              <p:cond delay="1400"/>
                            </p:stCondLst>
                            <p:childTnLst>
                              <p:par>
                                <p:cTn id="111" presetID="1" presetClass="exit" presetSubtype="0" fill="hold" grpId="0" nodeType="afterEffect">
                                  <p:stCondLst>
                                    <p:cond delay="100"/>
                                  </p:stCondLst>
                                  <p:childTnLst>
                                    <p:set>
                                      <p:cBhvr>
                                        <p:cTn id="112" dur="1" fill="hold">
                                          <p:stCondLst>
                                            <p:cond delay="0"/>
                                          </p:stCondLst>
                                        </p:cTn>
                                        <p:tgtEl>
                                          <p:spTgt spid="47"/>
                                        </p:tgtEl>
                                        <p:attrNameLst>
                                          <p:attrName>style.visibility</p:attrName>
                                        </p:attrNameLst>
                                      </p:cBhvr>
                                      <p:to>
                                        <p:strVal val="hidden"/>
                                      </p:to>
                                    </p:set>
                                  </p:childTnLst>
                                </p:cTn>
                              </p:par>
                            </p:childTnLst>
                          </p:cTn>
                        </p:par>
                        <p:par>
                          <p:cTn id="113" fill="hold">
                            <p:stCondLst>
                              <p:cond delay="1500"/>
                            </p:stCondLst>
                            <p:childTnLst>
                              <p:par>
                                <p:cTn id="114" presetID="1" presetClass="exit" presetSubtype="0" fill="hold" grpId="0" nodeType="afterEffect">
                                  <p:stCondLst>
                                    <p:cond delay="100"/>
                                  </p:stCondLst>
                                  <p:childTnLst>
                                    <p:set>
                                      <p:cBhvr>
                                        <p:cTn id="115" dur="1" fill="hold">
                                          <p:stCondLst>
                                            <p:cond delay="0"/>
                                          </p:stCondLst>
                                        </p:cTn>
                                        <p:tgtEl>
                                          <p:spTgt spid="48"/>
                                        </p:tgtEl>
                                        <p:attrNameLst>
                                          <p:attrName>style.visibility</p:attrName>
                                        </p:attrNameLst>
                                      </p:cBhvr>
                                      <p:to>
                                        <p:strVal val="hidden"/>
                                      </p:to>
                                    </p:set>
                                  </p:childTnLst>
                                </p:cTn>
                              </p:par>
                            </p:childTnLst>
                          </p:cTn>
                        </p:par>
                        <p:par>
                          <p:cTn id="116" fill="hold">
                            <p:stCondLst>
                              <p:cond delay="1600"/>
                            </p:stCondLst>
                            <p:childTnLst>
                              <p:par>
                                <p:cTn id="117" presetID="1" presetClass="exit" presetSubtype="0" fill="hold" grpId="0" nodeType="afterEffect">
                                  <p:stCondLst>
                                    <p:cond delay="100"/>
                                  </p:stCondLst>
                                  <p:childTnLst>
                                    <p:set>
                                      <p:cBhvr>
                                        <p:cTn id="118" dur="1" fill="hold">
                                          <p:stCondLst>
                                            <p:cond delay="0"/>
                                          </p:stCondLst>
                                        </p:cTn>
                                        <p:tgtEl>
                                          <p:spTgt spid="49"/>
                                        </p:tgtEl>
                                        <p:attrNameLst>
                                          <p:attrName>style.visibility</p:attrName>
                                        </p:attrNameLst>
                                      </p:cBhvr>
                                      <p:to>
                                        <p:strVal val="hidden"/>
                                      </p:to>
                                    </p:set>
                                  </p:childTnLst>
                                </p:cTn>
                              </p:par>
                            </p:childTnLst>
                          </p:cTn>
                        </p:par>
                        <p:par>
                          <p:cTn id="119" fill="hold">
                            <p:stCondLst>
                              <p:cond delay="1700"/>
                            </p:stCondLst>
                            <p:childTnLst>
                              <p:par>
                                <p:cTn id="120" presetID="1" presetClass="entr" presetSubtype="0" fill="hold" grpId="0" nodeType="afterEffect">
                                  <p:stCondLst>
                                    <p:cond delay="100"/>
                                  </p:stCondLst>
                                  <p:childTnLst>
                                    <p:set>
                                      <p:cBhvr>
                                        <p:cTn id="121" dur="1" fill="hold">
                                          <p:stCondLst>
                                            <p:cond delay="0"/>
                                          </p:stCondLst>
                                        </p:cTn>
                                        <p:tgtEl>
                                          <p:spTgt spid="25"/>
                                        </p:tgtEl>
                                        <p:attrNameLst>
                                          <p:attrName>style.visibility</p:attrName>
                                        </p:attrNameLst>
                                      </p:cBhvr>
                                      <p:to>
                                        <p:strVal val="visible"/>
                                      </p:to>
                                    </p:set>
                                  </p:childTnLst>
                                </p:cTn>
                              </p:par>
                            </p:childTnLst>
                          </p:cTn>
                        </p:par>
                        <p:par>
                          <p:cTn id="122" fill="hold">
                            <p:stCondLst>
                              <p:cond delay="1800"/>
                            </p:stCondLst>
                            <p:childTnLst>
                              <p:par>
                                <p:cTn id="123" presetID="1" presetClass="exit" presetSubtype="0" fill="hold" grpId="0" nodeType="afterEffect">
                                  <p:stCondLst>
                                    <p:cond delay="100"/>
                                  </p:stCondLst>
                                  <p:childTnLst>
                                    <p:set>
                                      <p:cBhvr>
                                        <p:cTn id="124" dur="1" fill="hold">
                                          <p:stCondLst>
                                            <p:cond delay="0"/>
                                          </p:stCondLst>
                                        </p:cTn>
                                        <p:tgtEl>
                                          <p:spTgt spid="50"/>
                                        </p:tgtEl>
                                        <p:attrNameLst>
                                          <p:attrName>style.visibility</p:attrName>
                                        </p:attrNameLst>
                                      </p:cBhvr>
                                      <p:to>
                                        <p:strVal val="hidden"/>
                                      </p:to>
                                    </p:set>
                                  </p:childTnLst>
                                </p:cTn>
                              </p:par>
                            </p:childTnLst>
                          </p:cTn>
                        </p:par>
                        <p:par>
                          <p:cTn id="125" fill="hold">
                            <p:stCondLst>
                              <p:cond delay="1900"/>
                            </p:stCondLst>
                            <p:childTnLst>
                              <p:par>
                                <p:cTn id="126" presetID="1" presetClass="exit" presetSubtype="0" fill="hold" grpId="0" nodeType="afterEffect">
                                  <p:stCondLst>
                                    <p:cond delay="100"/>
                                  </p:stCondLst>
                                  <p:childTnLst>
                                    <p:set>
                                      <p:cBhvr>
                                        <p:cTn id="127" dur="1" fill="hold">
                                          <p:stCondLst>
                                            <p:cond delay="0"/>
                                          </p:stCondLst>
                                        </p:cTn>
                                        <p:tgtEl>
                                          <p:spTgt spid="51"/>
                                        </p:tgtEl>
                                        <p:attrNameLst>
                                          <p:attrName>style.visibility</p:attrName>
                                        </p:attrNameLst>
                                      </p:cBhvr>
                                      <p:to>
                                        <p:strVal val="hidden"/>
                                      </p:to>
                                    </p:set>
                                  </p:childTnLst>
                                </p:cTn>
                              </p:par>
                            </p:childTnLst>
                          </p:cTn>
                        </p:par>
                        <p:par>
                          <p:cTn id="128" fill="hold">
                            <p:stCondLst>
                              <p:cond delay="2000"/>
                            </p:stCondLst>
                            <p:childTnLst>
                              <p:par>
                                <p:cTn id="129" presetID="1" presetClass="exit" presetSubtype="0" fill="hold" grpId="0" nodeType="afterEffect">
                                  <p:stCondLst>
                                    <p:cond delay="100"/>
                                  </p:stCondLst>
                                  <p:childTnLst>
                                    <p:set>
                                      <p:cBhvr>
                                        <p:cTn id="130" dur="1" fill="hold">
                                          <p:stCondLst>
                                            <p:cond delay="0"/>
                                          </p:stCondLst>
                                        </p:cTn>
                                        <p:tgtEl>
                                          <p:spTgt spid="52"/>
                                        </p:tgtEl>
                                        <p:attrNameLst>
                                          <p:attrName>style.visibility</p:attrName>
                                        </p:attrNameLst>
                                      </p:cBhvr>
                                      <p:to>
                                        <p:strVal val="hidden"/>
                                      </p:to>
                                    </p:set>
                                  </p:childTnLst>
                                </p:cTn>
                              </p:par>
                            </p:childTnLst>
                          </p:cTn>
                        </p:par>
                        <p:par>
                          <p:cTn id="131" fill="hold">
                            <p:stCondLst>
                              <p:cond delay="2100"/>
                            </p:stCondLst>
                            <p:childTnLst>
                              <p:par>
                                <p:cTn id="132" presetID="1" presetClass="exit" presetSubtype="0" fill="hold" grpId="0" nodeType="afterEffect">
                                  <p:stCondLst>
                                    <p:cond delay="100"/>
                                  </p:stCondLst>
                                  <p:childTnLst>
                                    <p:set>
                                      <p:cBhvr>
                                        <p:cTn id="133" dur="1" fill="hold">
                                          <p:stCondLst>
                                            <p:cond delay="0"/>
                                          </p:stCondLst>
                                        </p:cTn>
                                        <p:tgtEl>
                                          <p:spTgt spid="53"/>
                                        </p:tgtEl>
                                        <p:attrNameLst>
                                          <p:attrName>style.visibility</p:attrName>
                                        </p:attrNameLst>
                                      </p:cBhvr>
                                      <p:to>
                                        <p:strVal val="hidden"/>
                                      </p:to>
                                    </p:set>
                                  </p:childTnLst>
                                </p:cTn>
                              </p:par>
                            </p:childTnLst>
                          </p:cTn>
                        </p:par>
                      </p:childTnLst>
                    </p:cTn>
                  </p:par>
                  <p:par>
                    <p:cTn id="134" fill="hold">
                      <p:stCondLst>
                        <p:cond delay="indefinite"/>
                      </p:stCondLst>
                      <p:childTnLst>
                        <p:par>
                          <p:cTn id="135" fill="hold">
                            <p:stCondLst>
                              <p:cond delay="0"/>
                            </p:stCondLst>
                            <p:childTnLst>
                              <p:par>
                                <p:cTn id="136" presetID="1" presetClass="entr" presetSubtype="0" fill="hold" grpId="0" nodeType="clickEffect">
                                  <p:stCondLst>
                                    <p:cond delay="0"/>
                                  </p:stCondLst>
                                  <p:childTnLst>
                                    <p:set>
                                      <p:cBhvr>
                                        <p:cTn id="137" dur="1" fill="hold">
                                          <p:stCondLst>
                                            <p:cond delay="0"/>
                                          </p:stCondLst>
                                        </p:cTn>
                                        <p:tgtEl>
                                          <p:spTgt spid="63"/>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ntr" presetSubtype="0" fill="hold" nodeType="clickEffect">
                                  <p:stCondLst>
                                    <p:cond delay="0"/>
                                  </p:stCondLst>
                                  <p:childTnLst>
                                    <p:set>
                                      <p:cBhvr>
                                        <p:cTn id="141" dur="1" fill="hold">
                                          <p:stCondLst>
                                            <p:cond delay="0"/>
                                          </p:stCondLst>
                                        </p:cTn>
                                        <p:tgtEl>
                                          <p:spTgt spid="57"/>
                                        </p:tgtEl>
                                        <p:attrNameLst>
                                          <p:attrName>style.visibility</p:attrName>
                                        </p:attrNameLst>
                                      </p:cBhvr>
                                      <p:to>
                                        <p:strVal val="visible"/>
                                      </p:to>
                                    </p:set>
                                  </p:childTnLst>
                                </p:cTn>
                              </p:par>
                            </p:childTnLst>
                          </p:cTn>
                        </p:par>
                      </p:childTnLst>
                    </p:cTn>
                  </p:par>
                  <p:par>
                    <p:cTn id="142" fill="hold">
                      <p:stCondLst>
                        <p:cond delay="indefinite"/>
                      </p:stCondLst>
                      <p:childTnLst>
                        <p:par>
                          <p:cTn id="143" fill="hold">
                            <p:stCondLst>
                              <p:cond delay="0"/>
                            </p:stCondLst>
                            <p:childTnLst>
                              <p:par>
                                <p:cTn id="144" presetID="3" presetClass="entr" presetSubtype="10" fill="hold" grpId="0" nodeType="clickEffect">
                                  <p:stCondLst>
                                    <p:cond delay="0"/>
                                  </p:stCondLst>
                                  <p:childTnLst>
                                    <p:set>
                                      <p:cBhvr>
                                        <p:cTn id="145" dur="1" fill="hold">
                                          <p:stCondLst>
                                            <p:cond delay="0"/>
                                          </p:stCondLst>
                                        </p:cTn>
                                        <p:tgtEl>
                                          <p:spTgt spid="118"/>
                                        </p:tgtEl>
                                        <p:attrNameLst>
                                          <p:attrName>style.visibility</p:attrName>
                                        </p:attrNameLst>
                                      </p:cBhvr>
                                      <p:to>
                                        <p:strVal val="visible"/>
                                      </p:to>
                                    </p:set>
                                    <p:animEffect transition="in" filter="blinds(horizontal)">
                                      <p:cBhvr>
                                        <p:cTn id="146" dur="500"/>
                                        <p:tgtEl>
                                          <p:spTgt spid="118"/>
                                        </p:tgtEl>
                                      </p:cBhvr>
                                    </p:animEffect>
                                  </p:childTnLst>
                                </p:cTn>
                              </p:par>
                              <p:par>
                                <p:cTn id="147" presetID="3" presetClass="entr" presetSubtype="10" fill="hold" grpId="0" nodeType="withEffect">
                                  <p:stCondLst>
                                    <p:cond delay="0"/>
                                  </p:stCondLst>
                                  <p:childTnLst>
                                    <p:set>
                                      <p:cBhvr>
                                        <p:cTn id="148" dur="1" fill="hold">
                                          <p:stCondLst>
                                            <p:cond delay="0"/>
                                          </p:stCondLst>
                                        </p:cTn>
                                        <p:tgtEl>
                                          <p:spTgt spid="117"/>
                                        </p:tgtEl>
                                        <p:attrNameLst>
                                          <p:attrName>style.visibility</p:attrName>
                                        </p:attrNameLst>
                                      </p:cBhvr>
                                      <p:to>
                                        <p:strVal val="visible"/>
                                      </p:to>
                                    </p:set>
                                    <p:animEffect transition="in" filter="blinds(horizontal)">
                                      <p:cBhvr>
                                        <p:cTn id="149" dur="500"/>
                                        <p:tgtEl>
                                          <p:spTgt spid="117"/>
                                        </p:tgtEl>
                                      </p:cBhvr>
                                    </p:animEffect>
                                  </p:childTnLst>
                                </p:cTn>
                              </p:par>
                              <p:par>
                                <p:cTn id="150" presetID="3" presetClass="entr" presetSubtype="10" fill="hold" nodeType="withEffect">
                                  <p:stCondLst>
                                    <p:cond delay="0"/>
                                  </p:stCondLst>
                                  <p:childTnLst>
                                    <p:set>
                                      <p:cBhvr>
                                        <p:cTn id="151" dur="1" fill="hold">
                                          <p:stCondLst>
                                            <p:cond delay="0"/>
                                          </p:stCondLst>
                                        </p:cTn>
                                        <p:tgtEl>
                                          <p:spTgt spid="113"/>
                                        </p:tgtEl>
                                        <p:attrNameLst>
                                          <p:attrName>style.visibility</p:attrName>
                                        </p:attrNameLst>
                                      </p:cBhvr>
                                      <p:to>
                                        <p:strVal val="visible"/>
                                      </p:to>
                                    </p:set>
                                    <p:animEffect transition="in" filter="blinds(horizontal)">
                                      <p:cBhvr>
                                        <p:cTn id="152" dur="500"/>
                                        <p:tgtEl>
                                          <p:spTgt spid="113"/>
                                        </p:tgtEl>
                                      </p:cBhvr>
                                    </p:animEffect>
                                  </p:childTnLst>
                                </p:cTn>
                              </p:par>
                              <p:par>
                                <p:cTn id="153" presetID="3" presetClass="entr" presetSubtype="10" fill="hold" grpId="0" nodeType="withEffect">
                                  <p:stCondLst>
                                    <p:cond delay="0"/>
                                  </p:stCondLst>
                                  <p:childTnLst>
                                    <p:set>
                                      <p:cBhvr>
                                        <p:cTn id="154" dur="1" fill="hold">
                                          <p:stCondLst>
                                            <p:cond delay="0"/>
                                          </p:stCondLst>
                                        </p:cTn>
                                        <p:tgtEl>
                                          <p:spTgt spid="114"/>
                                        </p:tgtEl>
                                        <p:attrNameLst>
                                          <p:attrName>style.visibility</p:attrName>
                                        </p:attrNameLst>
                                      </p:cBhvr>
                                      <p:to>
                                        <p:strVal val="visible"/>
                                      </p:to>
                                    </p:set>
                                    <p:animEffect transition="in" filter="blinds(horizontal)">
                                      <p:cBhvr>
                                        <p:cTn id="155" dur="500"/>
                                        <p:tgtEl>
                                          <p:spTgt spid="114"/>
                                        </p:tgtEl>
                                      </p:cBhvr>
                                    </p:animEffect>
                                  </p:childTnLst>
                                </p:cTn>
                              </p:par>
                              <p:par>
                                <p:cTn id="156" presetID="3" presetClass="entr" presetSubtype="10" fill="hold" grpId="0" nodeType="withEffect">
                                  <p:stCondLst>
                                    <p:cond delay="0"/>
                                  </p:stCondLst>
                                  <p:childTnLst>
                                    <p:set>
                                      <p:cBhvr>
                                        <p:cTn id="157" dur="1" fill="hold">
                                          <p:stCondLst>
                                            <p:cond delay="0"/>
                                          </p:stCondLst>
                                        </p:cTn>
                                        <p:tgtEl>
                                          <p:spTgt spid="119"/>
                                        </p:tgtEl>
                                        <p:attrNameLst>
                                          <p:attrName>style.visibility</p:attrName>
                                        </p:attrNameLst>
                                      </p:cBhvr>
                                      <p:to>
                                        <p:strVal val="visible"/>
                                      </p:to>
                                    </p:set>
                                    <p:animEffect transition="in" filter="blinds(horizontal)">
                                      <p:cBhvr>
                                        <p:cTn id="158" dur="500"/>
                                        <p:tgtEl>
                                          <p:spTgt spid="119"/>
                                        </p:tgtEl>
                                      </p:cBhvr>
                                    </p:animEffect>
                                  </p:childTnLst>
                                </p:cTn>
                              </p:par>
                              <p:par>
                                <p:cTn id="159" presetID="3" presetClass="entr" presetSubtype="10" fill="hold" nodeType="withEffect">
                                  <p:stCondLst>
                                    <p:cond delay="0"/>
                                  </p:stCondLst>
                                  <p:childTnLst>
                                    <p:set>
                                      <p:cBhvr>
                                        <p:cTn id="160" dur="1" fill="hold">
                                          <p:stCondLst>
                                            <p:cond delay="0"/>
                                          </p:stCondLst>
                                        </p:cTn>
                                        <p:tgtEl>
                                          <p:spTgt spid="115"/>
                                        </p:tgtEl>
                                        <p:attrNameLst>
                                          <p:attrName>style.visibility</p:attrName>
                                        </p:attrNameLst>
                                      </p:cBhvr>
                                      <p:to>
                                        <p:strVal val="visible"/>
                                      </p:to>
                                    </p:set>
                                    <p:animEffect transition="in" filter="blinds(horizontal)">
                                      <p:cBhvr>
                                        <p:cTn id="161" dur="500"/>
                                        <p:tgtEl>
                                          <p:spTgt spid="115"/>
                                        </p:tgtEl>
                                      </p:cBhvr>
                                    </p:animEffect>
                                  </p:childTnLst>
                                </p:cTn>
                              </p:par>
                              <p:par>
                                <p:cTn id="162" presetID="3" presetClass="entr" presetSubtype="10" fill="hold" grpId="0" nodeType="withEffect">
                                  <p:stCondLst>
                                    <p:cond delay="0"/>
                                  </p:stCondLst>
                                  <p:childTnLst>
                                    <p:set>
                                      <p:cBhvr>
                                        <p:cTn id="163" dur="1" fill="hold">
                                          <p:stCondLst>
                                            <p:cond delay="0"/>
                                          </p:stCondLst>
                                        </p:cTn>
                                        <p:tgtEl>
                                          <p:spTgt spid="116"/>
                                        </p:tgtEl>
                                        <p:attrNameLst>
                                          <p:attrName>style.visibility</p:attrName>
                                        </p:attrNameLst>
                                      </p:cBhvr>
                                      <p:to>
                                        <p:strVal val="visible"/>
                                      </p:to>
                                    </p:set>
                                    <p:animEffect transition="in" filter="blinds(horizontal)">
                                      <p:cBhvr>
                                        <p:cTn id="164" dur="500"/>
                                        <p:tgtEl>
                                          <p:spTgt spid="116"/>
                                        </p:tgtEl>
                                      </p:cBhvr>
                                    </p:animEffec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24"/>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122"/>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123"/>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819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5" grpId="0"/>
      <p:bldP spid="26" grpId="0" animBg="1"/>
      <p:bldP spid="33" grpId="0" animBg="1"/>
      <p:bldP spid="33" grpId="1" animBg="1"/>
      <p:bldP spid="34" grpId="0" animBg="1"/>
      <p:bldP spid="34" grpId="1" animBg="1"/>
      <p:bldP spid="35" grpId="0" animBg="1"/>
      <p:bldP spid="35" grpId="1" animBg="1"/>
      <p:bldP spid="36" grpId="0" animBg="1"/>
      <p:bldP spid="36" grpId="1" animBg="1"/>
      <p:bldP spid="38" grpId="0" animBg="1"/>
      <p:bldP spid="38" grpId="1"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3" grpId="0" animBg="1"/>
      <p:bldP spid="53" grpId="1" animBg="1"/>
      <p:bldP spid="54" grpId="0" animBg="1"/>
      <p:bldP spid="54" grpId="1" animBg="1"/>
      <p:bldP spid="55" grpId="0" animBg="1"/>
      <p:bldP spid="55" grpId="1" animBg="1"/>
      <p:bldP spid="56" grpId="0"/>
      <p:bldP spid="114" grpId="0" animBg="1"/>
      <p:bldP spid="116" grpId="0" animBg="1"/>
      <p:bldP spid="117" grpId="0"/>
      <p:bldP spid="118" grpId="0"/>
      <p:bldP spid="119" grpId="0"/>
      <p:bldP spid="122" grpId="0"/>
      <p:bldP spid="123" grpId="0"/>
      <p:bldP spid="124" grpId="0"/>
      <p:bldP spid="62" grpId="0"/>
      <p:bldP spid="6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
          <p:cNvGrpSpPr/>
          <p:nvPr/>
        </p:nvGrpSpPr>
        <p:grpSpPr>
          <a:xfrm>
            <a:off x="1696525" y="4323722"/>
            <a:ext cx="2172724" cy="1315078"/>
            <a:chOff x="1706042" y="3866522"/>
            <a:chExt cx="2172724" cy="1315078"/>
          </a:xfrm>
        </p:grpSpPr>
        <p:sp>
          <p:nvSpPr>
            <p:cNvPr id="7" name="AutoShape 211"/>
            <p:cNvSpPr>
              <a:spLocks noChangeArrowheads="1"/>
            </p:cNvSpPr>
            <p:nvPr/>
          </p:nvSpPr>
          <p:spPr bwMode="auto">
            <a:xfrm>
              <a:off x="1706042" y="3866522"/>
              <a:ext cx="2172724" cy="1315078"/>
            </a:xfrm>
            <a:prstGeom prst="downArrow">
              <a:avLst>
                <a:gd name="adj1" fmla="val 63468"/>
                <a:gd name="adj2" fmla="val 25000"/>
              </a:avLst>
            </a:prstGeom>
            <a:solidFill>
              <a:schemeClr val="accent1">
                <a:lumMod val="60000"/>
                <a:lumOff val="40000"/>
              </a:schemeClr>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Text Box 212"/>
            <p:cNvSpPr txBox="1">
              <a:spLocks noChangeArrowheads="1"/>
            </p:cNvSpPr>
            <p:nvPr/>
          </p:nvSpPr>
          <p:spPr bwMode="auto">
            <a:xfrm>
              <a:off x="2050248" y="4031159"/>
              <a:ext cx="1484313" cy="646331"/>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effectLst/>
                  <a:uLnTx/>
                  <a:uFillTx/>
                  <a:latin typeface="Times New Roman" pitchFamily="18" charset="0"/>
                  <a:cs typeface="Times New Roman" pitchFamily="18" charset="0"/>
                </a:rPr>
                <a:t>For the </a:t>
              </a:r>
              <a:r>
                <a:rPr kumimoji="0" lang="en-US" b="0" i="0" u="none" strike="noStrike" kern="0" cap="none" spc="0" normalizeH="0" baseline="0" noProof="0" dirty="0" err="1">
                  <a:ln>
                    <a:noFill/>
                  </a:ln>
                  <a:effectLst/>
                  <a:uLnTx/>
                  <a:uFillTx/>
                  <a:latin typeface="Times New Roman" pitchFamily="18" charset="0"/>
                  <a:cs typeface="Times New Roman" pitchFamily="18" charset="0"/>
                </a:rPr>
                <a:t>j</a:t>
              </a:r>
              <a:r>
                <a:rPr kumimoji="0" lang="en-US" b="0" i="0" u="none" strike="noStrike" kern="0" cap="none" spc="0" normalizeH="0" baseline="30000" noProof="0" dirty="0" err="1">
                  <a:ln>
                    <a:noFill/>
                  </a:ln>
                  <a:effectLst/>
                  <a:uLnTx/>
                  <a:uFillTx/>
                  <a:latin typeface="Times New Roman" pitchFamily="18" charset="0"/>
                  <a:cs typeface="Times New Roman" pitchFamily="18" charset="0"/>
                </a:rPr>
                <a:t>th</a:t>
              </a:r>
              <a:r>
                <a:rPr kumimoji="0" lang="en-US" b="0" i="0" u="none" strike="noStrike" kern="0" cap="none" spc="0" normalizeH="0" baseline="0" noProof="0" dirty="0">
                  <a:ln>
                    <a:noFill/>
                  </a:ln>
                  <a:effectLst/>
                  <a:uLnTx/>
                  <a:uFillTx/>
                  <a:latin typeface="Times New Roman" pitchFamily="18" charset="0"/>
                  <a:cs typeface="Times New Roman" pitchFamily="18" charset="0"/>
                </a:rPr>
                <a:t> </a:t>
              </a:r>
              <a:r>
                <a:rPr kumimoji="0" lang="en-US" b="0" i="0" u="none" strike="noStrike" kern="0" cap="none" spc="0" normalizeH="0" baseline="0" noProof="0" dirty="0" smtClean="0">
                  <a:ln>
                    <a:noFill/>
                  </a:ln>
                  <a:effectLst/>
                  <a:uLnTx/>
                  <a:uFillTx/>
                  <a:latin typeface="Times New Roman" pitchFamily="18" charset="0"/>
                  <a:cs typeface="Times New Roman" pitchFamily="18" charset="0"/>
                </a:rPr>
                <a:t>example</a:t>
              </a:r>
              <a:endParaRPr kumimoji="0" lang="en-US" b="0" i="0" u="none" strike="noStrike" kern="0" cap="none" spc="0" normalizeH="0" baseline="0" noProof="0" dirty="0">
                <a:ln>
                  <a:noFill/>
                </a:ln>
                <a:effectLst/>
                <a:uLnTx/>
                <a:uFillTx/>
                <a:latin typeface="Times New Roman" pitchFamily="18" charset="0"/>
                <a:cs typeface="Times New Roman" pitchFamily="18" charset="0"/>
              </a:endParaRPr>
            </a:p>
          </p:txBody>
        </p:sp>
      </p:grpSp>
      <p:sp>
        <p:nvSpPr>
          <p:cNvPr id="10" name="Text Box 214"/>
          <p:cNvSpPr txBox="1">
            <a:spLocks noChangeArrowheads="1"/>
          </p:cNvSpPr>
          <p:nvPr/>
        </p:nvSpPr>
        <p:spPr bwMode="auto">
          <a:xfrm>
            <a:off x="5943600" y="4495800"/>
            <a:ext cx="2589213" cy="923330"/>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For sparse coding, use batch OMP, or any other</a:t>
            </a:r>
            <a:r>
              <a:rPr kumimoji="0" lang="en-US" i="0" u="none" strike="noStrike" kern="0" cap="none" spc="0" normalizeH="0" noProof="0" dirty="0" smtClean="0">
                <a:ln>
                  <a:noFill/>
                </a:ln>
                <a:solidFill>
                  <a:sysClr val="window" lastClr="FFFFFF"/>
                </a:solidFill>
                <a:effectLst/>
                <a:uLnTx/>
                <a:uFillTx/>
                <a:latin typeface="Times New Roman" pitchFamily="18" charset="0"/>
                <a:cs typeface="Times New Roman" pitchFamily="18" charset="0"/>
              </a:rPr>
              <a:t> sparse coding algorithm </a:t>
            </a:r>
            <a:r>
              <a:rPr kumimoji="0" lang="en-US"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 </a:t>
            </a:r>
            <a:endParaRPr kumimoji="0" lang="en-US"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xmlns="" val="75757675"/>
              </p:ext>
            </p:extLst>
          </p:nvPr>
        </p:nvGraphicFramePr>
        <p:xfrm>
          <a:off x="578109" y="1945654"/>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2" name="TextBox 11"/>
          <p:cNvSpPr txBox="1"/>
          <p:nvPr/>
        </p:nvSpPr>
        <p:spPr>
          <a:xfrm>
            <a:off x="3108054" y="2054836"/>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13" name="Table 12"/>
          <p:cNvGraphicFramePr>
            <a:graphicFrameLocks noGrp="1"/>
          </p:cNvGraphicFramePr>
          <p:nvPr>
            <p:extLst>
              <p:ext uri="{D42A27DB-BD31-4B8C-83A1-F6EECF244321}">
                <p14:modId xmlns:p14="http://schemas.microsoft.com/office/powerpoint/2010/main" xmlns="" val="2239927868"/>
              </p:ext>
            </p:extLst>
          </p:nvPr>
        </p:nvGraphicFramePr>
        <p:xfrm>
          <a:off x="5800164" y="1943397"/>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14" name="TextBox 13"/>
          <p:cNvSpPr txBox="1"/>
          <p:nvPr/>
        </p:nvSpPr>
        <p:spPr>
          <a:xfrm>
            <a:off x="2225936" y="2223951"/>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graphicFrame>
        <p:nvGraphicFramePr>
          <p:cNvPr id="15" name="Table 14"/>
          <p:cNvGraphicFramePr>
            <a:graphicFrameLocks noGrp="1"/>
          </p:cNvGraphicFramePr>
          <p:nvPr>
            <p:extLst>
              <p:ext uri="{D42A27DB-BD31-4B8C-83A1-F6EECF244321}">
                <p14:modId xmlns:p14="http://schemas.microsoft.com/office/powerpoint/2010/main" xmlns="" val="672813459"/>
              </p:ext>
            </p:extLst>
          </p:nvPr>
        </p:nvGraphicFramePr>
        <p:xfrm>
          <a:off x="3741097" y="1945654"/>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6" name="TextBox 15"/>
          <p:cNvSpPr txBox="1"/>
          <p:nvPr/>
        </p:nvSpPr>
        <p:spPr>
          <a:xfrm>
            <a:off x="7452780" y="2223951"/>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17" name="TextBox 16"/>
          <p:cNvSpPr txBox="1"/>
          <p:nvPr/>
        </p:nvSpPr>
        <p:spPr>
          <a:xfrm>
            <a:off x="6748203" y="2101003"/>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8" name="Rectangle 163"/>
          <p:cNvSpPr>
            <a:spLocks noChangeArrowheads="1"/>
          </p:cNvSpPr>
          <p:nvPr/>
        </p:nvSpPr>
        <p:spPr bwMode="auto">
          <a:xfrm rot="5400000">
            <a:off x="590746" y="248989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9" name="Rectangle 163"/>
          <p:cNvSpPr>
            <a:spLocks noChangeArrowheads="1"/>
          </p:cNvSpPr>
          <p:nvPr/>
        </p:nvSpPr>
        <p:spPr bwMode="auto">
          <a:xfrm rot="5400000">
            <a:off x="5544294" y="2751579"/>
            <a:ext cx="1717556"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0" name="TextBox 19"/>
          <p:cNvSpPr txBox="1"/>
          <p:nvPr/>
        </p:nvSpPr>
        <p:spPr>
          <a:xfrm>
            <a:off x="1563772" y="2111984"/>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1" name="TextBox 20"/>
          <p:cNvSpPr txBox="1"/>
          <p:nvPr/>
        </p:nvSpPr>
        <p:spPr>
          <a:xfrm>
            <a:off x="4362229" y="2111984"/>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2" name="TextBox 21"/>
          <p:cNvSpPr txBox="1"/>
          <p:nvPr/>
        </p:nvSpPr>
        <p:spPr>
          <a:xfrm>
            <a:off x="120771" y="1447800"/>
            <a:ext cx="3216537" cy="369332"/>
          </a:xfrm>
          <a:prstGeom prst="rect">
            <a:avLst/>
          </a:prstGeom>
          <a:noFill/>
        </p:spPr>
        <p:txBody>
          <a:bodyPr wrap="square" rtlCol="0">
            <a:spAutoFit/>
          </a:bodyPr>
          <a:lstStyle/>
          <a:p>
            <a:pPr>
              <a:spcBef>
                <a:spcPct val="20000"/>
              </a:spcBef>
              <a:defRPr/>
            </a:pPr>
            <a:r>
              <a:rPr lang="en-US" b="1" dirty="0" smtClean="0">
                <a:solidFill>
                  <a:schemeClr val="accent1">
                    <a:lumMod val="60000"/>
                    <a:lumOff val="40000"/>
                  </a:schemeClr>
                </a:solidFill>
                <a:latin typeface="Times New Roman" pitchFamily="18" charset="0"/>
                <a:ea typeface="+mj-ea"/>
                <a:cs typeface="Times New Roman" pitchFamily="18" charset="0"/>
              </a:rPr>
              <a:t>The Sparse Coding Stage:</a:t>
            </a:r>
            <a:endParaRPr lang="en-US" b="1" dirty="0">
              <a:solidFill>
                <a:schemeClr val="accent1">
                  <a:lumMod val="60000"/>
                  <a:lumOff val="40000"/>
                </a:schemeClr>
              </a:solidFill>
              <a:latin typeface="Times New Roman" pitchFamily="18" charset="0"/>
              <a:ea typeface="+mj-ea"/>
              <a:cs typeface="Times New Roman" pitchFamily="18" charset="0"/>
            </a:endParaRPr>
          </a:p>
        </p:txBody>
      </p:sp>
      <p:sp>
        <p:nvSpPr>
          <p:cNvPr id="23" name="Slide Number Placeholder 22"/>
          <p:cNvSpPr>
            <a:spLocks noGrp="1"/>
          </p:cNvSpPr>
          <p:nvPr>
            <p:ph type="sldNum" sz="quarter" idx="12"/>
          </p:nvPr>
        </p:nvSpPr>
        <p:spPr/>
        <p:txBody>
          <a:bodyPr/>
          <a:lstStyle/>
          <a:p>
            <a:fld id="{30F3B77E-384B-4FBE-A8DC-4FB4ACD0D0D5}" type="slidenum">
              <a:rPr lang="en-US" smtClean="0"/>
              <a:pPr/>
              <a:t>14</a:t>
            </a:fld>
            <a:endParaRPr lang="en-US"/>
          </a:p>
        </p:txBody>
      </p:sp>
      <p:graphicFrame>
        <p:nvGraphicFramePr>
          <p:cNvPr id="87074" name="Object 34"/>
          <p:cNvGraphicFramePr>
            <a:graphicFrameLocks noChangeAspect="1"/>
          </p:cNvGraphicFramePr>
          <p:nvPr/>
        </p:nvGraphicFramePr>
        <p:xfrm>
          <a:off x="228600" y="3614739"/>
          <a:ext cx="5334000" cy="694314"/>
        </p:xfrm>
        <a:graphic>
          <a:graphicData uri="http://schemas.openxmlformats.org/presentationml/2006/ole">
            <p:oleObj spid="_x0000_s23566" name="Equation" r:id="rId3" imgW="1841500" imgH="241300" progId="Equation.3">
              <p:embed/>
            </p:oleObj>
          </a:graphicData>
        </a:graphic>
      </p:graphicFrame>
      <p:graphicFrame>
        <p:nvGraphicFramePr>
          <p:cNvPr id="87076" name="Object 36"/>
          <p:cNvGraphicFramePr>
            <a:graphicFrameLocks noChangeAspect="1"/>
          </p:cNvGraphicFramePr>
          <p:nvPr/>
        </p:nvGraphicFramePr>
        <p:xfrm>
          <a:off x="228600" y="5786438"/>
          <a:ext cx="4953000" cy="702495"/>
        </p:xfrm>
        <a:graphic>
          <a:graphicData uri="http://schemas.openxmlformats.org/presentationml/2006/ole">
            <p:oleObj spid="_x0000_s23567" name="Equation" r:id="rId4" imgW="1866090" imgH="266584" progId="Equation.3">
              <p:embed/>
            </p:oleObj>
          </a:graphicData>
        </a:graphic>
      </p:graphicFrame>
      <p:sp>
        <p:nvSpPr>
          <p:cNvPr id="24"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97"/>
          <p:cNvGrpSpPr/>
          <p:nvPr/>
        </p:nvGrpSpPr>
        <p:grpSpPr>
          <a:xfrm>
            <a:off x="1654665" y="4876800"/>
            <a:ext cx="2172724" cy="1315078"/>
            <a:chOff x="1706042" y="3923044"/>
            <a:chExt cx="2172724" cy="1315078"/>
          </a:xfrm>
        </p:grpSpPr>
        <p:sp>
          <p:nvSpPr>
            <p:cNvPr id="29" name="AutoShape 211"/>
            <p:cNvSpPr>
              <a:spLocks noChangeArrowheads="1"/>
            </p:cNvSpPr>
            <p:nvPr/>
          </p:nvSpPr>
          <p:spPr bwMode="auto">
            <a:xfrm>
              <a:off x="1706042" y="3923044"/>
              <a:ext cx="2172724" cy="1315078"/>
            </a:xfrm>
            <a:prstGeom prst="downArrow">
              <a:avLst>
                <a:gd name="adj1" fmla="val 63468"/>
                <a:gd name="adj2" fmla="val 25000"/>
              </a:avLst>
            </a:prstGeom>
            <a:solidFill>
              <a:schemeClr val="accent1">
                <a:lumMod val="60000"/>
                <a:lumOff val="40000"/>
              </a:schemeClr>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Text Box 212"/>
            <p:cNvSpPr txBox="1">
              <a:spLocks noChangeArrowheads="1"/>
            </p:cNvSpPr>
            <p:nvPr/>
          </p:nvSpPr>
          <p:spPr bwMode="auto">
            <a:xfrm>
              <a:off x="2050248" y="4087681"/>
              <a:ext cx="1484313" cy="646331"/>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effectLst/>
                  <a:uLnTx/>
                  <a:uFillTx/>
                  <a:latin typeface="Times New Roman" pitchFamily="18" charset="0"/>
                  <a:cs typeface="Times New Roman" pitchFamily="18" charset="0"/>
                </a:rPr>
                <a:t>For the </a:t>
              </a:r>
              <a:r>
                <a:rPr kumimoji="0" lang="en-US" b="0" i="0" u="none" strike="noStrike" kern="0" cap="none" spc="0" normalizeH="0" baseline="0" noProof="0" dirty="0" err="1" smtClean="0">
                  <a:ln>
                    <a:noFill/>
                  </a:ln>
                  <a:effectLst/>
                  <a:uLnTx/>
                  <a:uFillTx/>
                  <a:latin typeface="Times New Roman" pitchFamily="18" charset="0"/>
                  <a:cs typeface="Times New Roman" pitchFamily="18" charset="0"/>
                </a:rPr>
                <a:t>k</a:t>
              </a:r>
              <a:r>
                <a:rPr kumimoji="0" lang="en-US" b="0" i="0" u="none" strike="noStrike" kern="0" cap="none" spc="0" normalizeH="0" baseline="30000" noProof="0" dirty="0" err="1" smtClean="0">
                  <a:ln>
                    <a:noFill/>
                  </a:ln>
                  <a:effectLst/>
                  <a:uLnTx/>
                  <a:uFillTx/>
                  <a:latin typeface="Times New Roman" pitchFamily="18" charset="0"/>
                  <a:cs typeface="Times New Roman" pitchFamily="18" charset="0"/>
                </a:rPr>
                <a:t>th</a:t>
              </a:r>
              <a:r>
                <a:rPr kumimoji="0" lang="en-US" b="0" i="0" u="none" strike="noStrike" kern="0" cap="none" spc="0" normalizeH="0" baseline="0" noProof="0" dirty="0" smtClean="0">
                  <a:ln>
                    <a:noFill/>
                  </a:ln>
                  <a:effectLst/>
                  <a:uLnTx/>
                  <a:uFillTx/>
                  <a:latin typeface="Times New Roman" pitchFamily="18" charset="0"/>
                  <a:cs typeface="Times New Roman" pitchFamily="18" charset="0"/>
                </a:rPr>
                <a:t> atom</a:t>
              </a:r>
              <a:endParaRPr kumimoji="0" lang="en-US" b="0" i="0" u="none" strike="noStrike" kern="0" cap="none" spc="0" normalizeH="0" baseline="0" noProof="0" dirty="0">
                <a:ln>
                  <a:noFill/>
                </a:ln>
                <a:effectLst/>
                <a:uLnTx/>
                <a:uFillTx/>
                <a:latin typeface="Times New Roman" pitchFamily="18" charset="0"/>
                <a:cs typeface="Times New Roman" pitchFamily="18" charset="0"/>
              </a:endParaRPr>
            </a:p>
          </p:txBody>
        </p:sp>
      </p:grpSp>
      <p:sp>
        <p:nvSpPr>
          <p:cNvPr id="32" name="Text Box 214"/>
          <p:cNvSpPr txBox="1">
            <a:spLocks noChangeArrowheads="1"/>
          </p:cNvSpPr>
          <p:nvPr/>
        </p:nvSpPr>
        <p:spPr bwMode="auto">
          <a:xfrm>
            <a:off x="7665331" y="6199415"/>
            <a:ext cx="1783469" cy="369332"/>
          </a:xfrm>
          <a:prstGeom prst="rect">
            <a:avLst/>
          </a:prstGeom>
          <a:noFill/>
        </p:spPr>
        <p:txBody>
          <a:bodyPr wrap="square" rtlCol="0">
            <a:spAutoFit/>
          </a:bodyPr>
          <a:lstStyle/>
          <a:p>
            <a:pPr marR="0" lvl="0" indent="0" fontAlgn="auto">
              <a:lnSpc>
                <a:spcPct val="100000"/>
              </a:lnSpc>
              <a:spcBef>
                <a:spcPct val="20000"/>
              </a:spcBef>
              <a:spcAft>
                <a:spcPts val="0"/>
              </a:spcAft>
              <a:buClrTx/>
              <a:buSzTx/>
              <a:buFontTx/>
              <a:buNone/>
              <a:tabLst/>
              <a:defRPr/>
            </a:pPr>
            <a:r>
              <a:rPr lang="en-US" b="1" dirty="0" smtClean="0">
                <a:solidFill>
                  <a:schemeClr val="accent1">
                    <a:lumMod val="60000"/>
                    <a:lumOff val="40000"/>
                  </a:schemeClr>
                </a:solidFill>
                <a:latin typeface="Times New Roman" pitchFamily="18" charset="0"/>
                <a:ea typeface="+mj-ea"/>
                <a:cs typeface="Times New Roman" pitchFamily="18" charset="0"/>
              </a:rPr>
              <a:t>(Residual)</a:t>
            </a:r>
          </a:p>
        </p:txBody>
      </p:sp>
      <p:graphicFrame>
        <p:nvGraphicFramePr>
          <p:cNvPr id="33" name="Table 32"/>
          <p:cNvGraphicFramePr>
            <a:graphicFrameLocks noGrp="1"/>
          </p:cNvGraphicFramePr>
          <p:nvPr>
            <p:extLst>
              <p:ext uri="{D42A27DB-BD31-4B8C-83A1-F6EECF244321}">
                <p14:modId xmlns:p14="http://schemas.microsoft.com/office/powerpoint/2010/main" xmlns="" val="2442740154"/>
              </p:ext>
            </p:extLst>
          </p:nvPr>
        </p:nvGraphicFramePr>
        <p:xfrm>
          <a:off x="536249" y="1751815"/>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34" name="TextBox 33"/>
          <p:cNvSpPr txBox="1"/>
          <p:nvPr/>
        </p:nvSpPr>
        <p:spPr>
          <a:xfrm>
            <a:off x="3066194" y="1860997"/>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35" name="Table 34"/>
          <p:cNvGraphicFramePr>
            <a:graphicFrameLocks noGrp="1"/>
          </p:cNvGraphicFramePr>
          <p:nvPr>
            <p:extLst>
              <p:ext uri="{D42A27DB-BD31-4B8C-83A1-F6EECF244321}">
                <p14:modId xmlns:p14="http://schemas.microsoft.com/office/powerpoint/2010/main" xmlns="" val="1505029359"/>
              </p:ext>
            </p:extLst>
          </p:nvPr>
        </p:nvGraphicFramePr>
        <p:xfrm>
          <a:off x="5758304" y="1749558"/>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36" name="TextBox 35"/>
          <p:cNvSpPr txBox="1"/>
          <p:nvPr/>
        </p:nvSpPr>
        <p:spPr>
          <a:xfrm>
            <a:off x="2184076" y="2030112"/>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37" name="AutoShape 213"/>
          <p:cNvSpPr>
            <a:spLocks noChangeArrowheads="1"/>
          </p:cNvSpPr>
          <p:nvPr/>
        </p:nvSpPr>
        <p:spPr bwMode="auto">
          <a:xfrm>
            <a:off x="474339" y="1708378"/>
            <a:ext cx="2547937" cy="1265770"/>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AutoShape 213"/>
          <p:cNvSpPr>
            <a:spLocks noChangeArrowheads="1"/>
          </p:cNvSpPr>
          <p:nvPr/>
        </p:nvSpPr>
        <p:spPr bwMode="auto">
          <a:xfrm>
            <a:off x="5689277" y="1714781"/>
            <a:ext cx="2555081" cy="1788004"/>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39" name="Table 38"/>
          <p:cNvGraphicFramePr>
            <a:graphicFrameLocks noGrp="1"/>
          </p:cNvGraphicFramePr>
          <p:nvPr>
            <p:extLst>
              <p:ext uri="{D42A27DB-BD31-4B8C-83A1-F6EECF244321}">
                <p14:modId xmlns:p14="http://schemas.microsoft.com/office/powerpoint/2010/main" xmlns="" val="2063786399"/>
              </p:ext>
            </p:extLst>
          </p:nvPr>
        </p:nvGraphicFramePr>
        <p:xfrm>
          <a:off x="3699237" y="1751815"/>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40" name="AutoShape 213"/>
          <p:cNvSpPr>
            <a:spLocks noChangeArrowheads="1"/>
          </p:cNvSpPr>
          <p:nvPr/>
        </p:nvSpPr>
        <p:spPr bwMode="auto">
          <a:xfrm>
            <a:off x="3631877" y="1708377"/>
            <a:ext cx="1890990" cy="1263389"/>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TextBox 40"/>
          <p:cNvSpPr txBox="1"/>
          <p:nvPr/>
        </p:nvSpPr>
        <p:spPr>
          <a:xfrm>
            <a:off x="7410920" y="2030112"/>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42" name="TextBox 41"/>
          <p:cNvSpPr txBox="1"/>
          <p:nvPr/>
        </p:nvSpPr>
        <p:spPr>
          <a:xfrm>
            <a:off x="6706343" y="1907164"/>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43" name="Rectangle 163"/>
          <p:cNvSpPr>
            <a:spLocks noChangeArrowheads="1"/>
          </p:cNvSpPr>
          <p:nvPr/>
        </p:nvSpPr>
        <p:spPr bwMode="auto">
          <a:xfrm rot="5400000">
            <a:off x="4443103" y="2293671"/>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6" name="TextBox 45"/>
          <p:cNvSpPr txBox="1"/>
          <p:nvPr/>
        </p:nvSpPr>
        <p:spPr>
          <a:xfrm>
            <a:off x="1521912" y="1918145"/>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47" name="TextBox 46"/>
          <p:cNvSpPr txBox="1"/>
          <p:nvPr/>
        </p:nvSpPr>
        <p:spPr>
          <a:xfrm>
            <a:off x="4320369" y="1918145"/>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graphicFrame>
        <p:nvGraphicFramePr>
          <p:cNvPr id="88072" name="Object 8"/>
          <p:cNvGraphicFramePr>
            <a:graphicFrameLocks noChangeAspect="1"/>
          </p:cNvGraphicFramePr>
          <p:nvPr/>
        </p:nvGraphicFramePr>
        <p:xfrm>
          <a:off x="76200" y="3886200"/>
          <a:ext cx="9004300" cy="1295400"/>
        </p:xfrm>
        <a:graphic>
          <a:graphicData uri="http://schemas.openxmlformats.org/presentationml/2006/ole">
            <p:oleObj spid="_x0000_s24603" name="Equation" r:id="rId3" imgW="3670300" imgH="533400" progId="Equation.3">
              <p:embed/>
            </p:oleObj>
          </a:graphicData>
        </a:graphic>
      </p:graphicFrame>
      <p:graphicFrame>
        <p:nvGraphicFramePr>
          <p:cNvPr id="88074" name="Object 10"/>
          <p:cNvGraphicFramePr>
            <a:graphicFrameLocks noChangeAspect="1"/>
          </p:cNvGraphicFramePr>
          <p:nvPr/>
        </p:nvGraphicFramePr>
        <p:xfrm>
          <a:off x="304800" y="6248400"/>
          <a:ext cx="4938052" cy="1066800"/>
        </p:xfrm>
        <a:graphic>
          <a:graphicData uri="http://schemas.openxmlformats.org/presentationml/2006/ole">
            <p:oleObj spid="_x0000_s24604" name="Equation" r:id="rId4" imgW="1930400" imgH="419100" progId="Equation.3">
              <p:embed/>
            </p:oleObj>
          </a:graphicData>
        </a:graphic>
      </p:graphicFrame>
      <p:graphicFrame>
        <p:nvGraphicFramePr>
          <p:cNvPr id="88075" name="Object 11"/>
          <p:cNvGraphicFramePr>
            <a:graphicFrameLocks noChangeAspect="1"/>
          </p:cNvGraphicFramePr>
          <p:nvPr/>
        </p:nvGraphicFramePr>
        <p:xfrm>
          <a:off x="5562600" y="5923259"/>
          <a:ext cx="2251077" cy="1163341"/>
        </p:xfrm>
        <a:graphic>
          <a:graphicData uri="http://schemas.openxmlformats.org/presentationml/2006/ole">
            <p:oleObj spid="_x0000_s24605" name="Equation" r:id="rId5" imgW="1028254" imgH="533169" progId="Equation.3">
              <p:embed/>
            </p:oleObj>
          </a:graphicData>
        </a:graphic>
      </p:graphicFrame>
      <p:sp>
        <p:nvSpPr>
          <p:cNvPr id="25" name="Slide Number Placeholder 24"/>
          <p:cNvSpPr>
            <a:spLocks noGrp="1"/>
          </p:cNvSpPr>
          <p:nvPr>
            <p:ph type="sldNum" sz="quarter" idx="12"/>
          </p:nvPr>
        </p:nvSpPr>
        <p:spPr/>
        <p:txBody>
          <a:bodyPr/>
          <a:lstStyle/>
          <a:p>
            <a:fld id="{30F3B77E-384B-4FBE-A8DC-4FB4ACD0D0D5}" type="slidenum">
              <a:rPr lang="en-US" smtClean="0"/>
              <a:pPr/>
              <a:t>15</a:t>
            </a:fld>
            <a:endParaRPr lang="en-US" dirty="0"/>
          </a:p>
        </p:txBody>
      </p:sp>
      <p:sp>
        <p:nvSpPr>
          <p:cNvPr id="26" name="TextBox 25"/>
          <p:cNvSpPr txBox="1"/>
          <p:nvPr/>
        </p:nvSpPr>
        <p:spPr>
          <a:xfrm>
            <a:off x="120771" y="1294728"/>
            <a:ext cx="3216537" cy="369332"/>
          </a:xfrm>
          <a:prstGeom prst="rect">
            <a:avLst/>
          </a:prstGeom>
          <a:noFill/>
        </p:spPr>
        <p:txBody>
          <a:bodyPr wrap="square" rtlCol="0">
            <a:spAutoFit/>
          </a:bodyPr>
          <a:lstStyle/>
          <a:p>
            <a:pPr>
              <a:spcBef>
                <a:spcPct val="20000"/>
              </a:spcBef>
              <a:defRPr/>
            </a:pPr>
            <a:r>
              <a:rPr lang="en-US" b="1" dirty="0" smtClean="0">
                <a:solidFill>
                  <a:schemeClr val="accent1">
                    <a:lumMod val="60000"/>
                    <a:lumOff val="40000"/>
                  </a:schemeClr>
                </a:solidFill>
                <a:latin typeface="Times New Roman" pitchFamily="18" charset="0"/>
                <a:ea typeface="+mj-ea"/>
                <a:cs typeface="Times New Roman" pitchFamily="18" charset="0"/>
              </a:rPr>
              <a:t>Dictionary Update Stage:</a:t>
            </a:r>
            <a:endParaRPr lang="en-US" b="1" dirty="0">
              <a:solidFill>
                <a:schemeClr val="accent1">
                  <a:lumMod val="60000"/>
                  <a:lumOff val="40000"/>
                </a:schemeClr>
              </a:solidFill>
              <a:latin typeface="Times New Roman" pitchFamily="18" charset="0"/>
              <a:ea typeface="+mj-ea"/>
              <a:cs typeface="Times New Roman" pitchFamily="18" charset="0"/>
            </a:endParaRPr>
          </a:p>
        </p:txBody>
      </p:sp>
      <p:graphicFrame>
        <p:nvGraphicFramePr>
          <p:cNvPr id="24586" name="Object 10"/>
          <p:cNvGraphicFramePr>
            <a:graphicFrameLocks noChangeAspect="1"/>
          </p:cNvGraphicFramePr>
          <p:nvPr/>
        </p:nvGraphicFramePr>
        <p:xfrm>
          <a:off x="228600" y="3344863"/>
          <a:ext cx="5334000" cy="693737"/>
        </p:xfrm>
        <a:graphic>
          <a:graphicData uri="http://schemas.openxmlformats.org/presentationml/2006/ole">
            <p:oleObj spid="_x0000_s24606" name="Equation" r:id="rId6" imgW="1841500" imgH="241300" progId="Equation.3">
              <p:embed/>
            </p:oleObj>
          </a:graphicData>
        </a:graphic>
      </p:graphicFrame>
      <p:sp>
        <p:nvSpPr>
          <p:cNvPr id="27"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80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par>
                          <p:cTn id="13" fill="hold">
                            <p:stCondLst>
                              <p:cond delay="0"/>
                            </p:stCondLst>
                            <p:childTnLst>
                              <p:par>
                                <p:cTn id="14" presetID="27" presetClass="emph" presetSubtype="0" fill="hold" nodeType="afterEffect">
                                  <p:stCondLst>
                                    <p:cond delay="0"/>
                                  </p:stCondLst>
                                  <p:childTnLst>
                                    <p:animClr clrSpc="rgb" dir="cw">
                                      <p:cBhvr override="childStyle">
                                        <p:cTn id="15" dur="250" autoRev="1" fill="hold"/>
                                        <p:tgtEl>
                                          <p:spTgt spid="43"/>
                                        </p:tgtEl>
                                        <p:attrNameLst>
                                          <p:attrName>style.color</p:attrName>
                                        </p:attrNameLst>
                                      </p:cBhvr>
                                      <p:to>
                                        <a:schemeClr val="bg1"/>
                                      </p:to>
                                    </p:animClr>
                                    <p:animClr clrSpc="rgb" dir="cw">
                                      <p:cBhvr>
                                        <p:cTn id="16" dur="250" autoRev="1" fill="hold"/>
                                        <p:tgtEl>
                                          <p:spTgt spid="43"/>
                                        </p:tgtEl>
                                        <p:attrNameLst>
                                          <p:attrName>fillcolor</p:attrName>
                                        </p:attrNameLst>
                                      </p:cBhvr>
                                      <p:to>
                                        <a:schemeClr val="bg1"/>
                                      </p:to>
                                    </p:animClr>
                                    <p:set>
                                      <p:cBhvr>
                                        <p:cTn id="17" dur="250" autoRev="1" fill="hold"/>
                                        <p:tgtEl>
                                          <p:spTgt spid="43"/>
                                        </p:tgtEl>
                                        <p:attrNameLst>
                                          <p:attrName>fill.type</p:attrName>
                                        </p:attrNameLst>
                                      </p:cBhvr>
                                      <p:to>
                                        <p:strVal val="solid"/>
                                      </p:to>
                                    </p:set>
                                    <p:set>
                                      <p:cBhvr>
                                        <p:cTn id="18" dur="250" autoRev="1" fill="hold"/>
                                        <p:tgtEl>
                                          <p:spTgt spid="43"/>
                                        </p:tgtEl>
                                        <p:attrNameLst>
                                          <p:attrName>fill.on</p:attrName>
                                        </p:attrNameLst>
                                      </p:cBhvr>
                                      <p:to>
                                        <p:strVal val="tru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807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80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11"/>
          <p:cNvSpPr>
            <a:spLocks noChangeArrowheads="1"/>
          </p:cNvSpPr>
          <p:nvPr/>
        </p:nvSpPr>
        <p:spPr bwMode="auto">
          <a:xfrm rot="16200000">
            <a:off x="3725390" y="3862396"/>
            <a:ext cx="1358684" cy="1925444"/>
          </a:xfrm>
          <a:prstGeom prst="downArrow">
            <a:avLst>
              <a:gd name="adj1" fmla="val 63468"/>
              <a:gd name="adj2" fmla="val 27736"/>
            </a:avLst>
          </a:prstGeom>
          <a:solidFill>
            <a:schemeClr val="accent1">
              <a:lumMod val="60000"/>
              <a:lumOff val="40000"/>
            </a:schemeClr>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 name="Text Box 212"/>
          <p:cNvSpPr txBox="1">
            <a:spLocks noChangeArrowheads="1"/>
          </p:cNvSpPr>
          <p:nvPr/>
        </p:nvSpPr>
        <p:spPr bwMode="auto">
          <a:xfrm>
            <a:off x="3525976" y="4440398"/>
            <a:ext cx="1484313" cy="646331"/>
          </a:xfrm>
          <a:prstGeom prst="rect">
            <a:avLst/>
          </a:prstGeom>
          <a:noFill/>
          <a:ln w="9525">
            <a:noFill/>
            <a:miter lim="800000"/>
            <a:headEnd/>
            <a:tailEnd/>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smtClean="0">
                <a:ln>
                  <a:noFill/>
                </a:ln>
                <a:effectLst/>
                <a:uLnTx/>
                <a:uFillTx/>
                <a:latin typeface="Times New Roman" pitchFamily="18" charset="0"/>
                <a:cs typeface="Times New Roman" pitchFamily="18" charset="0"/>
              </a:rPr>
              <a:t>We can do better!</a:t>
            </a:r>
            <a:endParaRPr kumimoji="0" lang="en-US" b="0" i="0" u="none" strike="noStrike" kern="0" cap="none" spc="0" normalizeH="0" baseline="0" noProof="0" dirty="0">
              <a:ln>
                <a:noFill/>
              </a:ln>
              <a:effectLst/>
              <a:uLnTx/>
              <a:uFillTx/>
              <a:latin typeface="Times New Roman" pitchFamily="18" charset="0"/>
              <a:cs typeface="Times New Roman" pitchFamily="18" charset="0"/>
            </a:endParaRPr>
          </a:p>
        </p:txBody>
      </p:sp>
      <p:graphicFrame>
        <p:nvGraphicFramePr>
          <p:cNvPr id="8" name="Table 7"/>
          <p:cNvGraphicFramePr>
            <a:graphicFrameLocks noGrp="1"/>
          </p:cNvGraphicFramePr>
          <p:nvPr/>
        </p:nvGraphicFramePr>
        <p:xfrm>
          <a:off x="578109" y="2232268"/>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9" name="TextBox 8"/>
          <p:cNvSpPr txBox="1"/>
          <p:nvPr/>
        </p:nvSpPr>
        <p:spPr>
          <a:xfrm>
            <a:off x="3108054" y="2341450"/>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10" name="Table 9"/>
          <p:cNvGraphicFramePr>
            <a:graphicFrameLocks noGrp="1"/>
          </p:cNvGraphicFramePr>
          <p:nvPr/>
        </p:nvGraphicFramePr>
        <p:xfrm>
          <a:off x="5800164" y="2230011"/>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11" name="TextBox 10"/>
          <p:cNvSpPr txBox="1"/>
          <p:nvPr/>
        </p:nvSpPr>
        <p:spPr>
          <a:xfrm>
            <a:off x="2225936" y="2510565"/>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12" name="AutoShape 213"/>
          <p:cNvSpPr>
            <a:spLocks noChangeArrowheads="1"/>
          </p:cNvSpPr>
          <p:nvPr/>
        </p:nvSpPr>
        <p:spPr bwMode="auto">
          <a:xfrm>
            <a:off x="516199" y="2188831"/>
            <a:ext cx="2547937" cy="1265770"/>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AutoShape 213"/>
          <p:cNvSpPr>
            <a:spLocks noChangeArrowheads="1"/>
          </p:cNvSpPr>
          <p:nvPr/>
        </p:nvSpPr>
        <p:spPr bwMode="auto">
          <a:xfrm>
            <a:off x="5731137" y="2195234"/>
            <a:ext cx="2555081" cy="1788004"/>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14" name="Table 13"/>
          <p:cNvGraphicFramePr>
            <a:graphicFrameLocks noGrp="1"/>
          </p:cNvGraphicFramePr>
          <p:nvPr/>
        </p:nvGraphicFramePr>
        <p:xfrm>
          <a:off x="3741097" y="2232268"/>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5" name="AutoShape 213"/>
          <p:cNvSpPr>
            <a:spLocks noChangeArrowheads="1"/>
          </p:cNvSpPr>
          <p:nvPr/>
        </p:nvSpPr>
        <p:spPr bwMode="auto">
          <a:xfrm>
            <a:off x="3673737" y="2188830"/>
            <a:ext cx="1890990" cy="1263389"/>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TextBox 15"/>
          <p:cNvSpPr txBox="1"/>
          <p:nvPr/>
        </p:nvSpPr>
        <p:spPr>
          <a:xfrm>
            <a:off x="7452780" y="2510565"/>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17" name="TextBox 16"/>
          <p:cNvSpPr txBox="1"/>
          <p:nvPr/>
        </p:nvSpPr>
        <p:spPr>
          <a:xfrm>
            <a:off x="6748203" y="2387617"/>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8" name="Rectangle 163"/>
          <p:cNvSpPr>
            <a:spLocks noChangeArrowheads="1"/>
          </p:cNvSpPr>
          <p:nvPr/>
        </p:nvSpPr>
        <p:spPr bwMode="auto">
          <a:xfrm rot="5400000">
            <a:off x="4484963" y="2774124"/>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9" name="Rectangle 163"/>
          <p:cNvSpPr>
            <a:spLocks noChangeArrowheads="1"/>
          </p:cNvSpPr>
          <p:nvPr/>
        </p:nvSpPr>
        <p:spPr bwMode="auto">
          <a:xfrm>
            <a:off x="5800164" y="3493754"/>
            <a:ext cx="2408006"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1" name="Text Box 207"/>
          <p:cNvSpPr txBox="1">
            <a:spLocks noChangeArrowheads="1"/>
          </p:cNvSpPr>
          <p:nvPr/>
        </p:nvSpPr>
        <p:spPr bwMode="auto">
          <a:xfrm>
            <a:off x="6271029" y="5467290"/>
            <a:ext cx="1952625" cy="369332"/>
          </a:xfrm>
          <a:prstGeom prst="rect">
            <a:avLst/>
          </a:prstGeom>
          <a:noFill/>
          <a:ln w="9525" algn="ctr">
            <a:noFill/>
            <a:miter lim="800000"/>
            <a:headEnd/>
            <a:tailEnd/>
          </a:ln>
          <a:effec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err="1" smtClean="0">
                <a:ln>
                  <a:noFill/>
                </a:ln>
                <a:solidFill>
                  <a:sysClr val="window" lastClr="FFFFFF"/>
                </a:solidFill>
                <a:effectLst/>
                <a:uLnTx/>
                <a:uFillTx/>
                <a:latin typeface="Times New Roman" pitchFamily="18" charset="0"/>
                <a:cs typeface="Times New Roman" pitchFamily="18" charset="0"/>
              </a:rPr>
              <a:t>sparsity</a:t>
            </a:r>
            <a:r>
              <a:rPr kumimoji="0" lang="en-US" b="0"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rPr>
              <a:t>?</a:t>
            </a:r>
          </a:p>
        </p:txBody>
      </p:sp>
      <p:sp>
        <p:nvSpPr>
          <p:cNvPr id="22" name="TextBox 21"/>
          <p:cNvSpPr txBox="1"/>
          <p:nvPr/>
        </p:nvSpPr>
        <p:spPr>
          <a:xfrm>
            <a:off x="1563772" y="2398598"/>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3" name="TextBox 22"/>
          <p:cNvSpPr txBox="1"/>
          <p:nvPr/>
        </p:nvSpPr>
        <p:spPr>
          <a:xfrm>
            <a:off x="4362229" y="2398598"/>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5" name="TextBox 24"/>
          <p:cNvSpPr txBox="1"/>
          <p:nvPr/>
        </p:nvSpPr>
        <p:spPr>
          <a:xfrm>
            <a:off x="152400" y="1579230"/>
            <a:ext cx="3733800" cy="369332"/>
          </a:xfrm>
          <a:prstGeom prst="rect">
            <a:avLst/>
          </a:prstGeom>
          <a:noFill/>
        </p:spPr>
        <p:txBody>
          <a:bodyPr wrap="square" rtlCol="0">
            <a:spAutoFit/>
          </a:bodyPr>
          <a:lstStyle/>
          <a:p>
            <a:pPr>
              <a:spcBef>
                <a:spcPct val="20000"/>
              </a:spcBef>
              <a:defRPr/>
            </a:pPr>
            <a:r>
              <a:rPr lang="en-US" b="1" dirty="0" smtClean="0">
                <a:solidFill>
                  <a:schemeClr val="accent1">
                    <a:lumMod val="60000"/>
                    <a:lumOff val="40000"/>
                  </a:schemeClr>
                </a:solidFill>
                <a:latin typeface="Times New Roman" pitchFamily="18" charset="0"/>
                <a:ea typeface="+mj-ea"/>
                <a:cs typeface="Times New Roman" pitchFamily="18" charset="0"/>
              </a:rPr>
              <a:t>Dictionary Update Stage:</a:t>
            </a:r>
            <a:endParaRPr lang="en-US" b="1" dirty="0">
              <a:solidFill>
                <a:schemeClr val="accent1">
                  <a:lumMod val="60000"/>
                  <a:lumOff val="40000"/>
                </a:schemeClr>
              </a:solidFill>
              <a:latin typeface="Times New Roman" pitchFamily="18" charset="0"/>
              <a:ea typeface="+mj-ea"/>
              <a:cs typeface="Times New Roman" pitchFamily="18" charset="0"/>
            </a:endParaRPr>
          </a:p>
        </p:txBody>
      </p:sp>
      <p:sp>
        <p:nvSpPr>
          <p:cNvPr id="24" name="Slide Number Placeholder 23"/>
          <p:cNvSpPr>
            <a:spLocks noGrp="1"/>
          </p:cNvSpPr>
          <p:nvPr>
            <p:ph type="sldNum" sz="quarter" idx="12"/>
          </p:nvPr>
        </p:nvSpPr>
        <p:spPr/>
        <p:txBody>
          <a:bodyPr/>
          <a:lstStyle/>
          <a:p>
            <a:fld id="{30F3B77E-384B-4FBE-A8DC-4FB4ACD0D0D5}" type="slidenum">
              <a:rPr lang="en-US" smtClean="0"/>
              <a:pPr/>
              <a:t>16</a:t>
            </a:fld>
            <a:endParaRPr lang="en-US"/>
          </a:p>
        </p:txBody>
      </p:sp>
      <p:graphicFrame>
        <p:nvGraphicFramePr>
          <p:cNvPr id="89120" name="Object 32"/>
          <p:cNvGraphicFramePr>
            <a:graphicFrameLocks noChangeAspect="1"/>
          </p:cNvGraphicFramePr>
          <p:nvPr/>
        </p:nvGraphicFramePr>
        <p:xfrm>
          <a:off x="76200" y="4284330"/>
          <a:ext cx="3352800" cy="1236598"/>
        </p:xfrm>
        <a:graphic>
          <a:graphicData uri="http://schemas.openxmlformats.org/presentationml/2006/ole">
            <p:oleObj spid="_x0000_s25614" name="Equation" r:id="rId3" imgW="1130300" imgH="419100" progId="Equation.3">
              <p:embed/>
            </p:oleObj>
          </a:graphicData>
        </a:graphic>
      </p:graphicFrame>
      <p:graphicFrame>
        <p:nvGraphicFramePr>
          <p:cNvPr id="89121" name="Object 33"/>
          <p:cNvGraphicFramePr>
            <a:graphicFrameLocks noChangeAspect="1"/>
          </p:cNvGraphicFramePr>
          <p:nvPr/>
        </p:nvGraphicFramePr>
        <p:xfrm>
          <a:off x="5576887" y="4315177"/>
          <a:ext cx="3186113" cy="1174905"/>
        </p:xfrm>
        <a:graphic>
          <a:graphicData uri="http://schemas.openxmlformats.org/presentationml/2006/ole">
            <p:oleObj spid="_x0000_s25615" name="Equation" r:id="rId4" imgW="1130300" imgH="419100" progId="Equation.3">
              <p:embed/>
            </p:oleObj>
          </a:graphicData>
        </a:graphic>
      </p:graphicFrame>
      <p:sp>
        <p:nvSpPr>
          <p:cNvPr id="26"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91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par>
                          <p:cTn id="13" fill="hold">
                            <p:stCondLst>
                              <p:cond delay="0"/>
                            </p:stCondLst>
                            <p:childTnLst>
                              <p:par>
                                <p:cTn id="14" presetID="27" presetClass="emph" presetSubtype="0" fill="hold" grpId="1" nodeType="afterEffect">
                                  <p:stCondLst>
                                    <p:cond delay="0"/>
                                  </p:stCondLst>
                                  <p:childTnLst>
                                    <p:animClr clrSpc="rgb" dir="cw">
                                      <p:cBhvr override="childStyle">
                                        <p:cTn id="15" dur="250" autoRev="1" fill="hold"/>
                                        <p:tgtEl>
                                          <p:spTgt spid="19"/>
                                        </p:tgtEl>
                                        <p:attrNameLst>
                                          <p:attrName>style.color</p:attrName>
                                        </p:attrNameLst>
                                      </p:cBhvr>
                                      <p:to>
                                        <a:schemeClr val="bg1"/>
                                      </p:to>
                                    </p:animClr>
                                    <p:animClr clrSpc="rgb" dir="cw">
                                      <p:cBhvr>
                                        <p:cTn id="16" dur="250" autoRev="1" fill="hold"/>
                                        <p:tgtEl>
                                          <p:spTgt spid="19"/>
                                        </p:tgtEl>
                                        <p:attrNameLst>
                                          <p:attrName>fillcolor</p:attrName>
                                        </p:attrNameLst>
                                      </p:cBhvr>
                                      <p:to>
                                        <a:schemeClr val="bg1"/>
                                      </p:to>
                                    </p:animClr>
                                    <p:set>
                                      <p:cBhvr>
                                        <p:cTn id="17" dur="250" autoRev="1" fill="hold"/>
                                        <p:tgtEl>
                                          <p:spTgt spid="19"/>
                                        </p:tgtEl>
                                        <p:attrNameLst>
                                          <p:attrName>fill.type</p:attrName>
                                        </p:attrNameLst>
                                      </p:cBhvr>
                                      <p:to>
                                        <p:strVal val="solid"/>
                                      </p:to>
                                    </p:set>
                                    <p:set>
                                      <p:cBhvr>
                                        <p:cTn id="18" dur="250" autoRev="1" fill="hold"/>
                                        <p:tgtEl>
                                          <p:spTgt spid="19"/>
                                        </p:tgtEl>
                                        <p:attrNameLst>
                                          <p:attrName>fill.on</p:attrName>
                                        </p:attrNameLst>
                                      </p:cBhvr>
                                      <p:to>
                                        <p:strVal val="true"/>
                                      </p:to>
                                    </p:set>
                                  </p:childTnLst>
                                </p:cTn>
                              </p:par>
                              <p:par>
                                <p:cTn id="19" presetID="1" presetClass="entr" presetSubtype="0" fill="hold" nodeType="withEffect">
                                  <p:stCondLst>
                                    <p:cond delay="0"/>
                                  </p:stCondLst>
                                  <p:childTnLst>
                                    <p:set>
                                      <p:cBhvr>
                                        <p:cTn id="20" dur="1" fill="hold">
                                          <p:stCondLst>
                                            <p:cond delay="0"/>
                                          </p:stCondLst>
                                        </p:cTn>
                                        <p:tgtEl>
                                          <p:spTgt spid="891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19" grpId="0" animBg="1"/>
      <p:bldP spid="19" grpId="1" animBg="1"/>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08"/>
          <p:cNvGrpSpPr>
            <a:grpSpLocks/>
          </p:cNvGrpSpPr>
          <p:nvPr/>
        </p:nvGrpSpPr>
        <p:grpSpPr bwMode="auto">
          <a:xfrm>
            <a:off x="5018165" y="2999355"/>
            <a:ext cx="2498725" cy="1347788"/>
            <a:chOff x="3147" y="1348"/>
            <a:chExt cx="1574" cy="849"/>
          </a:xfrm>
          <a:solidFill>
            <a:srgbClr val="FF0000"/>
          </a:solidFill>
        </p:grpSpPr>
        <p:sp>
          <p:nvSpPr>
            <p:cNvPr id="6" name="Rectangle 3"/>
            <p:cNvSpPr>
              <a:spLocks noChangeArrowheads="1"/>
            </p:cNvSpPr>
            <p:nvPr/>
          </p:nvSpPr>
          <p:spPr bwMode="auto">
            <a:xfrm rot="10800000">
              <a:off x="4665"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Rectangle 4"/>
            <p:cNvSpPr>
              <a:spLocks noChangeArrowheads="1"/>
            </p:cNvSpPr>
            <p:nvPr/>
          </p:nvSpPr>
          <p:spPr bwMode="auto">
            <a:xfrm rot="10800000">
              <a:off x="460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Rectangle 5"/>
            <p:cNvSpPr>
              <a:spLocks noChangeArrowheads="1"/>
            </p:cNvSpPr>
            <p:nvPr/>
          </p:nvSpPr>
          <p:spPr bwMode="auto">
            <a:xfrm rot="10800000">
              <a:off x="454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6"/>
            <p:cNvSpPr>
              <a:spLocks noChangeArrowheads="1"/>
            </p:cNvSpPr>
            <p:nvPr/>
          </p:nvSpPr>
          <p:spPr bwMode="auto">
            <a:xfrm rot="10800000">
              <a:off x="4484"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7"/>
            <p:cNvSpPr>
              <a:spLocks noChangeArrowheads="1"/>
            </p:cNvSpPr>
            <p:nvPr/>
          </p:nvSpPr>
          <p:spPr bwMode="auto">
            <a:xfrm rot="10800000">
              <a:off x="4423"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8"/>
            <p:cNvSpPr>
              <a:spLocks noChangeArrowheads="1"/>
            </p:cNvSpPr>
            <p:nvPr/>
          </p:nvSpPr>
          <p:spPr bwMode="auto">
            <a:xfrm rot="10800000">
              <a:off x="4362"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Rectangle 9"/>
            <p:cNvSpPr>
              <a:spLocks noChangeArrowheads="1"/>
            </p:cNvSpPr>
            <p:nvPr/>
          </p:nvSpPr>
          <p:spPr bwMode="auto">
            <a:xfrm rot="10800000">
              <a:off x="4302"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Rectangle 10"/>
            <p:cNvSpPr>
              <a:spLocks noChangeArrowheads="1"/>
            </p:cNvSpPr>
            <p:nvPr/>
          </p:nvSpPr>
          <p:spPr bwMode="auto">
            <a:xfrm rot="10800000">
              <a:off x="4240"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Rectangle 11"/>
            <p:cNvSpPr>
              <a:spLocks noChangeArrowheads="1"/>
            </p:cNvSpPr>
            <p:nvPr/>
          </p:nvSpPr>
          <p:spPr bwMode="auto">
            <a:xfrm rot="10800000">
              <a:off x="4179"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Rectangle 12"/>
            <p:cNvSpPr>
              <a:spLocks noChangeArrowheads="1"/>
            </p:cNvSpPr>
            <p:nvPr/>
          </p:nvSpPr>
          <p:spPr bwMode="auto">
            <a:xfrm rot="10800000">
              <a:off x="4119"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13"/>
            <p:cNvSpPr>
              <a:spLocks noChangeArrowheads="1"/>
            </p:cNvSpPr>
            <p:nvPr/>
          </p:nvSpPr>
          <p:spPr bwMode="auto">
            <a:xfrm rot="10800000">
              <a:off x="4058"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14"/>
            <p:cNvSpPr>
              <a:spLocks noChangeArrowheads="1"/>
            </p:cNvSpPr>
            <p:nvPr/>
          </p:nvSpPr>
          <p:spPr bwMode="auto">
            <a:xfrm rot="10800000">
              <a:off x="3997"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15"/>
            <p:cNvSpPr>
              <a:spLocks noChangeArrowheads="1"/>
            </p:cNvSpPr>
            <p:nvPr/>
          </p:nvSpPr>
          <p:spPr bwMode="auto">
            <a:xfrm rot="10800000">
              <a:off x="3937"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16"/>
            <p:cNvSpPr>
              <a:spLocks noChangeArrowheads="1"/>
            </p:cNvSpPr>
            <p:nvPr/>
          </p:nvSpPr>
          <p:spPr bwMode="auto">
            <a:xfrm rot="10800000">
              <a:off x="3875"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Rectangle 17"/>
            <p:cNvSpPr>
              <a:spLocks noChangeArrowheads="1"/>
            </p:cNvSpPr>
            <p:nvPr/>
          </p:nvSpPr>
          <p:spPr bwMode="auto">
            <a:xfrm rot="10800000">
              <a:off x="381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Rectangle 18"/>
            <p:cNvSpPr>
              <a:spLocks noChangeArrowheads="1"/>
            </p:cNvSpPr>
            <p:nvPr/>
          </p:nvSpPr>
          <p:spPr bwMode="auto">
            <a:xfrm rot="10800000">
              <a:off x="3754"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2" name="Rectangle 19"/>
            <p:cNvSpPr>
              <a:spLocks noChangeArrowheads="1"/>
            </p:cNvSpPr>
            <p:nvPr/>
          </p:nvSpPr>
          <p:spPr bwMode="auto">
            <a:xfrm rot="10800000">
              <a:off x="3693"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Rectangle 20"/>
            <p:cNvSpPr>
              <a:spLocks noChangeArrowheads="1"/>
            </p:cNvSpPr>
            <p:nvPr/>
          </p:nvSpPr>
          <p:spPr bwMode="auto">
            <a:xfrm rot="10800000">
              <a:off x="3268"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1"/>
            <p:cNvSpPr>
              <a:spLocks noChangeArrowheads="1"/>
            </p:cNvSpPr>
            <p:nvPr/>
          </p:nvSpPr>
          <p:spPr bwMode="auto">
            <a:xfrm rot="10800000">
              <a:off x="3208"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Rectangle 22"/>
            <p:cNvSpPr>
              <a:spLocks noChangeArrowheads="1"/>
            </p:cNvSpPr>
            <p:nvPr/>
          </p:nvSpPr>
          <p:spPr bwMode="auto">
            <a:xfrm rot="10800000">
              <a:off x="3147"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4" name="Group 24"/>
            <p:cNvGrpSpPr>
              <a:grpSpLocks/>
            </p:cNvGrpSpPr>
            <p:nvPr/>
          </p:nvGrpSpPr>
          <p:grpSpPr bwMode="auto">
            <a:xfrm rot="10800000">
              <a:off x="3439" y="1734"/>
              <a:ext cx="143" cy="27"/>
              <a:chOff x="4722" y="2148"/>
              <a:chExt cx="143" cy="27"/>
            </a:xfrm>
            <a:grpFill/>
          </p:grpSpPr>
          <p:sp>
            <p:nvSpPr>
              <p:cNvPr id="27" name="Oval 25"/>
              <p:cNvSpPr>
                <a:spLocks noChangeArrowheads="1"/>
              </p:cNvSpPr>
              <p:nvPr/>
            </p:nvSpPr>
            <p:spPr bwMode="auto">
              <a:xfrm>
                <a:off x="4722"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Oval 26"/>
              <p:cNvSpPr>
                <a:spLocks noChangeArrowheads="1"/>
              </p:cNvSpPr>
              <p:nvPr/>
            </p:nvSpPr>
            <p:spPr bwMode="auto">
              <a:xfrm>
                <a:off x="4776"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Oval 27"/>
              <p:cNvSpPr>
                <a:spLocks noChangeArrowheads="1"/>
              </p:cNvSpPr>
              <p:nvPr/>
            </p:nvSpPr>
            <p:spPr bwMode="auto">
              <a:xfrm>
                <a:off x="4838"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30" name="Rectangle 179"/>
          <p:cNvSpPr>
            <a:spLocks noChangeArrowheads="1"/>
          </p:cNvSpPr>
          <p:nvPr/>
        </p:nvSpPr>
        <p:spPr bwMode="auto">
          <a:xfrm rot="10800000">
            <a:off x="4918152" y="2997768"/>
            <a:ext cx="87313" cy="1347787"/>
          </a:xfrm>
          <a:prstGeom prst="rect">
            <a:avLst/>
          </a:prstGeom>
          <a:solidFill>
            <a:srgbClr val="FF0000"/>
          </a:solidFill>
          <a:ln w="9525">
            <a:solidFill>
              <a:sysClr val="windowText" lastClr="000000"/>
            </a:solidFill>
            <a:miter lim="800000"/>
            <a:headEnd/>
            <a:tailEnd/>
          </a:ln>
          <a:effectLst/>
        </p:spPr>
        <p:txBody>
          <a:bodyPr rot="10800000"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31" name="Object 30"/>
          <p:cNvGraphicFramePr>
            <a:graphicFrameLocks noChangeAspect="1"/>
          </p:cNvGraphicFramePr>
          <p:nvPr/>
        </p:nvGraphicFramePr>
        <p:xfrm>
          <a:off x="4482674" y="3558872"/>
          <a:ext cx="393700" cy="314325"/>
        </p:xfrm>
        <a:graphic>
          <a:graphicData uri="http://schemas.openxmlformats.org/presentationml/2006/ole">
            <p:oleObj spid="_x0000_s26650" name="Equation" r:id="rId3" imgW="126780" imgH="101424" progId="">
              <p:embed/>
            </p:oleObj>
          </a:graphicData>
        </a:graphic>
      </p:graphicFrame>
      <p:graphicFrame>
        <p:nvGraphicFramePr>
          <p:cNvPr id="32" name="Object 31"/>
          <p:cNvGraphicFramePr>
            <a:graphicFrameLocks noChangeAspect="1"/>
          </p:cNvGraphicFramePr>
          <p:nvPr/>
        </p:nvGraphicFramePr>
        <p:xfrm>
          <a:off x="1277357" y="2939184"/>
          <a:ext cx="887413" cy="1479550"/>
        </p:xfrm>
        <a:graphic>
          <a:graphicData uri="http://schemas.openxmlformats.org/presentationml/2006/ole">
            <p:oleObj spid="_x0000_s26651" name="Equation" r:id="rId4" imgW="152268" imgH="253780" progId="">
              <p:embed/>
            </p:oleObj>
          </a:graphicData>
        </a:graphic>
      </p:graphicFrame>
      <p:graphicFrame>
        <p:nvGraphicFramePr>
          <p:cNvPr id="33" name="Object 32"/>
          <p:cNvGraphicFramePr>
            <a:graphicFrameLocks noChangeAspect="1"/>
          </p:cNvGraphicFramePr>
          <p:nvPr/>
        </p:nvGraphicFramePr>
        <p:xfrm>
          <a:off x="758825" y="3404168"/>
          <a:ext cx="639763" cy="668337"/>
        </p:xfrm>
        <a:graphic>
          <a:graphicData uri="http://schemas.openxmlformats.org/presentationml/2006/ole">
            <p:oleObj spid="_x0000_s26652" name="Equation" r:id="rId5" imgW="291973" imgH="304668" progId="">
              <p:embed/>
            </p:oleObj>
          </a:graphicData>
        </a:graphic>
      </p:graphicFrame>
      <p:grpSp>
        <p:nvGrpSpPr>
          <p:cNvPr id="5" name="Group 273"/>
          <p:cNvGrpSpPr>
            <a:grpSpLocks/>
          </p:cNvGrpSpPr>
          <p:nvPr/>
        </p:nvGrpSpPr>
        <p:grpSpPr bwMode="auto">
          <a:xfrm>
            <a:off x="1668540" y="3005705"/>
            <a:ext cx="254000" cy="1347788"/>
            <a:chOff x="857" y="1484"/>
            <a:chExt cx="160" cy="849"/>
          </a:xfrm>
          <a:solidFill>
            <a:srgbClr val="FF0000"/>
          </a:solidFill>
        </p:grpSpPr>
        <p:sp>
          <p:nvSpPr>
            <p:cNvPr id="35" name="Rectangle 54"/>
            <p:cNvSpPr>
              <a:spLocks noChangeArrowheads="1"/>
            </p:cNvSpPr>
            <p:nvPr/>
          </p:nvSpPr>
          <p:spPr bwMode="auto">
            <a:xfrm>
              <a:off x="903" y="1484"/>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6" name="Group 55"/>
            <p:cNvGrpSpPr>
              <a:grpSpLocks/>
            </p:cNvGrpSpPr>
            <p:nvPr/>
          </p:nvGrpSpPr>
          <p:grpSpPr bwMode="auto">
            <a:xfrm>
              <a:off x="857" y="1540"/>
              <a:ext cx="160" cy="740"/>
              <a:chOff x="3251" y="1098"/>
              <a:chExt cx="1496" cy="740"/>
            </a:xfrm>
            <a:grpFill/>
          </p:grpSpPr>
          <p:sp>
            <p:nvSpPr>
              <p:cNvPr id="37" name="Line 56"/>
              <p:cNvSpPr>
                <a:spLocks noChangeShapeType="1"/>
              </p:cNvSpPr>
              <p:nvPr/>
            </p:nvSpPr>
            <p:spPr bwMode="auto">
              <a:xfrm>
                <a:off x="3251" y="1098"/>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Line 57"/>
              <p:cNvSpPr>
                <a:spLocks noChangeShapeType="1"/>
              </p:cNvSpPr>
              <p:nvPr/>
            </p:nvSpPr>
            <p:spPr bwMode="auto">
              <a:xfrm>
                <a:off x="3253" y="1150"/>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Line 58"/>
              <p:cNvSpPr>
                <a:spLocks noChangeShapeType="1"/>
              </p:cNvSpPr>
              <p:nvPr/>
            </p:nvSpPr>
            <p:spPr bwMode="auto">
              <a:xfrm>
                <a:off x="3253" y="1203"/>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Line 59"/>
              <p:cNvSpPr>
                <a:spLocks noChangeShapeType="1"/>
              </p:cNvSpPr>
              <p:nvPr/>
            </p:nvSpPr>
            <p:spPr bwMode="auto">
              <a:xfrm>
                <a:off x="3251" y="1256"/>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Line 60"/>
              <p:cNvSpPr>
                <a:spLocks noChangeShapeType="1"/>
              </p:cNvSpPr>
              <p:nvPr/>
            </p:nvSpPr>
            <p:spPr bwMode="auto">
              <a:xfrm>
                <a:off x="3253" y="1309"/>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Line 61"/>
              <p:cNvSpPr>
                <a:spLocks noChangeShapeType="1"/>
              </p:cNvSpPr>
              <p:nvPr/>
            </p:nvSpPr>
            <p:spPr bwMode="auto">
              <a:xfrm>
                <a:off x="3253" y="1362"/>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3" name="Line 62"/>
              <p:cNvSpPr>
                <a:spLocks noChangeShapeType="1"/>
              </p:cNvSpPr>
              <p:nvPr/>
            </p:nvSpPr>
            <p:spPr bwMode="auto">
              <a:xfrm>
                <a:off x="3251" y="1415"/>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Line 63"/>
              <p:cNvSpPr>
                <a:spLocks noChangeShapeType="1"/>
              </p:cNvSpPr>
              <p:nvPr/>
            </p:nvSpPr>
            <p:spPr bwMode="auto">
              <a:xfrm>
                <a:off x="3253" y="1468"/>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Line 64"/>
              <p:cNvSpPr>
                <a:spLocks noChangeShapeType="1"/>
              </p:cNvSpPr>
              <p:nvPr/>
            </p:nvSpPr>
            <p:spPr bwMode="auto">
              <a:xfrm>
                <a:off x="3253" y="1520"/>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Line 65"/>
              <p:cNvSpPr>
                <a:spLocks noChangeShapeType="1"/>
              </p:cNvSpPr>
              <p:nvPr/>
            </p:nvSpPr>
            <p:spPr bwMode="auto">
              <a:xfrm>
                <a:off x="3251" y="1573"/>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Line 66"/>
              <p:cNvSpPr>
                <a:spLocks noChangeShapeType="1"/>
              </p:cNvSpPr>
              <p:nvPr/>
            </p:nvSpPr>
            <p:spPr bwMode="auto">
              <a:xfrm>
                <a:off x="3253" y="1626"/>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Line 67"/>
              <p:cNvSpPr>
                <a:spLocks noChangeShapeType="1"/>
              </p:cNvSpPr>
              <p:nvPr/>
            </p:nvSpPr>
            <p:spPr bwMode="auto">
              <a:xfrm>
                <a:off x="3253" y="1679"/>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Line 68"/>
              <p:cNvSpPr>
                <a:spLocks noChangeShapeType="1"/>
              </p:cNvSpPr>
              <p:nvPr/>
            </p:nvSpPr>
            <p:spPr bwMode="auto">
              <a:xfrm>
                <a:off x="3251" y="1732"/>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Line 69"/>
              <p:cNvSpPr>
                <a:spLocks noChangeShapeType="1"/>
              </p:cNvSpPr>
              <p:nvPr/>
            </p:nvSpPr>
            <p:spPr bwMode="auto">
              <a:xfrm>
                <a:off x="3253" y="1785"/>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Line 70"/>
              <p:cNvSpPr>
                <a:spLocks noChangeShapeType="1"/>
              </p:cNvSpPr>
              <p:nvPr/>
            </p:nvSpPr>
            <p:spPr bwMode="auto">
              <a:xfrm>
                <a:off x="3253" y="1838"/>
                <a:ext cx="1494" cy="0"/>
              </a:xfrm>
              <a:prstGeom prst="line">
                <a:avLst/>
              </a:prstGeom>
              <a:grp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52" name="Rectangle 294"/>
          <p:cNvSpPr>
            <a:spLocks noChangeArrowheads="1"/>
          </p:cNvSpPr>
          <p:nvPr/>
        </p:nvSpPr>
        <p:spPr bwMode="auto">
          <a:xfrm>
            <a:off x="622300" y="5235714"/>
            <a:ext cx="2020888" cy="1200329"/>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algn="ctr" eaLnBrk="0" fontAlgn="base" hangingPunct="0">
              <a:lnSpc>
                <a:spcPct val="80000"/>
              </a:lnSpc>
              <a:spcBef>
                <a:spcPct val="0"/>
              </a:spcBef>
              <a:spcAft>
                <a:spcPct val="0"/>
              </a:spcAft>
              <a:defRPr/>
            </a:pPr>
            <a:endParaRPr lang="en-US" b="1" dirty="0" smtClean="0">
              <a:latin typeface="Times New Roman" pitchFamily="18" charset="0"/>
              <a:cs typeface="Times New Roman" pitchFamily="18" charset="0"/>
            </a:endParaRPr>
          </a:p>
          <a:p>
            <a:pPr algn="ctr" eaLnBrk="0" fontAlgn="base" hangingPunct="0">
              <a:lnSpc>
                <a:spcPct val="80000"/>
              </a:lnSpc>
              <a:spcBef>
                <a:spcPct val="0"/>
              </a:spcBef>
              <a:spcAft>
                <a:spcPct val="0"/>
              </a:spcAft>
              <a:defRPr/>
            </a:pPr>
            <a:r>
              <a:rPr lang="en-US" b="1" dirty="0" smtClean="0">
                <a:latin typeface="Times New Roman" pitchFamily="18" charset="0"/>
                <a:cs typeface="Times New Roman" pitchFamily="18" charset="0"/>
              </a:rPr>
              <a:t>Only some of the examples use atom </a:t>
            </a:r>
            <a:r>
              <a:rPr lang="en-US" b="1" dirty="0" err="1" smtClean="0">
                <a:latin typeface="Times New Roman" pitchFamily="18" charset="0"/>
                <a:cs typeface="Times New Roman" pitchFamily="18" charset="0"/>
              </a:rPr>
              <a:t>d</a:t>
            </a:r>
            <a:r>
              <a:rPr lang="en-US" b="1" baseline="-25000" dirty="0" err="1" smtClean="0">
                <a:latin typeface="Times New Roman" pitchFamily="18" charset="0"/>
                <a:cs typeface="Times New Roman" pitchFamily="18" charset="0"/>
              </a:rPr>
              <a:t>k</a:t>
            </a:r>
            <a:endParaRPr lang="en-US" b="1" baseline="-25000" dirty="0" smtClean="0">
              <a:latin typeface="Times New Roman" pitchFamily="18" charset="0"/>
              <a:cs typeface="Times New Roman" pitchFamily="18" charset="0"/>
            </a:endParaRPr>
          </a:p>
          <a:p>
            <a:pPr algn="ctr" eaLnBrk="0" fontAlgn="base" hangingPunct="0">
              <a:lnSpc>
                <a:spcPct val="80000"/>
              </a:lnSpc>
              <a:spcBef>
                <a:spcPct val="0"/>
              </a:spcBef>
              <a:spcAft>
                <a:spcPct val="0"/>
              </a:spcAft>
              <a:defRPr/>
            </a:pPr>
            <a:endParaRPr lang="en-US" b="1" dirty="0" smtClean="0">
              <a:latin typeface="Times New Roman" pitchFamily="18" charset="0"/>
              <a:cs typeface="Times New Roman" pitchFamily="18" charset="0"/>
            </a:endParaRPr>
          </a:p>
        </p:txBody>
      </p:sp>
      <p:grpSp>
        <p:nvGrpSpPr>
          <p:cNvPr id="34" name="Group 308"/>
          <p:cNvGrpSpPr>
            <a:grpSpLocks/>
          </p:cNvGrpSpPr>
          <p:nvPr/>
        </p:nvGrpSpPr>
        <p:grpSpPr bwMode="auto">
          <a:xfrm>
            <a:off x="5018165" y="2999355"/>
            <a:ext cx="2498725" cy="1347788"/>
            <a:chOff x="3147" y="1348"/>
            <a:chExt cx="1574" cy="849"/>
          </a:xfrm>
          <a:solidFill>
            <a:srgbClr val="580000"/>
          </a:solidFill>
        </p:grpSpPr>
        <p:sp>
          <p:nvSpPr>
            <p:cNvPr id="54" name="Rectangle 3"/>
            <p:cNvSpPr>
              <a:spLocks noChangeArrowheads="1"/>
            </p:cNvSpPr>
            <p:nvPr/>
          </p:nvSpPr>
          <p:spPr bwMode="auto">
            <a:xfrm rot="10800000">
              <a:off x="4665"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Rectangle 4"/>
            <p:cNvSpPr>
              <a:spLocks noChangeArrowheads="1"/>
            </p:cNvSpPr>
            <p:nvPr/>
          </p:nvSpPr>
          <p:spPr bwMode="auto">
            <a:xfrm rot="10800000">
              <a:off x="460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Rectangle 5"/>
            <p:cNvSpPr>
              <a:spLocks noChangeArrowheads="1"/>
            </p:cNvSpPr>
            <p:nvPr/>
          </p:nvSpPr>
          <p:spPr bwMode="auto">
            <a:xfrm rot="10800000">
              <a:off x="454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Rectangle 6"/>
            <p:cNvSpPr>
              <a:spLocks noChangeArrowheads="1"/>
            </p:cNvSpPr>
            <p:nvPr/>
          </p:nvSpPr>
          <p:spPr bwMode="auto">
            <a:xfrm rot="10800000">
              <a:off x="4484"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Rectangle 7"/>
            <p:cNvSpPr>
              <a:spLocks noChangeArrowheads="1"/>
            </p:cNvSpPr>
            <p:nvPr/>
          </p:nvSpPr>
          <p:spPr bwMode="auto">
            <a:xfrm rot="10800000">
              <a:off x="4423"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Rectangle 8"/>
            <p:cNvSpPr>
              <a:spLocks noChangeArrowheads="1"/>
            </p:cNvSpPr>
            <p:nvPr/>
          </p:nvSpPr>
          <p:spPr bwMode="auto">
            <a:xfrm rot="10800000">
              <a:off x="4362"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Rectangle 9"/>
            <p:cNvSpPr>
              <a:spLocks noChangeArrowheads="1"/>
            </p:cNvSpPr>
            <p:nvPr/>
          </p:nvSpPr>
          <p:spPr bwMode="auto">
            <a:xfrm rot="10800000">
              <a:off x="4302"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ectangle 10"/>
            <p:cNvSpPr>
              <a:spLocks noChangeArrowheads="1"/>
            </p:cNvSpPr>
            <p:nvPr/>
          </p:nvSpPr>
          <p:spPr bwMode="auto">
            <a:xfrm rot="10800000">
              <a:off x="4240"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Rectangle 11"/>
            <p:cNvSpPr>
              <a:spLocks noChangeArrowheads="1"/>
            </p:cNvSpPr>
            <p:nvPr/>
          </p:nvSpPr>
          <p:spPr bwMode="auto">
            <a:xfrm rot="10800000">
              <a:off x="4179"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Rectangle 12"/>
            <p:cNvSpPr>
              <a:spLocks noChangeArrowheads="1"/>
            </p:cNvSpPr>
            <p:nvPr/>
          </p:nvSpPr>
          <p:spPr bwMode="auto">
            <a:xfrm rot="10800000">
              <a:off x="4119"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ectangle 13"/>
            <p:cNvSpPr>
              <a:spLocks noChangeArrowheads="1"/>
            </p:cNvSpPr>
            <p:nvPr/>
          </p:nvSpPr>
          <p:spPr bwMode="auto">
            <a:xfrm rot="10800000">
              <a:off x="4058"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Rectangle 14"/>
            <p:cNvSpPr>
              <a:spLocks noChangeArrowheads="1"/>
            </p:cNvSpPr>
            <p:nvPr/>
          </p:nvSpPr>
          <p:spPr bwMode="auto">
            <a:xfrm rot="10800000">
              <a:off x="3997"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Rectangle 15"/>
            <p:cNvSpPr>
              <a:spLocks noChangeArrowheads="1"/>
            </p:cNvSpPr>
            <p:nvPr/>
          </p:nvSpPr>
          <p:spPr bwMode="auto">
            <a:xfrm rot="10800000">
              <a:off x="3937"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Rectangle 16"/>
            <p:cNvSpPr>
              <a:spLocks noChangeArrowheads="1"/>
            </p:cNvSpPr>
            <p:nvPr/>
          </p:nvSpPr>
          <p:spPr bwMode="auto">
            <a:xfrm rot="10800000">
              <a:off x="3875"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Rectangle 17"/>
            <p:cNvSpPr>
              <a:spLocks noChangeArrowheads="1"/>
            </p:cNvSpPr>
            <p:nvPr/>
          </p:nvSpPr>
          <p:spPr bwMode="auto">
            <a:xfrm rot="10800000">
              <a:off x="3814"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Rectangle 18"/>
            <p:cNvSpPr>
              <a:spLocks noChangeArrowheads="1"/>
            </p:cNvSpPr>
            <p:nvPr/>
          </p:nvSpPr>
          <p:spPr bwMode="auto">
            <a:xfrm rot="10800000">
              <a:off x="3754"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Rectangle 19"/>
            <p:cNvSpPr>
              <a:spLocks noChangeArrowheads="1"/>
            </p:cNvSpPr>
            <p:nvPr/>
          </p:nvSpPr>
          <p:spPr bwMode="auto">
            <a:xfrm rot="10800000">
              <a:off x="3693"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Rectangle 20"/>
            <p:cNvSpPr>
              <a:spLocks noChangeArrowheads="1"/>
            </p:cNvSpPr>
            <p:nvPr/>
          </p:nvSpPr>
          <p:spPr bwMode="auto">
            <a:xfrm rot="10800000">
              <a:off x="3268" y="1348"/>
              <a:ext cx="55"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Rectangle 21"/>
            <p:cNvSpPr>
              <a:spLocks noChangeArrowheads="1"/>
            </p:cNvSpPr>
            <p:nvPr/>
          </p:nvSpPr>
          <p:spPr bwMode="auto">
            <a:xfrm rot="10800000">
              <a:off x="3208"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Rectangle 22"/>
            <p:cNvSpPr>
              <a:spLocks noChangeArrowheads="1"/>
            </p:cNvSpPr>
            <p:nvPr/>
          </p:nvSpPr>
          <p:spPr bwMode="auto">
            <a:xfrm rot="10800000">
              <a:off x="3147" y="1348"/>
              <a:ext cx="56" cy="849"/>
            </a:xfrm>
            <a:prstGeom prst="rect">
              <a:avLst/>
            </a:prstGeom>
            <a:grp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74" name="Rectangle 176"/>
          <p:cNvSpPr>
            <a:spLocks noChangeArrowheads="1"/>
          </p:cNvSpPr>
          <p:nvPr/>
        </p:nvSpPr>
        <p:spPr bwMode="auto">
          <a:xfrm rot="10800000">
            <a:off x="7139065" y="2999355"/>
            <a:ext cx="88900" cy="1347788"/>
          </a:xfrm>
          <a:prstGeom prst="rect">
            <a:avLst/>
          </a:prstGeom>
          <a:solidFill>
            <a:srgbClr val="FF0000"/>
          </a:solidFill>
          <a:ln w="9525">
            <a:solidFill>
              <a:sysClr val="windowText" lastClr="000000"/>
            </a:solidFill>
            <a:miter lim="800000"/>
            <a:headEnd/>
            <a:tailEnd/>
          </a:ln>
          <a:effectLst/>
        </p:spPr>
        <p:txBody>
          <a:bodyPr rot="10800000"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Rectangle 177"/>
          <p:cNvSpPr>
            <a:spLocks noChangeArrowheads="1"/>
          </p:cNvSpPr>
          <p:nvPr/>
        </p:nvSpPr>
        <p:spPr bwMode="auto">
          <a:xfrm rot="10800000">
            <a:off x="6946977" y="2997768"/>
            <a:ext cx="87313" cy="1347787"/>
          </a:xfrm>
          <a:prstGeom prst="rect">
            <a:avLst/>
          </a:prstGeom>
          <a:solidFill>
            <a:srgbClr val="FF0000"/>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Rectangle 178"/>
          <p:cNvSpPr>
            <a:spLocks noChangeArrowheads="1"/>
          </p:cNvSpPr>
          <p:nvPr/>
        </p:nvSpPr>
        <p:spPr bwMode="auto">
          <a:xfrm rot="10800000">
            <a:off x="6177040" y="2997768"/>
            <a:ext cx="87312" cy="1347787"/>
          </a:xfrm>
          <a:prstGeom prst="rect">
            <a:avLst/>
          </a:prstGeom>
          <a:solidFill>
            <a:srgbClr val="FF0000"/>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AutoShape 196"/>
          <p:cNvSpPr>
            <a:spLocks noChangeArrowheads="1"/>
          </p:cNvSpPr>
          <p:nvPr/>
        </p:nvSpPr>
        <p:spPr bwMode="auto">
          <a:xfrm rot="16200000">
            <a:off x="2773680" y="5446645"/>
            <a:ext cx="365760" cy="640080"/>
          </a:xfrm>
          <a:prstGeom prst="downArrow">
            <a:avLst>
              <a:gd name="adj1" fmla="val 50056"/>
              <a:gd name="adj2" fmla="val 40000"/>
            </a:avLst>
          </a:prstGeom>
          <a:solidFill>
            <a:schemeClr val="accent1">
              <a:lumMod val="60000"/>
              <a:lumOff val="40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lvl="0" algn="ctr" eaLnBrk="0" fontAlgn="base" hangingPunct="0">
              <a:lnSpc>
                <a:spcPct val="80000"/>
              </a:lnSpc>
              <a:spcBef>
                <a:spcPct val="0"/>
              </a:spcBef>
              <a:spcAft>
                <a:spcPct val="0"/>
              </a:spcAft>
              <a:defRPr/>
            </a:pPr>
            <a:endParaRPr lang="en-US" sz="1000" b="1">
              <a:latin typeface="Trebuchet MS" pitchFamily="34" charset="0"/>
              <a:cs typeface="Arial" charset="0"/>
            </a:endParaRPr>
          </a:p>
        </p:txBody>
      </p:sp>
      <p:sp>
        <p:nvSpPr>
          <p:cNvPr id="78" name="Rectangle 293"/>
          <p:cNvSpPr>
            <a:spLocks noChangeArrowheads="1"/>
          </p:cNvSpPr>
          <p:nvPr/>
        </p:nvSpPr>
        <p:spPr bwMode="auto">
          <a:xfrm>
            <a:off x="3276600" y="5126605"/>
            <a:ext cx="2486025" cy="1421928"/>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lvl="0" algn="ctr" eaLnBrk="0" fontAlgn="base" hangingPunct="0">
              <a:lnSpc>
                <a:spcPct val="80000"/>
              </a:lnSpc>
              <a:spcBef>
                <a:spcPct val="0"/>
              </a:spcBef>
              <a:spcAft>
                <a:spcPct val="0"/>
              </a:spcAft>
              <a:defRPr/>
            </a:pPr>
            <a:endParaRPr lang="en-US" b="1" dirty="0" smtClean="0">
              <a:latin typeface="Times New Roman" pitchFamily="18" charset="0"/>
              <a:cs typeface="Times New Roman" pitchFamily="18" charset="0"/>
            </a:endParaRPr>
          </a:p>
          <a:p>
            <a:pPr indent="-384048" algn="ctr" eaLnBrk="0" fontAlgn="base" hangingPunct="0">
              <a:lnSpc>
                <a:spcPct val="80000"/>
              </a:lnSpc>
              <a:spcBef>
                <a:spcPct val="0"/>
              </a:spcBef>
              <a:spcAft>
                <a:spcPct val="0"/>
              </a:spcAft>
              <a:buClr>
                <a:schemeClr val="accent1"/>
              </a:buClr>
              <a:buSzPct val="80000"/>
              <a:defRPr/>
            </a:pPr>
            <a:r>
              <a:rPr lang="en-US" b="1" dirty="0" smtClean="0">
                <a:latin typeface="Times New Roman" pitchFamily="18" charset="0"/>
                <a:cs typeface="Times New Roman" pitchFamily="18" charset="0"/>
              </a:rPr>
              <a:t>When updating </a:t>
            </a:r>
            <a:r>
              <a:rPr lang="el-GR" b="1" dirty="0" smtClean="0">
                <a:latin typeface="Times New Roman" pitchFamily="18" charset="0"/>
                <a:cs typeface="Times New Roman" pitchFamily="18" charset="0"/>
              </a:rPr>
              <a:t>γ</a:t>
            </a:r>
            <a:r>
              <a:rPr lang="en-US" b="1" baseline="-25000" dirty="0" smtClean="0">
                <a:latin typeface="Times New Roman" pitchFamily="18" charset="0"/>
                <a:cs typeface="Times New Roman" pitchFamily="18" charset="0"/>
              </a:rPr>
              <a:t>k</a:t>
            </a:r>
            <a:r>
              <a:rPr lang="en-US" b="1" dirty="0" smtClean="0">
                <a:latin typeface="Times New Roman" pitchFamily="18" charset="0"/>
                <a:cs typeface="Times New Roman" pitchFamily="18" charset="0"/>
              </a:rPr>
              <a:t>, only re-compute </a:t>
            </a:r>
            <a:br>
              <a:rPr lang="en-US" b="1" dirty="0" smtClean="0">
                <a:latin typeface="Times New Roman" pitchFamily="18" charset="0"/>
                <a:cs typeface="Times New Roman" pitchFamily="18" charset="0"/>
              </a:rPr>
            </a:br>
            <a:r>
              <a:rPr lang="en-US" b="1" dirty="0" smtClean="0">
                <a:latin typeface="Times New Roman" pitchFamily="18" charset="0"/>
                <a:cs typeface="Times New Roman" pitchFamily="18" charset="0"/>
              </a:rPr>
              <a:t>the coefficients for those examples</a:t>
            </a:r>
          </a:p>
          <a:p>
            <a:pPr lvl="0" algn="ctr" eaLnBrk="0" fontAlgn="base" hangingPunct="0">
              <a:lnSpc>
                <a:spcPct val="80000"/>
              </a:lnSpc>
              <a:spcBef>
                <a:spcPct val="0"/>
              </a:spcBef>
              <a:spcAft>
                <a:spcPct val="0"/>
              </a:spcAft>
              <a:defRPr/>
            </a:pPr>
            <a:endParaRPr lang="en-US" b="1" dirty="0">
              <a:latin typeface="Times New Roman" pitchFamily="18" charset="0"/>
              <a:cs typeface="Times New Roman" pitchFamily="18" charset="0"/>
            </a:endParaRPr>
          </a:p>
        </p:txBody>
      </p:sp>
      <p:grpSp>
        <p:nvGrpSpPr>
          <p:cNvPr id="36" name="Group 180"/>
          <p:cNvGrpSpPr>
            <a:grpSpLocks/>
          </p:cNvGrpSpPr>
          <p:nvPr/>
        </p:nvGrpSpPr>
        <p:grpSpPr bwMode="auto">
          <a:xfrm rot="5400000">
            <a:off x="5624590" y="2372292"/>
            <a:ext cx="1174750" cy="2600325"/>
            <a:chOff x="177" y="1841"/>
            <a:chExt cx="740" cy="1638"/>
          </a:xfrm>
        </p:grpSpPr>
        <p:sp>
          <p:nvSpPr>
            <p:cNvPr id="80" name="Line 181"/>
            <p:cNvSpPr>
              <a:spLocks noChangeShapeType="1"/>
            </p:cNvSpPr>
            <p:nvPr/>
          </p:nvSpPr>
          <p:spPr bwMode="auto">
            <a:xfrm rot="5400000">
              <a:off x="99" y="2659"/>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Line 182"/>
            <p:cNvSpPr>
              <a:spLocks noChangeShapeType="1"/>
            </p:cNvSpPr>
            <p:nvPr/>
          </p:nvSpPr>
          <p:spPr bwMode="auto">
            <a:xfrm rot="5400000">
              <a:off x="47"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Line 183"/>
            <p:cNvSpPr>
              <a:spLocks noChangeShapeType="1"/>
            </p:cNvSpPr>
            <p:nvPr/>
          </p:nvSpPr>
          <p:spPr bwMode="auto">
            <a:xfrm rot="5400000">
              <a:off x="-6"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Line 184"/>
            <p:cNvSpPr>
              <a:spLocks noChangeShapeType="1"/>
            </p:cNvSpPr>
            <p:nvPr/>
          </p:nvSpPr>
          <p:spPr bwMode="auto">
            <a:xfrm rot="5400000">
              <a:off x="-59" y="2659"/>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Line 185"/>
            <p:cNvSpPr>
              <a:spLocks noChangeShapeType="1"/>
            </p:cNvSpPr>
            <p:nvPr/>
          </p:nvSpPr>
          <p:spPr bwMode="auto">
            <a:xfrm rot="5400000">
              <a:off x="-112"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Line 186"/>
            <p:cNvSpPr>
              <a:spLocks noChangeShapeType="1"/>
            </p:cNvSpPr>
            <p:nvPr/>
          </p:nvSpPr>
          <p:spPr bwMode="auto">
            <a:xfrm rot="5400000">
              <a:off x="-165"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Line 187"/>
            <p:cNvSpPr>
              <a:spLocks noChangeShapeType="1"/>
            </p:cNvSpPr>
            <p:nvPr/>
          </p:nvSpPr>
          <p:spPr bwMode="auto">
            <a:xfrm rot="5400000">
              <a:off x="-218" y="2659"/>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Line 188"/>
            <p:cNvSpPr>
              <a:spLocks noChangeShapeType="1"/>
            </p:cNvSpPr>
            <p:nvPr/>
          </p:nvSpPr>
          <p:spPr bwMode="auto">
            <a:xfrm rot="5400000">
              <a:off x="-271"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Line 189"/>
            <p:cNvSpPr>
              <a:spLocks noChangeShapeType="1"/>
            </p:cNvSpPr>
            <p:nvPr/>
          </p:nvSpPr>
          <p:spPr bwMode="auto">
            <a:xfrm rot="5400000">
              <a:off x="-323"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Line 190"/>
            <p:cNvSpPr>
              <a:spLocks noChangeShapeType="1"/>
            </p:cNvSpPr>
            <p:nvPr/>
          </p:nvSpPr>
          <p:spPr bwMode="auto">
            <a:xfrm rot="5400000">
              <a:off x="-376" y="2659"/>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Line 191"/>
            <p:cNvSpPr>
              <a:spLocks noChangeShapeType="1"/>
            </p:cNvSpPr>
            <p:nvPr/>
          </p:nvSpPr>
          <p:spPr bwMode="auto">
            <a:xfrm rot="5400000">
              <a:off x="-429"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Line 192"/>
            <p:cNvSpPr>
              <a:spLocks noChangeShapeType="1"/>
            </p:cNvSpPr>
            <p:nvPr/>
          </p:nvSpPr>
          <p:spPr bwMode="auto">
            <a:xfrm rot="5400000">
              <a:off x="-482"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Line 193"/>
            <p:cNvSpPr>
              <a:spLocks noChangeShapeType="1"/>
            </p:cNvSpPr>
            <p:nvPr/>
          </p:nvSpPr>
          <p:spPr bwMode="auto">
            <a:xfrm rot="5400000">
              <a:off x="-535" y="2659"/>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Line 194"/>
            <p:cNvSpPr>
              <a:spLocks noChangeShapeType="1"/>
            </p:cNvSpPr>
            <p:nvPr/>
          </p:nvSpPr>
          <p:spPr bwMode="auto">
            <a:xfrm rot="5400000">
              <a:off x="-588"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Line 195"/>
            <p:cNvSpPr>
              <a:spLocks noChangeShapeType="1"/>
            </p:cNvSpPr>
            <p:nvPr/>
          </p:nvSpPr>
          <p:spPr bwMode="auto">
            <a:xfrm rot="5400000">
              <a:off x="-641" y="2661"/>
              <a:ext cx="1636"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95" name="Rectangle 122"/>
          <p:cNvSpPr>
            <a:spLocks noChangeArrowheads="1"/>
          </p:cNvSpPr>
          <p:nvPr/>
        </p:nvSpPr>
        <p:spPr bwMode="auto">
          <a:xfrm rot="5400000">
            <a:off x="3179840" y="1748405"/>
            <a:ext cx="88900" cy="2581275"/>
          </a:xfrm>
          <a:prstGeom prst="rect">
            <a:avLst/>
          </a:prstGeom>
          <a:solidFill>
            <a:srgbClr val="5F5F5F"/>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Rectangle 228"/>
          <p:cNvSpPr>
            <a:spLocks noChangeArrowheads="1"/>
          </p:cNvSpPr>
          <p:nvPr/>
        </p:nvSpPr>
        <p:spPr bwMode="auto">
          <a:xfrm rot="5400000">
            <a:off x="1946353" y="2989831"/>
            <a:ext cx="88900" cy="98425"/>
          </a:xfrm>
          <a:prstGeom prst="rect">
            <a:avLst/>
          </a:prstGeom>
          <a:solidFill>
            <a:srgbClr val="FF0000"/>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53" name="Group 147"/>
          <p:cNvGrpSpPr>
            <a:grpSpLocks/>
          </p:cNvGrpSpPr>
          <p:nvPr/>
        </p:nvGrpSpPr>
        <p:grpSpPr bwMode="auto">
          <a:xfrm rot="5400000">
            <a:off x="3349702" y="2381818"/>
            <a:ext cx="434975" cy="1336675"/>
            <a:chOff x="3251" y="1098"/>
            <a:chExt cx="1496" cy="740"/>
          </a:xfrm>
        </p:grpSpPr>
        <p:sp>
          <p:nvSpPr>
            <p:cNvPr id="98" name="Line 148"/>
            <p:cNvSpPr>
              <a:spLocks noChangeShapeType="1"/>
            </p:cNvSpPr>
            <p:nvPr/>
          </p:nvSpPr>
          <p:spPr bwMode="auto">
            <a:xfrm>
              <a:off x="3251" y="1098"/>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Line 149"/>
            <p:cNvSpPr>
              <a:spLocks noChangeShapeType="1"/>
            </p:cNvSpPr>
            <p:nvPr/>
          </p:nvSpPr>
          <p:spPr bwMode="auto">
            <a:xfrm>
              <a:off x="3253" y="1150"/>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Line 150"/>
            <p:cNvSpPr>
              <a:spLocks noChangeShapeType="1"/>
            </p:cNvSpPr>
            <p:nvPr/>
          </p:nvSpPr>
          <p:spPr bwMode="auto">
            <a:xfrm>
              <a:off x="3253" y="1203"/>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Line 151"/>
            <p:cNvSpPr>
              <a:spLocks noChangeShapeType="1"/>
            </p:cNvSpPr>
            <p:nvPr/>
          </p:nvSpPr>
          <p:spPr bwMode="auto">
            <a:xfrm>
              <a:off x="3251" y="1256"/>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Line 152"/>
            <p:cNvSpPr>
              <a:spLocks noChangeShapeType="1"/>
            </p:cNvSpPr>
            <p:nvPr/>
          </p:nvSpPr>
          <p:spPr bwMode="auto">
            <a:xfrm>
              <a:off x="3253" y="1309"/>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Line 153"/>
            <p:cNvSpPr>
              <a:spLocks noChangeShapeType="1"/>
            </p:cNvSpPr>
            <p:nvPr/>
          </p:nvSpPr>
          <p:spPr bwMode="auto">
            <a:xfrm>
              <a:off x="3253" y="1362"/>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Line 154"/>
            <p:cNvSpPr>
              <a:spLocks noChangeShapeType="1"/>
            </p:cNvSpPr>
            <p:nvPr/>
          </p:nvSpPr>
          <p:spPr bwMode="auto">
            <a:xfrm>
              <a:off x="3251" y="1415"/>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Line 155"/>
            <p:cNvSpPr>
              <a:spLocks noChangeShapeType="1"/>
            </p:cNvSpPr>
            <p:nvPr/>
          </p:nvSpPr>
          <p:spPr bwMode="auto">
            <a:xfrm>
              <a:off x="3253" y="1468"/>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Line 156"/>
            <p:cNvSpPr>
              <a:spLocks noChangeShapeType="1"/>
            </p:cNvSpPr>
            <p:nvPr/>
          </p:nvSpPr>
          <p:spPr bwMode="auto">
            <a:xfrm>
              <a:off x="3253" y="1520"/>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7" name="Line 157"/>
            <p:cNvSpPr>
              <a:spLocks noChangeShapeType="1"/>
            </p:cNvSpPr>
            <p:nvPr/>
          </p:nvSpPr>
          <p:spPr bwMode="auto">
            <a:xfrm>
              <a:off x="3251" y="1573"/>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Line 158"/>
            <p:cNvSpPr>
              <a:spLocks noChangeShapeType="1"/>
            </p:cNvSpPr>
            <p:nvPr/>
          </p:nvSpPr>
          <p:spPr bwMode="auto">
            <a:xfrm>
              <a:off x="3253" y="1626"/>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9" name="Line 159"/>
            <p:cNvSpPr>
              <a:spLocks noChangeShapeType="1"/>
            </p:cNvSpPr>
            <p:nvPr/>
          </p:nvSpPr>
          <p:spPr bwMode="auto">
            <a:xfrm>
              <a:off x="3253" y="1679"/>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0" name="Line 160"/>
            <p:cNvSpPr>
              <a:spLocks noChangeShapeType="1"/>
            </p:cNvSpPr>
            <p:nvPr/>
          </p:nvSpPr>
          <p:spPr bwMode="auto">
            <a:xfrm>
              <a:off x="3251" y="1732"/>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1" name="Line 161"/>
            <p:cNvSpPr>
              <a:spLocks noChangeShapeType="1"/>
            </p:cNvSpPr>
            <p:nvPr/>
          </p:nvSpPr>
          <p:spPr bwMode="auto">
            <a:xfrm>
              <a:off x="3253" y="1785"/>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2" name="Line 162"/>
            <p:cNvSpPr>
              <a:spLocks noChangeShapeType="1"/>
            </p:cNvSpPr>
            <p:nvPr/>
          </p:nvSpPr>
          <p:spPr bwMode="auto">
            <a:xfrm>
              <a:off x="3253" y="1838"/>
              <a:ext cx="149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9" name="Group 225"/>
          <p:cNvGrpSpPr>
            <a:grpSpLocks/>
          </p:cNvGrpSpPr>
          <p:nvPr/>
        </p:nvGrpSpPr>
        <p:grpSpPr bwMode="auto">
          <a:xfrm>
            <a:off x="1943177" y="2824730"/>
            <a:ext cx="857250" cy="434975"/>
            <a:chOff x="1062" y="1833"/>
            <a:chExt cx="544" cy="1636"/>
          </a:xfrm>
        </p:grpSpPr>
        <p:sp>
          <p:nvSpPr>
            <p:cNvPr id="114" name="Line 163"/>
            <p:cNvSpPr>
              <a:spLocks noChangeShapeType="1"/>
            </p:cNvSpPr>
            <p:nvPr/>
          </p:nvSpPr>
          <p:spPr bwMode="auto">
            <a:xfrm rot="5400000">
              <a:off x="789" y="2650"/>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5" name="Line 164"/>
            <p:cNvSpPr>
              <a:spLocks noChangeShapeType="1"/>
            </p:cNvSpPr>
            <p:nvPr/>
          </p:nvSpPr>
          <p:spPr bwMode="auto">
            <a:xfrm rot="5400000">
              <a:off x="730"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Line 165"/>
            <p:cNvSpPr>
              <a:spLocks noChangeShapeType="1"/>
            </p:cNvSpPr>
            <p:nvPr/>
          </p:nvSpPr>
          <p:spPr bwMode="auto">
            <a:xfrm rot="5400000">
              <a:off x="669"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7" name="Line 166"/>
            <p:cNvSpPr>
              <a:spLocks noChangeShapeType="1"/>
            </p:cNvSpPr>
            <p:nvPr/>
          </p:nvSpPr>
          <p:spPr bwMode="auto">
            <a:xfrm rot="5400000">
              <a:off x="608" y="2650"/>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8" name="Line 167"/>
            <p:cNvSpPr>
              <a:spLocks noChangeShapeType="1"/>
            </p:cNvSpPr>
            <p:nvPr/>
          </p:nvSpPr>
          <p:spPr bwMode="auto">
            <a:xfrm rot="5400000">
              <a:off x="547"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9" name="Line 168"/>
            <p:cNvSpPr>
              <a:spLocks noChangeShapeType="1"/>
            </p:cNvSpPr>
            <p:nvPr/>
          </p:nvSpPr>
          <p:spPr bwMode="auto">
            <a:xfrm rot="5400000">
              <a:off x="487"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0" name="Line 169"/>
            <p:cNvSpPr>
              <a:spLocks noChangeShapeType="1"/>
            </p:cNvSpPr>
            <p:nvPr/>
          </p:nvSpPr>
          <p:spPr bwMode="auto">
            <a:xfrm rot="5400000">
              <a:off x="426" y="2650"/>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1" name="Line 170"/>
            <p:cNvSpPr>
              <a:spLocks noChangeShapeType="1"/>
            </p:cNvSpPr>
            <p:nvPr/>
          </p:nvSpPr>
          <p:spPr bwMode="auto">
            <a:xfrm rot="5400000">
              <a:off x="365"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2" name="Line 171"/>
            <p:cNvSpPr>
              <a:spLocks noChangeShapeType="1"/>
            </p:cNvSpPr>
            <p:nvPr/>
          </p:nvSpPr>
          <p:spPr bwMode="auto">
            <a:xfrm rot="5400000">
              <a:off x="305" y="2652"/>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3" name="Line 172"/>
            <p:cNvSpPr>
              <a:spLocks noChangeShapeType="1"/>
            </p:cNvSpPr>
            <p:nvPr/>
          </p:nvSpPr>
          <p:spPr bwMode="auto">
            <a:xfrm rot="5400000">
              <a:off x="245" y="2650"/>
              <a:ext cx="163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97" name="Group 254"/>
          <p:cNvGrpSpPr>
            <a:grpSpLocks/>
          </p:cNvGrpSpPr>
          <p:nvPr/>
        </p:nvGrpSpPr>
        <p:grpSpPr bwMode="auto">
          <a:xfrm>
            <a:off x="4326015" y="2831080"/>
            <a:ext cx="192087" cy="434975"/>
            <a:chOff x="1883" y="1178"/>
            <a:chExt cx="121" cy="274"/>
          </a:xfrm>
        </p:grpSpPr>
        <p:sp>
          <p:nvSpPr>
            <p:cNvPr id="125" name="Line 247"/>
            <p:cNvSpPr>
              <a:spLocks noChangeShapeType="1"/>
            </p:cNvSpPr>
            <p:nvPr/>
          </p:nvSpPr>
          <p:spPr bwMode="auto">
            <a:xfrm rot="5400000">
              <a:off x="1867" y="1315"/>
              <a:ext cx="27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6" name="Line 248"/>
            <p:cNvSpPr>
              <a:spLocks noChangeShapeType="1"/>
            </p:cNvSpPr>
            <p:nvPr/>
          </p:nvSpPr>
          <p:spPr bwMode="auto">
            <a:xfrm rot="5400000">
              <a:off x="1806" y="1315"/>
              <a:ext cx="27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 name="Line 249"/>
            <p:cNvSpPr>
              <a:spLocks noChangeShapeType="1"/>
            </p:cNvSpPr>
            <p:nvPr/>
          </p:nvSpPr>
          <p:spPr bwMode="auto">
            <a:xfrm rot="5400000">
              <a:off x="1746" y="1315"/>
              <a:ext cx="274" cy="0"/>
            </a:xfrm>
            <a:prstGeom prst="line">
              <a:avLst/>
            </a:prstGeom>
            <a:noFill/>
            <a:ln w="9525">
              <a:solidFill>
                <a:sysClr val="windowText" lastClr="000000"/>
              </a:solid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28" name="Rectangle 233"/>
          <p:cNvSpPr>
            <a:spLocks noChangeArrowheads="1"/>
          </p:cNvSpPr>
          <p:nvPr/>
        </p:nvSpPr>
        <p:spPr bwMode="auto">
          <a:xfrm>
            <a:off x="2321002" y="2921568"/>
            <a:ext cx="574675" cy="238125"/>
          </a:xfrm>
          <a:prstGeom prst="rect">
            <a:avLst/>
          </a:prstGeom>
          <a:noFill/>
          <a:ln w="9525" algn="ctr">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13" name="Group 229"/>
          <p:cNvGrpSpPr>
            <a:grpSpLocks/>
          </p:cNvGrpSpPr>
          <p:nvPr/>
        </p:nvGrpSpPr>
        <p:grpSpPr bwMode="auto">
          <a:xfrm rot="10800000">
            <a:off x="2511502" y="3016818"/>
            <a:ext cx="227013" cy="42862"/>
            <a:chOff x="4708" y="2148"/>
            <a:chExt cx="143" cy="27"/>
          </a:xfrm>
        </p:grpSpPr>
        <p:sp>
          <p:nvSpPr>
            <p:cNvPr id="130" name="Oval 230"/>
            <p:cNvSpPr>
              <a:spLocks noChangeArrowheads="1"/>
            </p:cNvSpPr>
            <p:nvPr/>
          </p:nvSpPr>
          <p:spPr bwMode="auto">
            <a:xfrm>
              <a:off x="4708"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1" name="Oval 231"/>
            <p:cNvSpPr>
              <a:spLocks noChangeArrowheads="1"/>
            </p:cNvSpPr>
            <p:nvPr/>
          </p:nvSpPr>
          <p:spPr bwMode="auto">
            <a:xfrm>
              <a:off x="4762"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2" name="Oval 232"/>
            <p:cNvSpPr>
              <a:spLocks noChangeArrowheads="1"/>
            </p:cNvSpPr>
            <p:nvPr/>
          </p:nvSpPr>
          <p:spPr bwMode="auto">
            <a:xfrm>
              <a:off x="4824" y="2148"/>
              <a:ext cx="27" cy="27"/>
            </a:xfrm>
            <a:prstGeom prst="ellipse">
              <a:avLst/>
            </a:prstGeom>
            <a:solidFill>
              <a:sysClr val="window" lastClr="FFFFFF"/>
            </a:solidFill>
            <a:ln w="9525">
              <a:solidFill>
                <a:sysClr val="window" lastClr="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33" name="Rectangle 123"/>
          <p:cNvSpPr>
            <a:spLocks noChangeArrowheads="1"/>
          </p:cNvSpPr>
          <p:nvPr/>
        </p:nvSpPr>
        <p:spPr bwMode="auto">
          <a:xfrm rot="5400000">
            <a:off x="4144030" y="2990047"/>
            <a:ext cx="89331" cy="100012"/>
          </a:xfrm>
          <a:prstGeom prst="rect">
            <a:avLst/>
          </a:prstGeom>
          <a:solidFill>
            <a:srgbClr val="FF0000"/>
          </a:solidFill>
          <a:ln w="9525">
            <a:solidFill>
              <a:sysClr val="windowText" lastClr="000000"/>
            </a:solidFill>
            <a:miter lim="800000"/>
            <a:headEnd/>
            <a:tailEnd/>
          </a:ln>
          <a:effectLst/>
        </p:spPr>
        <p:txBody>
          <a:bodyPr rot="10800000" vert="eaVert"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 name="Rectangle 124"/>
          <p:cNvSpPr>
            <a:spLocks noChangeArrowheads="1"/>
          </p:cNvSpPr>
          <p:nvPr/>
        </p:nvSpPr>
        <p:spPr bwMode="auto">
          <a:xfrm rot="5400000">
            <a:off x="3957715" y="2989831"/>
            <a:ext cx="88900" cy="98425"/>
          </a:xfrm>
          <a:prstGeom prst="rect">
            <a:avLst/>
          </a:prstGeom>
          <a:solidFill>
            <a:srgbClr val="FF0000"/>
          </a:solidFill>
          <a:ln w="9525">
            <a:solidFill>
              <a:sysClr val="windowText" lastClr="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5" name="Rectangle 126"/>
          <p:cNvSpPr>
            <a:spLocks noChangeArrowheads="1"/>
          </p:cNvSpPr>
          <p:nvPr/>
        </p:nvSpPr>
        <p:spPr bwMode="auto">
          <a:xfrm rot="5400000">
            <a:off x="3192641" y="2990523"/>
            <a:ext cx="88697" cy="98425"/>
          </a:xfrm>
          <a:prstGeom prst="rect">
            <a:avLst/>
          </a:prstGeom>
          <a:solidFill>
            <a:srgbClr val="FF0000"/>
          </a:solidFill>
          <a:ln w="9525">
            <a:solidFill>
              <a:sysClr val="windowText" lastClr="000000"/>
            </a:solidFill>
            <a:miter lim="800000"/>
            <a:headEnd/>
            <a:tailEnd/>
          </a:ln>
          <a:effectLst/>
        </p:spPr>
        <p:txBody>
          <a:bodyPr rot="10800000" vert="eaVert"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6" name="Text Box 285"/>
          <p:cNvSpPr txBox="1">
            <a:spLocks noChangeArrowheads="1"/>
          </p:cNvSpPr>
          <p:nvPr/>
        </p:nvSpPr>
        <p:spPr bwMode="auto">
          <a:xfrm>
            <a:off x="1854277" y="3320030"/>
            <a:ext cx="619125" cy="579438"/>
          </a:xfrm>
          <a:prstGeom prst="rect">
            <a:avLst/>
          </a:prstGeom>
          <a:noFill/>
          <a:ln w="9525" algn="ctr">
            <a:noFill/>
            <a:miter lim="800000"/>
            <a:headEnd/>
            <a:tailEnd/>
          </a:ln>
          <a:effec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err="1">
                <a:ln>
                  <a:noFill/>
                </a:ln>
                <a:solidFill>
                  <a:sysClr val="window" lastClr="FFFFFF"/>
                </a:solidFill>
                <a:effectLst/>
                <a:uLnTx/>
                <a:uFillTx/>
                <a:latin typeface="Times New Roman" pitchFamily="18" charset="0"/>
                <a:cs typeface="Times New Roman" pitchFamily="18" charset="0"/>
              </a:rPr>
              <a:t>d</a:t>
            </a:r>
            <a:r>
              <a:rPr kumimoji="0" lang="en-US" sz="3200" b="0" i="0" u="none" strike="noStrike" kern="0" cap="none" spc="0" normalizeH="0" baseline="-25000" noProof="0" dirty="0" err="1">
                <a:ln>
                  <a:noFill/>
                </a:ln>
                <a:solidFill>
                  <a:sysClr val="window" lastClr="FFFFFF"/>
                </a:solidFill>
                <a:effectLst/>
                <a:uLnTx/>
                <a:uFillTx/>
                <a:latin typeface="Times New Roman" pitchFamily="18" charset="0"/>
                <a:cs typeface="Times New Roman" pitchFamily="18" charset="0"/>
              </a:rPr>
              <a:t>k</a:t>
            </a:r>
            <a:endParaRPr kumimoji="0" lang="en-US" sz="3200" b="0" i="0" u="none" strike="noStrike" kern="0" cap="none" spc="0" normalizeH="0" baseline="-25000" noProof="0" dirty="0">
              <a:ln>
                <a:noFill/>
              </a:ln>
              <a:solidFill>
                <a:sysClr val="window" lastClr="FFFFFF"/>
              </a:solidFill>
              <a:effectLst/>
              <a:uLnTx/>
              <a:uFillTx/>
              <a:latin typeface="Times New Roman" pitchFamily="18" charset="0"/>
              <a:cs typeface="Times New Roman" pitchFamily="18" charset="0"/>
            </a:endParaRPr>
          </a:p>
        </p:txBody>
      </p:sp>
      <p:grpSp>
        <p:nvGrpSpPr>
          <p:cNvPr id="124" name="Group 287"/>
          <p:cNvGrpSpPr>
            <a:grpSpLocks/>
          </p:cNvGrpSpPr>
          <p:nvPr/>
        </p:nvGrpSpPr>
        <p:grpSpPr bwMode="auto">
          <a:xfrm>
            <a:off x="2824240" y="3061268"/>
            <a:ext cx="838200" cy="579437"/>
            <a:chOff x="1519" y="1333"/>
            <a:chExt cx="528" cy="365"/>
          </a:xfrm>
        </p:grpSpPr>
        <p:sp>
          <p:nvSpPr>
            <p:cNvPr id="138" name="Text Box 284"/>
            <p:cNvSpPr txBox="1">
              <a:spLocks noChangeArrowheads="1"/>
            </p:cNvSpPr>
            <p:nvPr/>
          </p:nvSpPr>
          <p:spPr bwMode="auto">
            <a:xfrm>
              <a:off x="1519" y="1333"/>
              <a:ext cx="528" cy="365"/>
            </a:xfrm>
            <a:prstGeom prst="rect">
              <a:avLst/>
            </a:prstGeom>
            <a:noFill/>
            <a:ln w="9525" algn="ctr">
              <a:noFill/>
              <a:miter lim="800000"/>
              <a:headEnd/>
              <a:tailEnd/>
            </a:ln>
            <a:effec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3200" b="0"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r>
                <a:rPr kumimoji="0" lang="en-US" sz="2400" b="0" i="0" u="none" strike="noStrike" kern="0" cap="none" spc="0" normalizeH="0" baseline="-25000" noProof="0" dirty="0" smtClean="0">
                  <a:ln>
                    <a:noFill/>
                  </a:ln>
                  <a:solidFill>
                    <a:sysClr val="window" lastClr="FFFFFF"/>
                  </a:solidFill>
                  <a:effectLst/>
                  <a:uLnTx/>
                  <a:uFillTx/>
                </a:rPr>
                <a:t>k</a:t>
              </a:r>
              <a:endParaRPr kumimoji="0" lang="en-US" sz="2400" b="0" i="0" u="none" strike="noStrike" kern="0" cap="none" spc="0" normalizeH="0" baseline="30000" noProof="0" dirty="0">
                <a:ln>
                  <a:noFill/>
                </a:ln>
                <a:solidFill>
                  <a:sysClr val="window" lastClr="FFFFFF"/>
                </a:solidFill>
                <a:effectLst/>
                <a:uLnTx/>
                <a:uFillTx/>
              </a:endParaRPr>
            </a:p>
          </p:txBody>
        </p:sp>
        <p:sp>
          <p:nvSpPr>
            <p:cNvPr id="139" name="Text Box 286"/>
            <p:cNvSpPr txBox="1">
              <a:spLocks noChangeArrowheads="1"/>
            </p:cNvSpPr>
            <p:nvPr/>
          </p:nvSpPr>
          <p:spPr bwMode="auto">
            <a:xfrm>
              <a:off x="1652" y="1412"/>
              <a:ext cx="258" cy="212"/>
            </a:xfrm>
            <a:prstGeom prst="rect">
              <a:avLst/>
            </a:prstGeom>
            <a:noFill/>
            <a:ln w="9525" algn="ctr">
              <a:noFill/>
              <a:miter lim="800000"/>
              <a:headEnd/>
              <a:tailEnd/>
            </a:ln>
            <a:effec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30000" noProof="0" dirty="0">
                  <a:ln>
                    <a:noFill/>
                  </a:ln>
                  <a:solidFill>
                    <a:sysClr val="window" lastClr="FFFFFF"/>
                  </a:solidFill>
                  <a:effectLst/>
                  <a:uLnTx/>
                  <a:uFillTx/>
                </a:rPr>
                <a:t>T</a:t>
              </a:r>
            </a:p>
          </p:txBody>
        </p:sp>
      </p:grpSp>
      <p:sp>
        <p:nvSpPr>
          <p:cNvPr id="140" name="AutoShape 298"/>
          <p:cNvSpPr>
            <a:spLocks noChangeArrowheads="1"/>
          </p:cNvSpPr>
          <p:nvPr/>
        </p:nvSpPr>
        <p:spPr bwMode="auto">
          <a:xfrm rot="16200000">
            <a:off x="5897880" y="5446646"/>
            <a:ext cx="365760" cy="640080"/>
          </a:xfrm>
          <a:prstGeom prst="downArrow">
            <a:avLst>
              <a:gd name="adj1" fmla="val 50056"/>
              <a:gd name="adj2" fmla="val 40000"/>
            </a:avLst>
          </a:prstGeom>
          <a:solidFill>
            <a:schemeClr val="accent1">
              <a:lumMod val="60000"/>
              <a:lumOff val="40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algn="ctr" eaLnBrk="0" fontAlgn="base" hangingPunct="0">
              <a:lnSpc>
                <a:spcPct val="80000"/>
              </a:lnSpc>
              <a:spcBef>
                <a:spcPct val="0"/>
              </a:spcBef>
              <a:spcAft>
                <a:spcPct val="0"/>
              </a:spcAft>
              <a:defRPr/>
            </a:pPr>
            <a:endParaRPr lang="en-US" sz="1000" b="1">
              <a:latin typeface="Trebuchet MS" pitchFamily="34" charset="0"/>
              <a:cs typeface="Arial" charset="0"/>
            </a:endParaRPr>
          </a:p>
        </p:txBody>
      </p:sp>
      <p:sp>
        <p:nvSpPr>
          <p:cNvPr id="141" name="Text Box 301"/>
          <p:cNvSpPr txBox="1">
            <a:spLocks noChangeArrowheads="1"/>
          </p:cNvSpPr>
          <p:nvPr/>
        </p:nvSpPr>
        <p:spPr bwMode="auto">
          <a:xfrm>
            <a:off x="6400800" y="5304270"/>
            <a:ext cx="1676400" cy="978729"/>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lvl="0" algn="ctr" eaLnBrk="0" fontAlgn="base" hangingPunct="0">
              <a:lnSpc>
                <a:spcPct val="80000"/>
              </a:lnSpc>
              <a:spcBef>
                <a:spcPct val="0"/>
              </a:spcBef>
              <a:spcAft>
                <a:spcPct val="0"/>
              </a:spcAft>
              <a:defRPr/>
            </a:pPr>
            <a:endParaRPr lang="en-US" b="1" dirty="0" smtClean="0">
              <a:latin typeface="Times New Roman" pitchFamily="18" charset="0"/>
              <a:cs typeface="Times New Roman" pitchFamily="18" charset="0"/>
            </a:endParaRPr>
          </a:p>
          <a:p>
            <a:pPr indent="-384048" algn="ctr" eaLnBrk="0" fontAlgn="base" hangingPunct="0">
              <a:lnSpc>
                <a:spcPct val="80000"/>
              </a:lnSpc>
              <a:spcBef>
                <a:spcPct val="0"/>
              </a:spcBef>
              <a:spcAft>
                <a:spcPct val="0"/>
              </a:spcAft>
              <a:buClr>
                <a:schemeClr val="accent1"/>
              </a:buClr>
              <a:buSzPct val="80000"/>
              <a:defRPr/>
            </a:pPr>
            <a:r>
              <a:rPr lang="en-US" b="1" dirty="0" smtClean="0">
                <a:latin typeface="Times New Roman" pitchFamily="18" charset="0"/>
                <a:cs typeface="Times New Roman" pitchFamily="18" charset="0"/>
              </a:rPr>
              <a:t>Solve with </a:t>
            </a:r>
          </a:p>
          <a:p>
            <a:pPr indent="-384048" algn="ctr" eaLnBrk="0" fontAlgn="base" hangingPunct="0">
              <a:lnSpc>
                <a:spcPct val="80000"/>
              </a:lnSpc>
              <a:spcBef>
                <a:spcPct val="0"/>
              </a:spcBef>
              <a:spcAft>
                <a:spcPct val="0"/>
              </a:spcAft>
              <a:buClr>
                <a:schemeClr val="accent1"/>
              </a:buClr>
              <a:buSzPct val="80000"/>
              <a:defRPr/>
            </a:pPr>
            <a:r>
              <a:rPr lang="en-US" b="1" dirty="0" smtClean="0">
                <a:latin typeface="Times New Roman" pitchFamily="18" charset="0"/>
                <a:cs typeface="Times New Roman" pitchFamily="18" charset="0"/>
              </a:rPr>
              <a:t>SVD</a:t>
            </a:r>
          </a:p>
          <a:p>
            <a:pPr lvl="0" algn="ctr" eaLnBrk="0" fontAlgn="base" hangingPunct="0">
              <a:lnSpc>
                <a:spcPct val="80000"/>
              </a:lnSpc>
              <a:spcBef>
                <a:spcPct val="0"/>
              </a:spcBef>
              <a:spcAft>
                <a:spcPct val="0"/>
              </a:spcAft>
              <a:defRPr/>
            </a:pPr>
            <a:endParaRPr lang="en-US" b="1" dirty="0">
              <a:latin typeface="Times New Roman" pitchFamily="18" charset="0"/>
              <a:cs typeface="Times New Roman" pitchFamily="18" charset="0"/>
            </a:endParaRPr>
          </a:p>
        </p:txBody>
      </p:sp>
      <p:sp>
        <p:nvSpPr>
          <p:cNvPr id="142" name="Text Box 307"/>
          <p:cNvSpPr txBox="1">
            <a:spLocks noChangeArrowheads="1"/>
          </p:cNvSpPr>
          <p:nvPr/>
        </p:nvSpPr>
        <p:spPr bwMode="auto">
          <a:xfrm>
            <a:off x="990600" y="2231005"/>
            <a:ext cx="3414713" cy="369332"/>
          </a:xfrm>
          <a:prstGeom prst="rect">
            <a:avLst/>
          </a:prstGeom>
          <a:noFill/>
          <a:ln w="9525">
            <a:noFill/>
            <a:miter lim="800000"/>
            <a:headEnd/>
            <a:tailEnd/>
          </a:ln>
          <a:effectLst/>
        </p:spPr>
        <p:txBody>
          <a:bodyPr>
            <a:spAutoFit/>
          </a:bodyPr>
          <a:lstStyle/>
          <a:p>
            <a:pPr marL="285750" marR="0" lvl="0" indent="-285750"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rPr>
              <a:t>We want to solve:</a:t>
            </a:r>
          </a:p>
        </p:txBody>
      </p:sp>
      <p:sp>
        <p:nvSpPr>
          <p:cNvPr id="143" name="Text Box 283"/>
          <p:cNvSpPr txBox="1">
            <a:spLocks noChangeArrowheads="1"/>
          </p:cNvSpPr>
          <p:nvPr/>
        </p:nvSpPr>
        <p:spPr bwMode="auto">
          <a:xfrm>
            <a:off x="5957738" y="3187586"/>
            <a:ext cx="1047750" cy="800219"/>
          </a:xfrm>
          <a:prstGeom prst="rect">
            <a:avLst/>
          </a:prstGeom>
          <a:noFill/>
          <a:ln w="9525" algn="ctr">
            <a:noFill/>
            <a:miter lim="800000"/>
            <a:headEnd/>
            <a:tailEnd/>
          </a:ln>
          <a:effectLst/>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600" b="1" i="0" u="none" strike="noStrike" kern="0" cap="none" spc="0" normalizeH="0" baseline="0" noProof="0" dirty="0" err="1">
                <a:ln>
                  <a:noFill/>
                </a:ln>
                <a:solidFill>
                  <a:sysClr val="window" lastClr="FFFFFF"/>
                </a:solidFill>
                <a:effectLst/>
                <a:uLnTx/>
                <a:uFillTx/>
                <a:latin typeface="Times New Roman" pitchFamily="18" charset="0"/>
                <a:cs typeface="Times New Roman" pitchFamily="18" charset="0"/>
              </a:rPr>
              <a:t>E</a:t>
            </a:r>
            <a:r>
              <a:rPr kumimoji="0" lang="en-US" sz="4600" b="0" i="0" u="none" strike="noStrike" kern="0" cap="none" spc="0" normalizeH="0" baseline="-25000" noProof="0" dirty="0" err="1">
                <a:ln>
                  <a:noFill/>
                </a:ln>
                <a:solidFill>
                  <a:sysClr val="window" lastClr="FFFFFF"/>
                </a:solidFill>
                <a:effectLst/>
                <a:uLnTx/>
                <a:uFillTx/>
                <a:latin typeface="Times New Roman" pitchFamily="18" charset="0"/>
                <a:cs typeface="Times New Roman" pitchFamily="18" charset="0"/>
              </a:rPr>
              <a:t>k</a:t>
            </a:r>
            <a:endParaRPr kumimoji="0" lang="en-US" sz="4600" b="0" i="0" u="none" strike="noStrike" kern="0" cap="none" spc="0" normalizeH="0" baseline="-25000" noProof="0" dirty="0">
              <a:ln>
                <a:noFill/>
              </a:ln>
              <a:solidFill>
                <a:sysClr val="window" lastClr="FFFFFF"/>
              </a:solidFill>
              <a:effectLst/>
              <a:uLnTx/>
              <a:uFillTx/>
              <a:latin typeface="Times New Roman" pitchFamily="18" charset="0"/>
              <a:cs typeface="Times New Roman" pitchFamily="18" charset="0"/>
            </a:endParaRPr>
          </a:p>
        </p:txBody>
      </p:sp>
      <p:graphicFrame>
        <p:nvGraphicFramePr>
          <p:cNvPr id="144" name="Object 15"/>
          <p:cNvGraphicFramePr>
            <a:graphicFrameLocks noChangeAspect="1"/>
          </p:cNvGraphicFramePr>
          <p:nvPr/>
        </p:nvGraphicFramePr>
        <p:xfrm>
          <a:off x="7140575" y="2869180"/>
          <a:ext cx="1325563" cy="1619250"/>
        </p:xfrm>
        <a:graphic>
          <a:graphicData uri="http://schemas.openxmlformats.org/presentationml/2006/ole">
            <p:oleObj spid="_x0000_s26653" name="Equation" r:id="rId6" imgW="228501" imgH="279279" progId="">
              <p:embed/>
            </p:oleObj>
          </a:graphicData>
        </a:graphic>
      </p:graphicFrame>
      <p:sp>
        <p:nvSpPr>
          <p:cNvPr id="145" name="TextBox 144"/>
          <p:cNvSpPr txBox="1"/>
          <p:nvPr/>
        </p:nvSpPr>
        <p:spPr>
          <a:xfrm>
            <a:off x="2855196" y="3033881"/>
            <a:ext cx="33825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a:t>
            </a:r>
            <a:endParaRPr kumimoji="0" lang="en-US" sz="1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46" name="TextBox 145"/>
          <p:cNvSpPr txBox="1"/>
          <p:nvPr/>
        </p:nvSpPr>
        <p:spPr>
          <a:xfrm>
            <a:off x="6053216" y="3044298"/>
            <a:ext cx="338254"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sym typeface="MT Extra"/>
              </a:rPr>
              <a:t>~</a:t>
            </a:r>
            <a:endParaRPr kumimoji="0" lang="en-US" sz="24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47" name="TextBox 146"/>
          <p:cNvSpPr txBox="1"/>
          <p:nvPr/>
        </p:nvSpPr>
        <p:spPr>
          <a:xfrm>
            <a:off x="1033346" y="3692693"/>
            <a:ext cx="338254"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a:t>
            </a:r>
            <a:endParaRPr kumimoji="0" lang="en-US" sz="9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149" name="TextBox 148"/>
          <p:cNvSpPr txBox="1"/>
          <p:nvPr/>
        </p:nvSpPr>
        <p:spPr>
          <a:xfrm>
            <a:off x="120771" y="1517318"/>
            <a:ext cx="3216537" cy="369332"/>
          </a:xfrm>
          <a:prstGeom prst="rect">
            <a:avLst/>
          </a:prstGeom>
          <a:noFill/>
        </p:spPr>
        <p:txBody>
          <a:bodyPr wrap="square" rtlCol="0">
            <a:spAutoFit/>
          </a:bodyPr>
          <a:lstStyle/>
          <a:p>
            <a:pPr>
              <a:spcBef>
                <a:spcPct val="20000"/>
              </a:spcBef>
              <a:defRPr/>
            </a:pPr>
            <a:r>
              <a:rPr lang="en-US" b="1" dirty="0" smtClean="0">
                <a:solidFill>
                  <a:schemeClr val="accent1">
                    <a:lumMod val="60000"/>
                    <a:lumOff val="40000"/>
                  </a:schemeClr>
                </a:solidFill>
                <a:latin typeface="Times New Roman" pitchFamily="18" charset="0"/>
                <a:ea typeface="+mj-ea"/>
                <a:cs typeface="Times New Roman" pitchFamily="18" charset="0"/>
              </a:rPr>
              <a:t>Dictionary Update Stage:</a:t>
            </a:r>
            <a:endParaRPr lang="en-US" b="1" dirty="0">
              <a:solidFill>
                <a:schemeClr val="accent1">
                  <a:lumMod val="60000"/>
                  <a:lumOff val="40000"/>
                </a:schemeClr>
              </a:solidFill>
              <a:latin typeface="Times New Roman" pitchFamily="18" charset="0"/>
              <a:ea typeface="+mj-ea"/>
              <a:cs typeface="Times New Roman" pitchFamily="18" charset="0"/>
            </a:endParaRPr>
          </a:p>
        </p:txBody>
      </p:sp>
      <p:sp>
        <p:nvSpPr>
          <p:cNvPr id="148" name="Slide Number Placeholder 147"/>
          <p:cNvSpPr>
            <a:spLocks noGrp="1"/>
          </p:cNvSpPr>
          <p:nvPr>
            <p:ph type="sldNum" sz="quarter" idx="12"/>
          </p:nvPr>
        </p:nvSpPr>
        <p:spPr/>
        <p:txBody>
          <a:bodyPr/>
          <a:lstStyle/>
          <a:p>
            <a:fld id="{30F3B77E-384B-4FBE-A8DC-4FB4ACD0D0D5}" type="slidenum">
              <a:rPr lang="en-US" smtClean="0"/>
              <a:pPr/>
              <a:t>17</a:t>
            </a:fld>
            <a:endParaRPr lang="en-US"/>
          </a:p>
        </p:txBody>
      </p:sp>
      <p:sp>
        <p:nvSpPr>
          <p:cNvPr id="150"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8"/>
                                        </p:tgtEl>
                                        <p:attrNameLst>
                                          <p:attrName>style.visibility</p:attrName>
                                        </p:attrNameLst>
                                      </p:cBhvr>
                                      <p:to>
                                        <p:strVal val="visible"/>
                                      </p:to>
                                    </p:set>
                                  </p:childTnLst>
                                </p:cTn>
                              </p:par>
                              <p:par>
                                <p:cTn id="31" presetID="10" presetClass="exit" presetSubtype="0" fill="hold" nodeType="withEffect">
                                  <p:stCondLst>
                                    <p:cond delay="0"/>
                                  </p:stCondLst>
                                  <p:childTnLst>
                                    <p:animEffect transition="out" filter="fade">
                                      <p:cBhvr>
                                        <p:cTn id="32" dur="2000"/>
                                        <p:tgtEl>
                                          <p:spTgt spid="3"/>
                                        </p:tgtEl>
                                      </p:cBhvr>
                                    </p:animEffect>
                                    <p:set>
                                      <p:cBhvr>
                                        <p:cTn id="33" dur="1" fill="hold">
                                          <p:stCondLst>
                                            <p:cond delay="1999"/>
                                          </p:stCondLst>
                                        </p:cTn>
                                        <p:tgtEl>
                                          <p:spTgt spid="3"/>
                                        </p:tgtEl>
                                        <p:attrNameLst>
                                          <p:attrName>style.visibility</p:attrName>
                                        </p:attrNameLst>
                                      </p:cBhvr>
                                      <p:to>
                                        <p:strVal val="hidden"/>
                                      </p:to>
                                    </p:set>
                                  </p:childTnLst>
                                </p:cTn>
                              </p:par>
                              <p:par>
                                <p:cTn id="34" presetID="35" presetClass="path" presetSubtype="0" accel="50000" decel="50000" fill="hold" nodeType="withEffect">
                                  <p:stCondLst>
                                    <p:cond delay="0"/>
                                  </p:stCondLst>
                                  <p:childTnLst>
                                    <p:animMotion origin="layout" path="M -2.5E-6 0.00047 L -0.12552 0.0007 " pathEditMode="relative" rAng="0" ptsTypes="AA">
                                      <p:cBhvr>
                                        <p:cTn id="35" dur="2000" fill="hold"/>
                                        <p:tgtEl>
                                          <p:spTgt spid="135"/>
                                        </p:tgtEl>
                                        <p:attrNameLst>
                                          <p:attrName>ppt_x</p:attrName>
                                          <p:attrName>ppt_y</p:attrName>
                                        </p:attrNameLst>
                                      </p:cBhvr>
                                      <p:rCtr x="-63" y="0"/>
                                    </p:animMotion>
                                  </p:childTnLst>
                                </p:cTn>
                              </p:par>
                              <p:par>
                                <p:cTn id="36" presetID="10" presetClass="exit" presetSubtype="0" fill="hold" nodeType="withEffect">
                                  <p:stCondLst>
                                    <p:cond delay="0"/>
                                  </p:stCondLst>
                                  <p:childTnLst>
                                    <p:animEffect transition="out" filter="fade">
                                      <p:cBhvr>
                                        <p:cTn id="37" dur="2000"/>
                                        <p:tgtEl>
                                          <p:spTgt spid="34"/>
                                        </p:tgtEl>
                                      </p:cBhvr>
                                    </p:animEffect>
                                    <p:set>
                                      <p:cBhvr>
                                        <p:cTn id="38" dur="1" fill="hold">
                                          <p:stCondLst>
                                            <p:cond delay="1999"/>
                                          </p:stCondLst>
                                        </p:cTn>
                                        <p:tgtEl>
                                          <p:spTgt spid="34"/>
                                        </p:tgtEl>
                                        <p:attrNameLst>
                                          <p:attrName>style.visibility</p:attrName>
                                        </p:attrNameLst>
                                      </p:cBhvr>
                                      <p:to>
                                        <p:strVal val="hidden"/>
                                      </p:to>
                                    </p:set>
                                  </p:childTnLst>
                                </p:cTn>
                              </p:par>
                              <p:par>
                                <p:cTn id="39" presetID="35" presetClass="path" presetSubtype="0" accel="50000" decel="50000" fill="hold" nodeType="withEffect">
                                  <p:stCondLst>
                                    <p:cond delay="0"/>
                                  </p:stCondLst>
                                  <p:childTnLst>
                                    <p:animMotion origin="layout" path="M -3.05556E-6 0.00047 L -0.19948 0.00047 " pathEditMode="relative" rAng="0" ptsTypes="AA">
                                      <p:cBhvr>
                                        <p:cTn id="40" dur="2000" fill="hold"/>
                                        <p:tgtEl>
                                          <p:spTgt spid="134"/>
                                        </p:tgtEl>
                                        <p:attrNameLst>
                                          <p:attrName>ppt_x</p:attrName>
                                          <p:attrName>ppt_y</p:attrName>
                                        </p:attrNameLst>
                                      </p:cBhvr>
                                      <p:rCtr x="-100" y="0"/>
                                    </p:animMotion>
                                  </p:childTnLst>
                                </p:cTn>
                              </p:par>
                              <p:par>
                                <p:cTn id="41" presetID="10" presetClass="exit" presetSubtype="0" fill="hold" nodeType="withEffect">
                                  <p:stCondLst>
                                    <p:cond delay="0"/>
                                  </p:stCondLst>
                                  <p:childTnLst>
                                    <p:animEffect transition="out" filter="fade">
                                      <p:cBhvr>
                                        <p:cTn id="42" dur="2000"/>
                                        <p:tgtEl>
                                          <p:spTgt spid="95"/>
                                        </p:tgtEl>
                                      </p:cBhvr>
                                    </p:animEffect>
                                    <p:set>
                                      <p:cBhvr>
                                        <p:cTn id="43" dur="1" fill="hold">
                                          <p:stCondLst>
                                            <p:cond delay="1999"/>
                                          </p:stCondLst>
                                        </p:cTn>
                                        <p:tgtEl>
                                          <p:spTgt spid="95"/>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2000"/>
                                        <p:tgtEl>
                                          <p:spTgt spid="113"/>
                                        </p:tgtEl>
                                      </p:cBhvr>
                                    </p:animEffect>
                                    <p:set>
                                      <p:cBhvr>
                                        <p:cTn id="46" dur="1" fill="hold">
                                          <p:stCondLst>
                                            <p:cond delay="1999"/>
                                          </p:stCondLst>
                                        </p:cTn>
                                        <p:tgtEl>
                                          <p:spTgt spid="113"/>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146"/>
                                        </p:tgtEl>
                                        <p:attrNameLst>
                                          <p:attrName>style.visibility</p:attrName>
                                        </p:attrNameLst>
                                      </p:cBhvr>
                                      <p:to>
                                        <p:strVal val="visible"/>
                                      </p:to>
                                    </p:set>
                                    <p:animEffect transition="in" filter="fade">
                                      <p:cBhvr>
                                        <p:cTn id="49" dur="1500"/>
                                        <p:tgtEl>
                                          <p:spTgt spid="146"/>
                                        </p:tgtEl>
                                      </p:cBhvr>
                                    </p:animEffect>
                                  </p:childTnLst>
                                </p:cTn>
                              </p:par>
                              <p:par>
                                <p:cTn id="50" presetID="10" presetClass="entr" presetSubtype="0" fill="hold" nodeType="withEffect">
                                  <p:stCondLst>
                                    <p:cond delay="0"/>
                                  </p:stCondLst>
                                  <p:childTnLst>
                                    <p:set>
                                      <p:cBhvr>
                                        <p:cTn id="51" dur="1" fill="hold">
                                          <p:stCondLst>
                                            <p:cond delay="0"/>
                                          </p:stCondLst>
                                        </p:cTn>
                                        <p:tgtEl>
                                          <p:spTgt spid="145"/>
                                        </p:tgtEl>
                                        <p:attrNameLst>
                                          <p:attrName>style.visibility</p:attrName>
                                        </p:attrNameLst>
                                      </p:cBhvr>
                                      <p:to>
                                        <p:strVal val="visible"/>
                                      </p:to>
                                    </p:set>
                                    <p:animEffect transition="in" filter="fade">
                                      <p:cBhvr>
                                        <p:cTn id="52" dur="1500"/>
                                        <p:tgtEl>
                                          <p:spTgt spid="145"/>
                                        </p:tgtEl>
                                      </p:cBhvr>
                                    </p:animEffect>
                                  </p:childTnLst>
                                </p:cTn>
                              </p:par>
                              <p:par>
                                <p:cTn id="53" presetID="10" presetClass="entr" presetSubtype="0" fill="hold" nodeType="withEffect">
                                  <p:stCondLst>
                                    <p:cond delay="0"/>
                                  </p:stCondLst>
                                  <p:childTnLst>
                                    <p:set>
                                      <p:cBhvr>
                                        <p:cTn id="54" dur="1" fill="hold">
                                          <p:stCondLst>
                                            <p:cond delay="0"/>
                                          </p:stCondLst>
                                        </p:cTn>
                                        <p:tgtEl>
                                          <p:spTgt spid="147"/>
                                        </p:tgtEl>
                                        <p:attrNameLst>
                                          <p:attrName>style.visibility</p:attrName>
                                        </p:attrNameLst>
                                      </p:cBhvr>
                                      <p:to>
                                        <p:strVal val="visible"/>
                                      </p:to>
                                    </p:set>
                                    <p:animEffect transition="in" filter="fade">
                                      <p:cBhvr>
                                        <p:cTn id="55" dur="1500"/>
                                        <p:tgtEl>
                                          <p:spTgt spid="147"/>
                                        </p:tgtEl>
                                      </p:cBhvr>
                                    </p:animEffect>
                                  </p:childTnLst>
                                </p:cTn>
                              </p:par>
                              <p:par>
                                <p:cTn id="56" presetID="35" presetClass="path" presetSubtype="0" accel="50000" decel="50000" fill="hold" nodeType="withEffect">
                                  <p:stCondLst>
                                    <p:cond delay="0"/>
                                  </p:stCondLst>
                                  <p:childTnLst>
                                    <p:animMotion origin="layout" path="M 2.22222E-6 0.00047 L -0.12639 0.00047 " pathEditMode="relative" rAng="0" ptsTypes="AA">
                                      <p:cBhvr>
                                        <p:cTn id="57" dur="2000" fill="hold"/>
                                        <p:tgtEl>
                                          <p:spTgt spid="76"/>
                                        </p:tgtEl>
                                        <p:attrNameLst>
                                          <p:attrName>ppt_x</p:attrName>
                                          <p:attrName>ppt_y</p:attrName>
                                        </p:attrNameLst>
                                      </p:cBhvr>
                                      <p:rCtr x="-63" y="0"/>
                                    </p:animMotion>
                                  </p:childTnLst>
                                </p:cTn>
                              </p:par>
                              <p:par>
                                <p:cTn id="58" presetID="35" presetClass="path" presetSubtype="0" accel="50000" decel="50000" fill="hold" nodeType="withEffect">
                                  <p:stCondLst>
                                    <p:cond delay="0"/>
                                  </p:stCondLst>
                                  <p:childTnLst>
                                    <p:animMotion origin="layout" path="M -4.72222E-6 0.00047 L -0.20052 0.00047 " pathEditMode="relative" rAng="0" ptsTypes="AA">
                                      <p:cBhvr>
                                        <p:cTn id="59" dur="2000" fill="hold"/>
                                        <p:tgtEl>
                                          <p:spTgt spid="75"/>
                                        </p:tgtEl>
                                        <p:attrNameLst>
                                          <p:attrName>ppt_x</p:attrName>
                                          <p:attrName>ppt_y</p:attrName>
                                        </p:attrNameLst>
                                      </p:cBhvr>
                                      <p:rCtr x="-100" y="0"/>
                                    </p:animMotion>
                                  </p:childTnLst>
                                </p:cTn>
                              </p:par>
                              <p:par>
                                <p:cTn id="60" presetID="35" presetClass="path" presetSubtype="0" accel="50000" decel="50000" fill="hold" nodeType="withEffect">
                                  <p:stCondLst>
                                    <p:cond delay="0"/>
                                  </p:stCondLst>
                                  <p:childTnLst>
                                    <p:animMotion origin="layout" path="M 4.72222E-6 0.00046 L -0.21094 0.00046 " pathEditMode="relative" rAng="0" ptsTypes="AA">
                                      <p:cBhvr>
                                        <p:cTn id="61" dur="2000" fill="hold"/>
                                        <p:tgtEl>
                                          <p:spTgt spid="74"/>
                                        </p:tgtEl>
                                        <p:attrNameLst>
                                          <p:attrName>ppt_x</p:attrName>
                                          <p:attrName>ppt_y</p:attrName>
                                        </p:attrNameLst>
                                      </p:cBhvr>
                                      <p:rCtr x="-106" y="0"/>
                                    </p:animMotion>
                                  </p:childTnLst>
                                </p:cTn>
                              </p:par>
                              <p:par>
                                <p:cTn id="62" presetID="35" presetClass="path" presetSubtype="0" accel="50000" decel="50000" fill="hold" nodeType="withEffect">
                                  <p:stCondLst>
                                    <p:cond delay="0"/>
                                  </p:stCondLst>
                                  <p:childTnLst>
                                    <p:animMotion origin="layout" path="M 4.44444E-6 0.00047 L -0.20955 0.00047 " pathEditMode="relative" rAng="0" ptsTypes="AA">
                                      <p:cBhvr>
                                        <p:cTn id="63" dur="2000" fill="hold"/>
                                        <p:tgtEl>
                                          <p:spTgt spid="133"/>
                                        </p:tgtEl>
                                        <p:attrNameLst>
                                          <p:attrName>ppt_x</p:attrName>
                                          <p:attrName>ppt_y</p:attrName>
                                        </p:attrNameLst>
                                      </p:cBhvr>
                                      <p:rCtr x="-105" y="0"/>
                                    </p:animMotion>
                                  </p:childTnLst>
                                </p:cTn>
                              </p:par>
                              <p:par>
                                <p:cTn id="64" presetID="35" presetClass="path" presetSubtype="0" accel="50000" decel="50000" fill="hold" nodeType="withEffect">
                                  <p:stCondLst>
                                    <p:cond delay="0"/>
                                  </p:stCondLst>
                                  <p:childTnLst>
                                    <p:animMotion origin="layout" path="M 3.33333E-6 4.81481E-6 L -0.13507 4.81481E-6 " pathEditMode="relative" rAng="0" ptsTypes="AA">
                                      <p:cBhvr>
                                        <p:cTn id="65" dur="2000" fill="hold"/>
                                        <p:tgtEl>
                                          <p:spTgt spid="31"/>
                                        </p:tgtEl>
                                        <p:attrNameLst>
                                          <p:attrName>ppt_x</p:attrName>
                                          <p:attrName>ppt_y</p:attrName>
                                        </p:attrNameLst>
                                      </p:cBhvr>
                                      <p:rCtr x="-68" y="0"/>
                                    </p:animMotion>
                                  </p:childTnLst>
                                </p:cTn>
                              </p:par>
                              <p:par>
                                <p:cTn id="66" presetID="35" presetClass="path" presetSubtype="0" accel="50000" decel="50000" fill="hold" nodeType="withEffect">
                                  <p:stCondLst>
                                    <p:cond delay="0"/>
                                  </p:stCondLst>
                                  <p:childTnLst>
                                    <p:animMotion origin="layout" path="M 4.72222E-6 5.55112E-17 L -0.0573 5.55112E-17 " pathEditMode="relative" rAng="0" ptsTypes="AA">
                                      <p:cBhvr>
                                        <p:cTn id="67" dur="2000" fill="hold"/>
                                        <p:tgtEl>
                                          <p:spTgt spid="124"/>
                                        </p:tgtEl>
                                        <p:attrNameLst>
                                          <p:attrName>ppt_x</p:attrName>
                                          <p:attrName>ppt_y</p:attrName>
                                        </p:attrNameLst>
                                      </p:cBhvr>
                                      <p:rCtr x="-29" y="0"/>
                                    </p:animMotion>
                                  </p:childTnLst>
                                </p:cTn>
                              </p:par>
                              <p:par>
                                <p:cTn id="68" presetID="35" presetClass="path" presetSubtype="0" accel="50000" decel="50000" fill="hold" nodeType="withEffect">
                                  <p:stCondLst>
                                    <p:cond delay="0"/>
                                  </p:stCondLst>
                                  <p:childTnLst>
                                    <p:animMotion origin="layout" path="M 0.00018 1.11111E-6 L -0.19791 1.11111E-6 " pathEditMode="relative" rAng="0" ptsTypes="AA">
                                      <p:cBhvr>
                                        <p:cTn id="69" dur="2000" fill="hold"/>
                                        <p:tgtEl>
                                          <p:spTgt spid="143"/>
                                        </p:tgtEl>
                                        <p:attrNameLst>
                                          <p:attrName>ppt_x</p:attrName>
                                          <p:attrName>ppt_y</p:attrName>
                                        </p:attrNameLst>
                                      </p:cBhvr>
                                      <p:rCtr x="-99" y="0"/>
                                    </p:animMotion>
                                  </p:childTnLst>
                                </p:cTn>
                              </p:par>
                              <p:par>
                                <p:cTn id="70" presetID="35" presetClass="path" presetSubtype="0" accel="50000" decel="50000" fill="hold" nodeType="withEffect">
                                  <p:stCondLst>
                                    <p:cond delay="0"/>
                                  </p:stCondLst>
                                  <p:childTnLst>
                                    <p:animMotion origin="layout" path="M 1.94444E-6 0.00046 L -0.24584 0.00046 " pathEditMode="relative" rAng="0" ptsTypes="AA">
                                      <p:cBhvr>
                                        <p:cTn id="71" dur="2000" fill="hold"/>
                                        <p:tgtEl>
                                          <p:spTgt spid="144"/>
                                        </p:tgtEl>
                                        <p:attrNameLst>
                                          <p:attrName>ppt_x</p:attrName>
                                          <p:attrName>ppt_y</p:attrName>
                                        </p:attrNameLst>
                                      </p:cBhvr>
                                      <p:rCtr x="-123" y="0"/>
                                    </p:animMotion>
                                  </p:childTnLst>
                                </p:cTn>
                              </p:par>
                              <p:par>
                                <p:cTn id="72" presetID="35" presetClass="path" presetSubtype="0" accel="50000" decel="50000" fill="hold" nodeType="withEffect">
                                  <p:stCondLst>
                                    <p:cond delay="0"/>
                                  </p:stCondLst>
                                  <p:childTnLst>
                                    <p:animMotion origin="layout" path="M 8.33333E-7 -1.48148E-6 L -0.05677 -1.48148E-6 " pathEditMode="relative" rAng="0" ptsTypes="AA">
                                      <p:cBhvr>
                                        <p:cTn id="73" dur="2000" fill="hold"/>
                                        <p:tgtEl>
                                          <p:spTgt spid="145"/>
                                        </p:tgtEl>
                                        <p:attrNameLst>
                                          <p:attrName>ppt_x</p:attrName>
                                          <p:attrName>ppt_y</p:attrName>
                                        </p:attrNameLst>
                                      </p:cBhvr>
                                      <p:rCtr x="-28" y="0"/>
                                    </p:animMotion>
                                  </p:childTnLst>
                                </p:cTn>
                              </p:par>
                              <p:par>
                                <p:cTn id="74" presetID="35" presetClass="path" presetSubtype="0" accel="50000" decel="50000" fill="hold" nodeType="withEffect">
                                  <p:stCondLst>
                                    <p:cond delay="0"/>
                                  </p:stCondLst>
                                  <p:childTnLst>
                                    <p:animMotion origin="layout" path="M -1.94444E-6 0.00046 L -0.19705 0.00046 " pathEditMode="relative" rAng="0" ptsTypes="AA">
                                      <p:cBhvr>
                                        <p:cTn id="75" dur="2000" fill="hold"/>
                                        <p:tgtEl>
                                          <p:spTgt spid="146"/>
                                        </p:tgtEl>
                                        <p:attrNameLst>
                                          <p:attrName>ppt_x</p:attrName>
                                          <p:attrName>ppt_y</p:attrName>
                                        </p:attrNameLst>
                                      </p:cBhvr>
                                      <p:rCtr x="-99" y="0"/>
                                    </p:animMotion>
                                  </p:childTnLst>
                                </p:cTn>
                              </p:par>
                              <p:par>
                                <p:cTn id="76" presetID="1" presetClass="exit" presetSubtype="0" fill="hold" nodeType="withEffect">
                                  <p:stCondLst>
                                    <p:cond delay="0"/>
                                  </p:stCondLst>
                                  <p:childTnLst>
                                    <p:set>
                                      <p:cBhvr>
                                        <p:cTn id="77" dur="1" fill="hold">
                                          <p:stCondLst>
                                            <p:cond delay="0"/>
                                          </p:stCondLst>
                                        </p:cTn>
                                        <p:tgtEl>
                                          <p:spTgt spid="97"/>
                                        </p:tgtEl>
                                        <p:attrNameLst>
                                          <p:attrName>style.visibility</p:attrName>
                                        </p:attrNameLst>
                                      </p:cBhvr>
                                      <p:to>
                                        <p:strVal val="hidden"/>
                                      </p:to>
                                    </p:set>
                                  </p:childTnLst>
                                </p:cTn>
                              </p:par>
                              <p:par>
                                <p:cTn id="78" presetID="1" presetClass="exit" presetSubtype="0" fill="hold" nodeType="withEffect">
                                  <p:stCondLst>
                                    <p:cond delay="0"/>
                                  </p:stCondLst>
                                  <p:childTnLst>
                                    <p:set>
                                      <p:cBhvr>
                                        <p:cTn id="79" dur="1" fill="hold">
                                          <p:stCondLst>
                                            <p:cond delay="0"/>
                                          </p:stCondLst>
                                        </p:cTn>
                                        <p:tgtEl>
                                          <p:spTgt spid="53"/>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79"/>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40"/>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1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1"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30F3B77E-384B-4FBE-A8DC-4FB4ACD0D0D5}" type="slidenum">
              <a:rPr lang="en-US" smtClean="0"/>
              <a:pPr/>
              <a:t>18</a:t>
            </a:fld>
            <a:endParaRPr lang="en-US"/>
          </a:p>
        </p:txBody>
      </p:sp>
      <p:graphicFrame>
        <p:nvGraphicFramePr>
          <p:cNvPr id="5" name="Table 4"/>
          <p:cNvGraphicFramePr>
            <a:graphicFrameLocks noGrp="1"/>
          </p:cNvGraphicFramePr>
          <p:nvPr/>
        </p:nvGraphicFramePr>
        <p:xfrm>
          <a:off x="578109" y="2371884"/>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6" name="TextBox 5"/>
          <p:cNvSpPr txBox="1"/>
          <p:nvPr/>
        </p:nvSpPr>
        <p:spPr>
          <a:xfrm>
            <a:off x="3108054" y="2481066"/>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7" name="Table 6"/>
          <p:cNvGraphicFramePr>
            <a:graphicFrameLocks noGrp="1"/>
          </p:cNvGraphicFramePr>
          <p:nvPr/>
        </p:nvGraphicFramePr>
        <p:xfrm>
          <a:off x="5800164" y="2369627"/>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8" name="TextBox 7"/>
          <p:cNvSpPr txBox="1"/>
          <p:nvPr/>
        </p:nvSpPr>
        <p:spPr>
          <a:xfrm>
            <a:off x="2225936" y="2650181"/>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9" name="AutoShape 213"/>
          <p:cNvSpPr>
            <a:spLocks noChangeArrowheads="1"/>
          </p:cNvSpPr>
          <p:nvPr/>
        </p:nvSpPr>
        <p:spPr bwMode="auto">
          <a:xfrm>
            <a:off x="516199" y="2328447"/>
            <a:ext cx="2547937" cy="1265770"/>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AutoShape 213"/>
          <p:cNvSpPr>
            <a:spLocks noChangeArrowheads="1"/>
          </p:cNvSpPr>
          <p:nvPr/>
        </p:nvSpPr>
        <p:spPr bwMode="auto">
          <a:xfrm>
            <a:off x="5731137" y="2334850"/>
            <a:ext cx="2555081" cy="1788004"/>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aphicFrame>
        <p:nvGraphicFramePr>
          <p:cNvPr id="11" name="Table 10"/>
          <p:cNvGraphicFramePr>
            <a:graphicFrameLocks noGrp="1"/>
          </p:cNvGraphicFramePr>
          <p:nvPr/>
        </p:nvGraphicFramePr>
        <p:xfrm>
          <a:off x="3741097" y="2371884"/>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2" name="AutoShape 213"/>
          <p:cNvSpPr>
            <a:spLocks noChangeArrowheads="1"/>
          </p:cNvSpPr>
          <p:nvPr/>
        </p:nvSpPr>
        <p:spPr bwMode="auto">
          <a:xfrm>
            <a:off x="3673737" y="2328446"/>
            <a:ext cx="1890990" cy="1263389"/>
          </a:xfrm>
          <a:prstGeom prst="bracketPair">
            <a:avLst>
              <a:gd name="adj" fmla="val 2988"/>
            </a:avLst>
          </a:prstGeom>
          <a:noFill/>
          <a:ln w="28575">
            <a:solidFill>
              <a:srgbClr val="FFFFFF"/>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Rectangle 163"/>
          <p:cNvSpPr>
            <a:spLocks noChangeArrowheads="1"/>
          </p:cNvSpPr>
          <p:nvPr/>
        </p:nvSpPr>
        <p:spPr bwMode="auto">
          <a:xfrm rot="5400000">
            <a:off x="4990017"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4" name="Rectangle 163"/>
          <p:cNvSpPr>
            <a:spLocks noChangeArrowheads="1"/>
          </p:cNvSpPr>
          <p:nvPr/>
        </p:nvSpPr>
        <p:spPr bwMode="auto">
          <a:xfrm rot="5400000">
            <a:off x="5082746"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5" name="Rectangle 163"/>
          <p:cNvSpPr>
            <a:spLocks noChangeArrowheads="1"/>
          </p:cNvSpPr>
          <p:nvPr/>
        </p:nvSpPr>
        <p:spPr bwMode="auto">
          <a:xfrm rot="5400000">
            <a:off x="5175475"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6" name="Rectangle 163"/>
          <p:cNvSpPr>
            <a:spLocks noChangeArrowheads="1"/>
          </p:cNvSpPr>
          <p:nvPr/>
        </p:nvSpPr>
        <p:spPr bwMode="auto">
          <a:xfrm rot="5400000">
            <a:off x="5268204"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7" name="Rectangle 163"/>
          <p:cNvSpPr>
            <a:spLocks noChangeArrowheads="1"/>
          </p:cNvSpPr>
          <p:nvPr/>
        </p:nvSpPr>
        <p:spPr bwMode="auto">
          <a:xfrm rot="5400000">
            <a:off x="5360933"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8" name="Rectangle 163"/>
          <p:cNvSpPr>
            <a:spLocks noChangeArrowheads="1"/>
          </p:cNvSpPr>
          <p:nvPr/>
        </p:nvSpPr>
        <p:spPr bwMode="auto">
          <a:xfrm rot="5400000">
            <a:off x="5453662"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19" name="Rectangle 163"/>
          <p:cNvSpPr>
            <a:spLocks noChangeArrowheads="1"/>
          </p:cNvSpPr>
          <p:nvPr/>
        </p:nvSpPr>
        <p:spPr bwMode="auto">
          <a:xfrm rot="5400000">
            <a:off x="5546391"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0" name="Rectangle 163"/>
          <p:cNvSpPr>
            <a:spLocks noChangeArrowheads="1"/>
          </p:cNvSpPr>
          <p:nvPr/>
        </p:nvSpPr>
        <p:spPr bwMode="auto">
          <a:xfrm rot="5400000">
            <a:off x="5639120"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1" name="Rectangle 163"/>
          <p:cNvSpPr>
            <a:spLocks noChangeArrowheads="1"/>
          </p:cNvSpPr>
          <p:nvPr/>
        </p:nvSpPr>
        <p:spPr bwMode="auto">
          <a:xfrm rot="5400000">
            <a:off x="5731849"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2" name="Rectangle 163"/>
          <p:cNvSpPr>
            <a:spLocks noChangeArrowheads="1"/>
          </p:cNvSpPr>
          <p:nvPr/>
        </p:nvSpPr>
        <p:spPr bwMode="auto">
          <a:xfrm rot="5400000">
            <a:off x="5824578"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3" name="Rectangle 163"/>
          <p:cNvSpPr>
            <a:spLocks noChangeArrowheads="1"/>
          </p:cNvSpPr>
          <p:nvPr/>
        </p:nvSpPr>
        <p:spPr bwMode="auto">
          <a:xfrm rot="5400000">
            <a:off x="5917307"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4" name="Rectangle 163"/>
          <p:cNvSpPr>
            <a:spLocks noChangeArrowheads="1"/>
          </p:cNvSpPr>
          <p:nvPr/>
        </p:nvSpPr>
        <p:spPr bwMode="auto">
          <a:xfrm rot="5400000">
            <a:off x="6010036"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5" name="Rectangle 163"/>
          <p:cNvSpPr>
            <a:spLocks noChangeArrowheads="1"/>
          </p:cNvSpPr>
          <p:nvPr/>
        </p:nvSpPr>
        <p:spPr bwMode="auto">
          <a:xfrm rot="5400000">
            <a:off x="6102765"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6" name="Rectangle 163"/>
          <p:cNvSpPr>
            <a:spLocks noChangeArrowheads="1"/>
          </p:cNvSpPr>
          <p:nvPr/>
        </p:nvSpPr>
        <p:spPr bwMode="auto">
          <a:xfrm rot="5400000">
            <a:off x="6195494"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7" name="Rectangle 163"/>
          <p:cNvSpPr>
            <a:spLocks noChangeArrowheads="1"/>
          </p:cNvSpPr>
          <p:nvPr/>
        </p:nvSpPr>
        <p:spPr bwMode="auto">
          <a:xfrm rot="5400000">
            <a:off x="6288223"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8" name="Rectangle 163"/>
          <p:cNvSpPr>
            <a:spLocks noChangeArrowheads="1"/>
          </p:cNvSpPr>
          <p:nvPr/>
        </p:nvSpPr>
        <p:spPr bwMode="auto">
          <a:xfrm rot="5400000">
            <a:off x="6380952"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9" name="Rectangle 163"/>
          <p:cNvSpPr>
            <a:spLocks noChangeArrowheads="1"/>
          </p:cNvSpPr>
          <p:nvPr/>
        </p:nvSpPr>
        <p:spPr bwMode="auto">
          <a:xfrm rot="5400000">
            <a:off x="6473681"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0" name="Rectangle 163"/>
          <p:cNvSpPr>
            <a:spLocks noChangeArrowheads="1"/>
          </p:cNvSpPr>
          <p:nvPr/>
        </p:nvSpPr>
        <p:spPr bwMode="auto">
          <a:xfrm rot="5400000">
            <a:off x="6566404"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1" name="Rectangle 163"/>
          <p:cNvSpPr>
            <a:spLocks noChangeArrowheads="1"/>
          </p:cNvSpPr>
          <p:nvPr/>
        </p:nvSpPr>
        <p:spPr bwMode="auto">
          <a:xfrm rot="5400000">
            <a:off x="7028368"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2" name="Rectangle 163"/>
          <p:cNvSpPr>
            <a:spLocks noChangeArrowheads="1"/>
          </p:cNvSpPr>
          <p:nvPr/>
        </p:nvSpPr>
        <p:spPr bwMode="auto">
          <a:xfrm rot="5400000">
            <a:off x="7121236"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3" name="Rectangle 163"/>
          <p:cNvSpPr>
            <a:spLocks noChangeArrowheads="1"/>
          </p:cNvSpPr>
          <p:nvPr/>
        </p:nvSpPr>
        <p:spPr bwMode="auto">
          <a:xfrm rot="5400000">
            <a:off x="7214104"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4" name="Rectangle 163"/>
          <p:cNvSpPr>
            <a:spLocks noChangeArrowheads="1"/>
          </p:cNvSpPr>
          <p:nvPr/>
        </p:nvSpPr>
        <p:spPr bwMode="auto">
          <a:xfrm rot="5400000">
            <a:off x="7306972" y="3164984"/>
            <a:ext cx="1712131" cy="123558"/>
          </a:xfrm>
          <a:prstGeom prst="rect">
            <a:avLst/>
          </a:prstGeom>
          <a:solidFill>
            <a:sysClr val="windowText" lastClr="000000"/>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5" name="Rectangle 163"/>
          <p:cNvSpPr>
            <a:spLocks noChangeArrowheads="1"/>
          </p:cNvSpPr>
          <p:nvPr/>
        </p:nvSpPr>
        <p:spPr bwMode="auto">
          <a:xfrm rot="5400000">
            <a:off x="36753"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6" name="Rectangle 163"/>
          <p:cNvSpPr>
            <a:spLocks noChangeArrowheads="1"/>
          </p:cNvSpPr>
          <p:nvPr/>
        </p:nvSpPr>
        <p:spPr bwMode="auto">
          <a:xfrm rot="5400000">
            <a:off x="129482"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7" name="Rectangle 163"/>
          <p:cNvSpPr>
            <a:spLocks noChangeArrowheads="1"/>
          </p:cNvSpPr>
          <p:nvPr/>
        </p:nvSpPr>
        <p:spPr bwMode="auto">
          <a:xfrm rot="5400000">
            <a:off x="222211"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8" name="Rectangle 163"/>
          <p:cNvSpPr>
            <a:spLocks noChangeArrowheads="1"/>
          </p:cNvSpPr>
          <p:nvPr/>
        </p:nvSpPr>
        <p:spPr bwMode="auto">
          <a:xfrm rot="5400000">
            <a:off x="314940"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39" name="Rectangle 163"/>
          <p:cNvSpPr>
            <a:spLocks noChangeArrowheads="1"/>
          </p:cNvSpPr>
          <p:nvPr/>
        </p:nvSpPr>
        <p:spPr bwMode="auto">
          <a:xfrm rot="5400000">
            <a:off x="407669"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0" name="Rectangle 163"/>
          <p:cNvSpPr>
            <a:spLocks noChangeArrowheads="1"/>
          </p:cNvSpPr>
          <p:nvPr/>
        </p:nvSpPr>
        <p:spPr bwMode="auto">
          <a:xfrm rot="5400000">
            <a:off x="500398"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1" name="Rectangle 163"/>
          <p:cNvSpPr>
            <a:spLocks noChangeArrowheads="1"/>
          </p:cNvSpPr>
          <p:nvPr/>
        </p:nvSpPr>
        <p:spPr bwMode="auto">
          <a:xfrm rot="5400000">
            <a:off x="593127"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2" name="Rectangle 163"/>
          <p:cNvSpPr>
            <a:spLocks noChangeArrowheads="1"/>
          </p:cNvSpPr>
          <p:nvPr/>
        </p:nvSpPr>
        <p:spPr bwMode="auto">
          <a:xfrm rot="5400000">
            <a:off x="685856"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3" name="Rectangle 163"/>
          <p:cNvSpPr>
            <a:spLocks noChangeArrowheads="1"/>
          </p:cNvSpPr>
          <p:nvPr/>
        </p:nvSpPr>
        <p:spPr bwMode="auto">
          <a:xfrm rot="5400000">
            <a:off x="778585"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4" name="Rectangle 163"/>
          <p:cNvSpPr>
            <a:spLocks noChangeArrowheads="1"/>
          </p:cNvSpPr>
          <p:nvPr/>
        </p:nvSpPr>
        <p:spPr bwMode="auto">
          <a:xfrm rot="5400000">
            <a:off x="871314"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5" name="Rectangle 163"/>
          <p:cNvSpPr>
            <a:spLocks noChangeArrowheads="1"/>
          </p:cNvSpPr>
          <p:nvPr/>
        </p:nvSpPr>
        <p:spPr bwMode="auto">
          <a:xfrm rot="5400000">
            <a:off x="964043"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6" name="Rectangle 163"/>
          <p:cNvSpPr>
            <a:spLocks noChangeArrowheads="1"/>
          </p:cNvSpPr>
          <p:nvPr/>
        </p:nvSpPr>
        <p:spPr bwMode="auto">
          <a:xfrm rot="5400000">
            <a:off x="1056772"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7" name="Rectangle 163"/>
          <p:cNvSpPr>
            <a:spLocks noChangeArrowheads="1"/>
          </p:cNvSpPr>
          <p:nvPr/>
        </p:nvSpPr>
        <p:spPr bwMode="auto">
          <a:xfrm rot="5400000">
            <a:off x="1149501"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8" name="Rectangle 163"/>
          <p:cNvSpPr>
            <a:spLocks noChangeArrowheads="1"/>
          </p:cNvSpPr>
          <p:nvPr/>
        </p:nvSpPr>
        <p:spPr bwMode="auto">
          <a:xfrm rot="5400000">
            <a:off x="1242230"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49" name="Rectangle 163"/>
          <p:cNvSpPr>
            <a:spLocks noChangeArrowheads="1"/>
          </p:cNvSpPr>
          <p:nvPr/>
        </p:nvSpPr>
        <p:spPr bwMode="auto">
          <a:xfrm rot="5400000">
            <a:off x="1427688"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0" name="Rectangle 163"/>
          <p:cNvSpPr>
            <a:spLocks noChangeArrowheads="1"/>
          </p:cNvSpPr>
          <p:nvPr/>
        </p:nvSpPr>
        <p:spPr bwMode="auto">
          <a:xfrm rot="5400000">
            <a:off x="1520417"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1" name="Rectangle 163"/>
          <p:cNvSpPr>
            <a:spLocks noChangeArrowheads="1"/>
          </p:cNvSpPr>
          <p:nvPr/>
        </p:nvSpPr>
        <p:spPr bwMode="auto">
          <a:xfrm rot="5400000">
            <a:off x="1613140"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2" name="Rectangle 163"/>
          <p:cNvSpPr>
            <a:spLocks noChangeArrowheads="1"/>
          </p:cNvSpPr>
          <p:nvPr/>
        </p:nvSpPr>
        <p:spPr bwMode="auto">
          <a:xfrm rot="5400000">
            <a:off x="2075104"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3" name="Rectangle 163"/>
          <p:cNvSpPr>
            <a:spLocks noChangeArrowheads="1"/>
          </p:cNvSpPr>
          <p:nvPr/>
        </p:nvSpPr>
        <p:spPr bwMode="auto">
          <a:xfrm rot="5400000">
            <a:off x="2167972"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4" name="Rectangle 163"/>
          <p:cNvSpPr>
            <a:spLocks noChangeArrowheads="1"/>
          </p:cNvSpPr>
          <p:nvPr/>
        </p:nvSpPr>
        <p:spPr bwMode="auto">
          <a:xfrm rot="5400000">
            <a:off x="2260840"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5" name="Rectangle 163"/>
          <p:cNvSpPr>
            <a:spLocks noChangeArrowheads="1"/>
          </p:cNvSpPr>
          <p:nvPr/>
        </p:nvSpPr>
        <p:spPr bwMode="auto">
          <a:xfrm rot="5400000">
            <a:off x="2353708" y="2916123"/>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6" name="Rectangle 163"/>
          <p:cNvSpPr>
            <a:spLocks noChangeArrowheads="1"/>
          </p:cNvSpPr>
          <p:nvPr/>
        </p:nvSpPr>
        <p:spPr bwMode="auto">
          <a:xfrm rot="5400000">
            <a:off x="1334959" y="2916122"/>
            <a:ext cx="117873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7" name="Rectangle 163"/>
          <p:cNvSpPr>
            <a:spLocks noChangeArrowheads="1"/>
          </p:cNvSpPr>
          <p:nvPr/>
        </p:nvSpPr>
        <p:spPr bwMode="auto">
          <a:xfrm rot="5400000">
            <a:off x="3194291"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8" name="Rectangle 163"/>
          <p:cNvSpPr>
            <a:spLocks noChangeArrowheads="1"/>
          </p:cNvSpPr>
          <p:nvPr/>
        </p:nvSpPr>
        <p:spPr bwMode="auto">
          <a:xfrm rot="5400000">
            <a:off x="3286459"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59" name="Rectangle 163"/>
          <p:cNvSpPr>
            <a:spLocks noChangeArrowheads="1"/>
          </p:cNvSpPr>
          <p:nvPr/>
        </p:nvSpPr>
        <p:spPr bwMode="auto">
          <a:xfrm rot="5400000">
            <a:off x="3378627"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0" name="Rectangle 163"/>
          <p:cNvSpPr>
            <a:spLocks noChangeArrowheads="1"/>
          </p:cNvSpPr>
          <p:nvPr/>
        </p:nvSpPr>
        <p:spPr bwMode="auto">
          <a:xfrm rot="5400000">
            <a:off x="3470795"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1" name="Rectangle 163"/>
          <p:cNvSpPr>
            <a:spLocks noChangeArrowheads="1"/>
          </p:cNvSpPr>
          <p:nvPr/>
        </p:nvSpPr>
        <p:spPr bwMode="auto">
          <a:xfrm rot="5400000">
            <a:off x="3562963"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2" name="Rectangle 163"/>
          <p:cNvSpPr>
            <a:spLocks noChangeArrowheads="1"/>
          </p:cNvSpPr>
          <p:nvPr/>
        </p:nvSpPr>
        <p:spPr bwMode="auto">
          <a:xfrm rot="5400000">
            <a:off x="3655131"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3" name="Rectangle 163"/>
          <p:cNvSpPr>
            <a:spLocks noChangeArrowheads="1"/>
          </p:cNvSpPr>
          <p:nvPr/>
        </p:nvSpPr>
        <p:spPr bwMode="auto">
          <a:xfrm rot="5400000">
            <a:off x="3747299"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4" name="Rectangle 163"/>
          <p:cNvSpPr>
            <a:spLocks noChangeArrowheads="1"/>
          </p:cNvSpPr>
          <p:nvPr/>
        </p:nvSpPr>
        <p:spPr bwMode="auto">
          <a:xfrm rot="5400000">
            <a:off x="3839467"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5" name="Rectangle 64"/>
          <p:cNvSpPr>
            <a:spLocks noChangeArrowheads="1"/>
          </p:cNvSpPr>
          <p:nvPr/>
        </p:nvSpPr>
        <p:spPr bwMode="auto">
          <a:xfrm rot="5400000">
            <a:off x="3931635"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6" name="Rectangle 163"/>
          <p:cNvSpPr>
            <a:spLocks noChangeArrowheads="1"/>
          </p:cNvSpPr>
          <p:nvPr/>
        </p:nvSpPr>
        <p:spPr bwMode="auto">
          <a:xfrm rot="5400000">
            <a:off x="4023803"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7" name="Rectangle 163"/>
          <p:cNvSpPr>
            <a:spLocks noChangeArrowheads="1"/>
          </p:cNvSpPr>
          <p:nvPr/>
        </p:nvSpPr>
        <p:spPr bwMode="auto">
          <a:xfrm rot="5400000">
            <a:off x="4208139"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8" name="Rectangle 163"/>
          <p:cNvSpPr>
            <a:spLocks noChangeArrowheads="1"/>
          </p:cNvSpPr>
          <p:nvPr/>
        </p:nvSpPr>
        <p:spPr bwMode="auto">
          <a:xfrm rot="5400000">
            <a:off x="4300307"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69" name="Rectangle 163"/>
          <p:cNvSpPr>
            <a:spLocks noChangeArrowheads="1"/>
          </p:cNvSpPr>
          <p:nvPr/>
        </p:nvSpPr>
        <p:spPr bwMode="auto">
          <a:xfrm rot="5400000">
            <a:off x="4392475"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0" name="Rectangle 163"/>
          <p:cNvSpPr>
            <a:spLocks noChangeArrowheads="1"/>
          </p:cNvSpPr>
          <p:nvPr/>
        </p:nvSpPr>
        <p:spPr bwMode="auto">
          <a:xfrm rot="5400000">
            <a:off x="4576811"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1" name="Rectangle 163"/>
          <p:cNvSpPr>
            <a:spLocks noChangeArrowheads="1"/>
          </p:cNvSpPr>
          <p:nvPr/>
        </p:nvSpPr>
        <p:spPr bwMode="auto">
          <a:xfrm rot="5400000">
            <a:off x="4668979"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2" name="Rectangle 163"/>
          <p:cNvSpPr>
            <a:spLocks noChangeArrowheads="1"/>
          </p:cNvSpPr>
          <p:nvPr/>
        </p:nvSpPr>
        <p:spPr bwMode="auto">
          <a:xfrm rot="5400000">
            <a:off x="4761154"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3" name="Rectangle 163"/>
          <p:cNvSpPr>
            <a:spLocks noChangeArrowheads="1"/>
          </p:cNvSpPr>
          <p:nvPr/>
        </p:nvSpPr>
        <p:spPr bwMode="auto">
          <a:xfrm rot="5400000">
            <a:off x="4484643" y="2911368"/>
            <a:ext cx="117873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4" name="Rectangle 163"/>
          <p:cNvSpPr>
            <a:spLocks noChangeArrowheads="1"/>
          </p:cNvSpPr>
          <p:nvPr/>
        </p:nvSpPr>
        <p:spPr bwMode="auto">
          <a:xfrm rot="5400000">
            <a:off x="4856404"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5" name="Rectangle 163"/>
          <p:cNvSpPr>
            <a:spLocks noChangeArrowheads="1"/>
          </p:cNvSpPr>
          <p:nvPr/>
        </p:nvSpPr>
        <p:spPr bwMode="auto">
          <a:xfrm rot="10800000">
            <a:off x="5794601" y="2461821"/>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6" name="Rectangle 163"/>
          <p:cNvSpPr>
            <a:spLocks noChangeArrowheads="1"/>
          </p:cNvSpPr>
          <p:nvPr/>
        </p:nvSpPr>
        <p:spPr bwMode="auto">
          <a:xfrm rot="10800000">
            <a:off x="5794601" y="2551748"/>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7" name="Rectangle 163"/>
          <p:cNvSpPr>
            <a:spLocks noChangeArrowheads="1"/>
          </p:cNvSpPr>
          <p:nvPr/>
        </p:nvSpPr>
        <p:spPr bwMode="auto">
          <a:xfrm rot="10800000">
            <a:off x="5794601" y="2641675"/>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8" name="Rectangle 163"/>
          <p:cNvSpPr>
            <a:spLocks noChangeArrowheads="1"/>
          </p:cNvSpPr>
          <p:nvPr/>
        </p:nvSpPr>
        <p:spPr bwMode="auto">
          <a:xfrm rot="10800000">
            <a:off x="5794601" y="2821529"/>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79" name="Rectangle 163"/>
          <p:cNvSpPr>
            <a:spLocks noChangeArrowheads="1"/>
          </p:cNvSpPr>
          <p:nvPr/>
        </p:nvSpPr>
        <p:spPr bwMode="auto">
          <a:xfrm rot="10800000">
            <a:off x="5794601" y="2911456"/>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0" name="Rectangle 163"/>
          <p:cNvSpPr>
            <a:spLocks noChangeArrowheads="1"/>
          </p:cNvSpPr>
          <p:nvPr/>
        </p:nvSpPr>
        <p:spPr bwMode="auto">
          <a:xfrm rot="10800000">
            <a:off x="5794601" y="3001383"/>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1" name="Rectangle 163"/>
          <p:cNvSpPr>
            <a:spLocks noChangeArrowheads="1"/>
          </p:cNvSpPr>
          <p:nvPr/>
        </p:nvSpPr>
        <p:spPr bwMode="auto">
          <a:xfrm rot="10800000">
            <a:off x="5794601" y="3091310"/>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2" name="Rectangle 163"/>
          <p:cNvSpPr>
            <a:spLocks noChangeArrowheads="1"/>
          </p:cNvSpPr>
          <p:nvPr/>
        </p:nvSpPr>
        <p:spPr bwMode="auto">
          <a:xfrm rot="10800000">
            <a:off x="5794601" y="3181237"/>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3" name="Rectangle 163"/>
          <p:cNvSpPr>
            <a:spLocks noChangeArrowheads="1"/>
          </p:cNvSpPr>
          <p:nvPr/>
        </p:nvSpPr>
        <p:spPr bwMode="auto">
          <a:xfrm rot="10800000">
            <a:off x="5794601" y="3271164"/>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4" name="Rectangle 163"/>
          <p:cNvSpPr>
            <a:spLocks noChangeArrowheads="1"/>
          </p:cNvSpPr>
          <p:nvPr/>
        </p:nvSpPr>
        <p:spPr bwMode="auto">
          <a:xfrm rot="10800000">
            <a:off x="5794601" y="3361091"/>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5" name="Rectangle 163"/>
          <p:cNvSpPr>
            <a:spLocks noChangeArrowheads="1"/>
          </p:cNvSpPr>
          <p:nvPr/>
        </p:nvSpPr>
        <p:spPr bwMode="auto">
          <a:xfrm rot="10800000">
            <a:off x="5794601" y="3451018"/>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6" name="Rectangle 163"/>
          <p:cNvSpPr>
            <a:spLocks noChangeArrowheads="1"/>
          </p:cNvSpPr>
          <p:nvPr/>
        </p:nvSpPr>
        <p:spPr bwMode="auto">
          <a:xfrm rot="10800000">
            <a:off x="5794601" y="3540945"/>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7" name="Rectangle 163"/>
          <p:cNvSpPr>
            <a:spLocks noChangeArrowheads="1"/>
          </p:cNvSpPr>
          <p:nvPr/>
        </p:nvSpPr>
        <p:spPr bwMode="auto">
          <a:xfrm rot="10800000">
            <a:off x="5794601" y="3630872"/>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8" name="Rectangle 163"/>
          <p:cNvSpPr>
            <a:spLocks noChangeArrowheads="1"/>
          </p:cNvSpPr>
          <p:nvPr/>
        </p:nvSpPr>
        <p:spPr bwMode="auto">
          <a:xfrm rot="10800000">
            <a:off x="5794601" y="3720799"/>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89" name="Rectangle 163"/>
          <p:cNvSpPr>
            <a:spLocks noChangeArrowheads="1"/>
          </p:cNvSpPr>
          <p:nvPr/>
        </p:nvSpPr>
        <p:spPr bwMode="auto">
          <a:xfrm rot="10800000">
            <a:off x="5794601" y="3810726"/>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0" name="Rectangle 163"/>
          <p:cNvSpPr>
            <a:spLocks noChangeArrowheads="1"/>
          </p:cNvSpPr>
          <p:nvPr/>
        </p:nvSpPr>
        <p:spPr bwMode="auto">
          <a:xfrm rot="10800000">
            <a:off x="5794601" y="3900656"/>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1" name="Rectangle 163"/>
          <p:cNvSpPr>
            <a:spLocks noChangeArrowheads="1"/>
          </p:cNvSpPr>
          <p:nvPr/>
        </p:nvSpPr>
        <p:spPr bwMode="auto">
          <a:xfrm rot="10800000">
            <a:off x="5794601" y="2731602"/>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2" name="Rectangle 163"/>
          <p:cNvSpPr>
            <a:spLocks noChangeArrowheads="1"/>
          </p:cNvSpPr>
          <p:nvPr/>
        </p:nvSpPr>
        <p:spPr bwMode="auto">
          <a:xfrm rot="10800000">
            <a:off x="5794601" y="3992731"/>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3" name="TextBox 92"/>
          <p:cNvSpPr txBox="1"/>
          <p:nvPr/>
        </p:nvSpPr>
        <p:spPr>
          <a:xfrm>
            <a:off x="7452780" y="2650181"/>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94" name="TextBox 93"/>
          <p:cNvSpPr txBox="1"/>
          <p:nvPr/>
        </p:nvSpPr>
        <p:spPr>
          <a:xfrm>
            <a:off x="6748203" y="2527233"/>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95" name="Rectangle 163"/>
          <p:cNvSpPr>
            <a:spLocks noChangeArrowheads="1"/>
          </p:cNvSpPr>
          <p:nvPr/>
        </p:nvSpPr>
        <p:spPr bwMode="auto">
          <a:xfrm rot="5400000">
            <a:off x="4115971" y="2911369"/>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6" name="TextBox 95"/>
          <p:cNvSpPr txBox="1"/>
          <p:nvPr/>
        </p:nvSpPr>
        <p:spPr>
          <a:xfrm>
            <a:off x="1563772" y="2538214"/>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97" name="TextBox 96"/>
          <p:cNvSpPr txBox="1"/>
          <p:nvPr/>
        </p:nvSpPr>
        <p:spPr>
          <a:xfrm>
            <a:off x="4362229" y="2538214"/>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98" name="Rectangle 163"/>
          <p:cNvSpPr>
            <a:spLocks noChangeArrowheads="1"/>
          </p:cNvSpPr>
          <p:nvPr/>
        </p:nvSpPr>
        <p:spPr bwMode="auto">
          <a:xfrm rot="10800000">
            <a:off x="5794601" y="2371894"/>
            <a:ext cx="2419123"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99" name="AutoShape 148"/>
          <p:cNvSpPr>
            <a:spLocks noChangeArrowheads="1"/>
          </p:cNvSpPr>
          <p:nvPr/>
        </p:nvSpPr>
        <p:spPr bwMode="auto">
          <a:xfrm rot="16200000">
            <a:off x="2800350" y="4705349"/>
            <a:ext cx="342900" cy="457200"/>
          </a:xfrm>
          <a:prstGeom prst="downArrow">
            <a:avLst>
              <a:gd name="adj1" fmla="val 50000"/>
              <a:gd name="adj2" fmla="val 35532"/>
            </a:avLst>
          </a:prstGeom>
          <a:solidFill>
            <a:schemeClr val="accent1">
              <a:lumMod val="60000"/>
              <a:lumOff val="40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marR="0" indent="0" algn="ctr" eaLnBrk="0" fontAlgn="base" hangingPunct="0">
              <a:lnSpc>
                <a:spcPct val="80000"/>
              </a:lnSpc>
              <a:spcBef>
                <a:spcPct val="0"/>
              </a:spcBef>
              <a:spcAft>
                <a:spcPct val="0"/>
              </a:spcAft>
              <a:buClrTx/>
              <a:buSzTx/>
              <a:buFontTx/>
              <a:buNone/>
              <a:tabLst/>
              <a:defRPr/>
            </a:pPr>
            <a:endParaRPr lang="en-US" sz="1000" b="1">
              <a:latin typeface="Trebuchet MS" pitchFamily="34" charset="0"/>
              <a:cs typeface="Arial" charset="0"/>
            </a:endParaRPr>
          </a:p>
        </p:txBody>
      </p:sp>
      <p:sp>
        <p:nvSpPr>
          <p:cNvPr id="100" name="AutoShape 151"/>
          <p:cNvSpPr>
            <a:spLocks noChangeArrowheads="1"/>
          </p:cNvSpPr>
          <p:nvPr/>
        </p:nvSpPr>
        <p:spPr bwMode="auto">
          <a:xfrm rot="16200000">
            <a:off x="5573286" y="4705349"/>
            <a:ext cx="342900" cy="457200"/>
          </a:xfrm>
          <a:prstGeom prst="downArrow">
            <a:avLst>
              <a:gd name="adj1" fmla="val 50000"/>
              <a:gd name="adj2" fmla="val 35532"/>
            </a:avLst>
          </a:prstGeom>
          <a:solidFill>
            <a:schemeClr val="accent1">
              <a:lumMod val="60000"/>
              <a:lumOff val="40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marR="0" indent="0" algn="ctr" eaLnBrk="0" fontAlgn="base" hangingPunct="0">
              <a:lnSpc>
                <a:spcPct val="80000"/>
              </a:lnSpc>
              <a:spcBef>
                <a:spcPct val="0"/>
              </a:spcBef>
              <a:spcAft>
                <a:spcPct val="0"/>
              </a:spcAft>
              <a:buClrTx/>
              <a:buSzTx/>
              <a:buFontTx/>
              <a:buNone/>
              <a:tabLst/>
              <a:defRPr/>
            </a:pPr>
            <a:endParaRPr lang="en-US" sz="1000" b="1">
              <a:latin typeface="Trebuchet MS" pitchFamily="34" charset="0"/>
              <a:cs typeface="Arial" charset="0"/>
            </a:endParaRPr>
          </a:p>
        </p:txBody>
      </p:sp>
      <p:sp>
        <p:nvSpPr>
          <p:cNvPr id="101" name="Freeform 202"/>
          <p:cNvSpPr>
            <a:spLocks/>
          </p:cNvSpPr>
          <p:nvPr/>
        </p:nvSpPr>
        <p:spPr bwMode="auto">
          <a:xfrm rot="16200000">
            <a:off x="5364958" y="4983956"/>
            <a:ext cx="700087" cy="2743200"/>
          </a:xfrm>
          <a:custGeom>
            <a:avLst/>
            <a:gdLst/>
            <a:ahLst/>
            <a:cxnLst>
              <a:cxn ang="0">
                <a:pos x="260" y="332"/>
              </a:cxn>
              <a:cxn ang="0">
                <a:pos x="0" y="332"/>
              </a:cxn>
              <a:cxn ang="0">
                <a:pos x="0" y="0"/>
              </a:cxn>
              <a:cxn ang="0">
                <a:pos x="260" y="0"/>
              </a:cxn>
            </a:cxnLst>
            <a:rect l="0" t="0" r="r" b="b"/>
            <a:pathLst>
              <a:path w="260" h="332">
                <a:moveTo>
                  <a:pt x="260" y="332"/>
                </a:moveTo>
                <a:lnTo>
                  <a:pt x="0" y="332"/>
                </a:lnTo>
                <a:lnTo>
                  <a:pt x="0" y="0"/>
                </a:lnTo>
                <a:lnTo>
                  <a:pt x="260" y="0"/>
                </a:lnTo>
              </a:path>
            </a:pathLst>
          </a:custGeom>
          <a:noFill/>
          <a:ln w="146050" cap="flat" cmpd="sng">
            <a:solidFill>
              <a:schemeClr val="accent1">
                <a:lumMod val="60000"/>
                <a:lumOff val="40000"/>
              </a:schemeClr>
            </a:solidFill>
            <a:prstDash val="solid"/>
            <a:round/>
            <a:headEnd type="none" w="med" len="med"/>
            <a:tailEnd type="triangle" w="med" len="med"/>
          </a:ln>
          <a:effectLst/>
        </p:spPr>
        <p:txBody>
          <a:bodyPr/>
          <a:lstStyle/>
          <a:p>
            <a:pPr>
              <a:defRPr/>
            </a:pPr>
            <a:endParaRPr lang="en-US" kern="0">
              <a:solidFill>
                <a:sysClr val="windowText" lastClr="000000"/>
              </a:solidFill>
            </a:endParaRPr>
          </a:p>
        </p:txBody>
      </p:sp>
      <p:sp>
        <p:nvSpPr>
          <p:cNvPr id="102" name="Text Box 146"/>
          <p:cNvSpPr txBox="1">
            <a:spLocks noChangeArrowheads="1"/>
          </p:cNvSpPr>
          <p:nvPr/>
        </p:nvSpPr>
        <p:spPr bwMode="auto">
          <a:xfrm>
            <a:off x="457200" y="4572000"/>
            <a:ext cx="2255009" cy="757130"/>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marR="0" indent="0" algn="ctr" eaLnBrk="0" fontAlgn="base" hangingPunct="0">
              <a:lnSpc>
                <a:spcPct val="80000"/>
              </a:lnSpc>
              <a:spcBef>
                <a:spcPct val="0"/>
              </a:spcBef>
              <a:spcAft>
                <a:spcPct val="0"/>
              </a:spcAft>
              <a:buClrTx/>
              <a:buSzTx/>
              <a:buFontTx/>
              <a:buNone/>
              <a:tabLst/>
              <a:defRPr/>
            </a:pPr>
            <a:endParaRPr lang="en-US" b="1" dirty="0" smtClean="0">
              <a:latin typeface="Times New Roman" pitchFamily="18" charset="0"/>
              <a:cs typeface="Times New Roman" pitchFamily="18" charset="0"/>
            </a:endParaRPr>
          </a:p>
          <a:p>
            <a:pPr marR="0" indent="0" algn="ctr" eaLnBrk="0" fontAlgn="base" hangingPunct="0">
              <a:lnSpc>
                <a:spcPct val="80000"/>
              </a:lnSpc>
              <a:spcBef>
                <a:spcPct val="0"/>
              </a:spcBef>
              <a:spcAft>
                <a:spcPct val="0"/>
              </a:spcAft>
              <a:buClrTx/>
              <a:buSzTx/>
              <a:buFontTx/>
              <a:buNone/>
              <a:tabLst/>
              <a:defRPr/>
            </a:pPr>
            <a:r>
              <a:rPr lang="en-US" b="1" dirty="0" smtClean="0">
                <a:latin typeface="Times New Roman" pitchFamily="18" charset="0"/>
                <a:cs typeface="Times New Roman" pitchFamily="18" charset="0"/>
              </a:rPr>
              <a:t>Initialize Dictionary</a:t>
            </a:r>
          </a:p>
          <a:p>
            <a:pPr marR="0" indent="0" algn="ctr" eaLnBrk="0" fontAlgn="base" hangingPunct="0">
              <a:lnSpc>
                <a:spcPct val="80000"/>
              </a:lnSpc>
              <a:spcBef>
                <a:spcPct val="0"/>
              </a:spcBef>
              <a:spcAft>
                <a:spcPct val="0"/>
              </a:spcAft>
              <a:buClrTx/>
              <a:buSzTx/>
              <a:buFontTx/>
              <a:buNone/>
              <a:tabLst/>
              <a:defRPr/>
            </a:pPr>
            <a:endParaRPr lang="en-US" b="1" dirty="0">
              <a:latin typeface="Times New Roman" pitchFamily="18" charset="0"/>
              <a:cs typeface="Times New Roman" pitchFamily="18" charset="0"/>
            </a:endParaRPr>
          </a:p>
        </p:txBody>
      </p:sp>
      <p:sp>
        <p:nvSpPr>
          <p:cNvPr id="103" name="Text Box 149"/>
          <p:cNvSpPr txBox="1">
            <a:spLocks noChangeArrowheads="1"/>
          </p:cNvSpPr>
          <p:nvPr/>
        </p:nvSpPr>
        <p:spPr bwMode="auto">
          <a:xfrm>
            <a:off x="3226967" y="4572000"/>
            <a:ext cx="2264201" cy="978729"/>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marR="0" indent="0" algn="ctr" eaLnBrk="0" fontAlgn="base" hangingPunct="0">
              <a:lnSpc>
                <a:spcPct val="80000"/>
              </a:lnSpc>
              <a:spcBef>
                <a:spcPct val="0"/>
              </a:spcBef>
              <a:spcAft>
                <a:spcPct val="0"/>
              </a:spcAft>
              <a:buClrTx/>
              <a:buSzTx/>
              <a:buFontTx/>
              <a:buNone/>
              <a:tabLst/>
              <a:defRPr/>
            </a:pPr>
            <a:endParaRPr lang="en-US" b="1" dirty="0" smtClean="0">
              <a:latin typeface="Times New Roman" pitchFamily="18" charset="0"/>
              <a:cs typeface="Times New Roman" pitchFamily="18" charset="0"/>
            </a:endParaRPr>
          </a:p>
          <a:p>
            <a:pPr marR="0" indent="0" algn="ctr" eaLnBrk="0" fontAlgn="base" hangingPunct="0">
              <a:lnSpc>
                <a:spcPct val="80000"/>
              </a:lnSpc>
              <a:spcBef>
                <a:spcPct val="0"/>
              </a:spcBef>
              <a:spcAft>
                <a:spcPct val="0"/>
              </a:spcAft>
              <a:buClrTx/>
              <a:buSzTx/>
              <a:buFontTx/>
              <a:buNone/>
              <a:tabLst/>
              <a:defRPr/>
            </a:pPr>
            <a:r>
              <a:rPr lang="en-US" b="1" dirty="0" smtClean="0">
                <a:latin typeface="Times New Roman" pitchFamily="18" charset="0"/>
                <a:cs typeface="Times New Roman" pitchFamily="18" charset="0"/>
              </a:rPr>
              <a:t>Sparse Code Using OMP</a:t>
            </a:r>
          </a:p>
          <a:p>
            <a:pPr marR="0" indent="0" algn="ctr" eaLnBrk="0" fontAlgn="base" hangingPunct="0">
              <a:lnSpc>
                <a:spcPct val="80000"/>
              </a:lnSpc>
              <a:spcBef>
                <a:spcPct val="0"/>
              </a:spcBef>
              <a:spcAft>
                <a:spcPct val="0"/>
              </a:spcAft>
              <a:buClrTx/>
              <a:buSzTx/>
              <a:buFontTx/>
              <a:buNone/>
              <a:tabLst/>
              <a:defRPr/>
            </a:pPr>
            <a:endParaRPr lang="en-US" b="1" dirty="0">
              <a:latin typeface="Times New Roman" pitchFamily="18" charset="0"/>
              <a:cs typeface="Times New Roman" pitchFamily="18" charset="0"/>
            </a:endParaRPr>
          </a:p>
        </p:txBody>
      </p:sp>
      <p:sp>
        <p:nvSpPr>
          <p:cNvPr id="104" name="Text Box 153"/>
          <p:cNvSpPr txBox="1">
            <a:spLocks noChangeArrowheads="1"/>
          </p:cNvSpPr>
          <p:nvPr/>
        </p:nvSpPr>
        <p:spPr bwMode="auto">
          <a:xfrm>
            <a:off x="5998367" y="4572000"/>
            <a:ext cx="2271860" cy="978729"/>
          </a:xfrm>
          <a:prstGeom prst="rect">
            <a:avLst/>
          </a:prstGeom>
          <a:solidFill>
            <a:schemeClr val="accent1">
              <a:lumMod val="75000"/>
            </a:schemeClr>
          </a:solidFill>
          <a:ln w="38100" cap="flat" cmpd="sng" algn="ctr">
            <a:noFill/>
            <a:prstDash val="solid"/>
            <a:round/>
            <a:headEnd type="none" w="med" len="med"/>
            <a:tailEnd type="triangle" w="med" len="med"/>
          </a:ln>
          <a:effectLst/>
          <a:scene3d>
            <a:camera prst="orthographicFront"/>
            <a:lightRig rig="threePt" dir="t">
              <a:rot lat="0" lon="0" rev="1200000"/>
            </a:lightRig>
          </a:scene3d>
          <a:sp3d>
            <a:bevelT w="63500" h="25400"/>
            <a:bevelB w="0" h="0"/>
          </a:sp3d>
        </p:spPr>
        <p:txBody>
          <a:bodyPr vert="horz" wrap="square" lIns="91440" tIns="45720" rIns="91440" bIns="45720" numCol="1" rtlCol="0" anchor="t" anchorCtr="0" compatLnSpc="1">
            <a:prstTxWarp prst="textNoShape">
              <a:avLst/>
            </a:prstTxWarp>
            <a:spAutoFit/>
          </a:bodyPr>
          <a:lstStyle/>
          <a:p>
            <a:pPr marR="0" indent="0" algn="ctr" eaLnBrk="0" fontAlgn="base" hangingPunct="0">
              <a:lnSpc>
                <a:spcPct val="80000"/>
              </a:lnSpc>
              <a:spcBef>
                <a:spcPct val="0"/>
              </a:spcBef>
              <a:spcAft>
                <a:spcPct val="0"/>
              </a:spcAft>
              <a:buClrTx/>
              <a:buSzTx/>
              <a:buFontTx/>
              <a:buNone/>
              <a:tabLst/>
              <a:defRPr/>
            </a:pPr>
            <a:r>
              <a:rPr lang="en-US" b="1" dirty="0" smtClean="0">
                <a:latin typeface="Times New Roman" pitchFamily="18" charset="0"/>
                <a:cs typeface="Times New Roman" pitchFamily="18" charset="0"/>
              </a:rPr>
              <a:t/>
            </a:r>
            <a:br>
              <a:rPr lang="en-US" b="1" dirty="0" smtClean="0">
                <a:latin typeface="Times New Roman" pitchFamily="18" charset="0"/>
                <a:cs typeface="Times New Roman" pitchFamily="18" charset="0"/>
              </a:rPr>
            </a:br>
            <a:r>
              <a:rPr lang="en-US" b="1" dirty="0" smtClean="0">
                <a:latin typeface="Times New Roman" pitchFamily="18" charset="0"/>
                <a:cs typeface="Times New Roman" pitchFamily="18" charset="0"/>
              </a:rPr>
              <a:t>Dictionary Update</a:t>
            </a:r>
          </a:p>
          <a:p>
            <a:pPr marR="0" indent="0" algn="ctr" eaLnBrk="0" fontAlgn="base" hangingPunct="0">
              <a:lnSpc>
                <a:spcPct val="80000"/>
              </a:lnSpc>
              <a:spcBef>
                <a:spcPct val="0"/>
              </a:spcBef>
              <a:spcAft>
                <a:spcPct val="0"/>
              </a:spcAft>
              <a:buClrTx/>
              <a:buSzTx/>
              <a:buFontTx/>
              <a:buNone/>
              <a:tabLst/>
              <a:defRPr/>
            </a:pPr>
            <a:r>
              <a:rPr lang="en-US" b="1" dirty="0" smtClean="0">
                <a:latin typeface="Times New Roman" pitchFamily="18" charset="0"/>
                <a:cs typeface="Times New Roman" pitchFamily="18" charset="0"/>
              </a:rPr>
              <a:t>Atom-by-atom + </a:t>
            </a:r>
            <a:r>
              <a:rPr lang="en-US" b="1" dirty="0" err="1" smtClean="0">
                <a:latin typeface="Times New Roman" pitchFamily="18" charset="0"/>
                <a:cs typeface="Times New Roman" pitchFamily="18" charset="0"/>
              </a:rPr>
              <a:t>coeffs</a:t>
            </a:r>
            <a:r>
              <a:rPr lang="en-US" b="1" dirty="0" smtClean="0">
                <a:latin typeface="Times New Roman" pitchFamily="18" charset="0"/>
                <a:cs typeface="Times New Roman" pitchFamily="18" charset="0"/>
              </a:rPr>
              <a:t>.</a:t>
            </a:r>
            <a:endParaRPr lang="en-US" b="1" dirty="0">
              <a:latin typeface="Times New Roman" pitchFamily="18" charset="0"/>
              <a:cs typeface="Times New Roman" pitchFamily="18" charset="0"/>
            </a:endParaRPr>
          </a:p>
        </p:txBody>
      </p:sp>
      <p:sp>
        <p:nvSpPr>
          <p:cNvPr id="108" name="TextBox 107"/>
          <p:cNvSpPr txBox="1"/>
          <p:nvPr/>
        </p:nvSpPr>
        <p:spPr>
          <a:xfrm>
            <a:off x="120771" y="1386159"/>
            <a:ext cx="3216537" cy="369332"/>
          </a:xfrm>
          <a:prstGeom prst="rect">
            <a:avLst/>
          </a:prstGeom>
          <a:noFill/>
        </p:spPr>
        <p:txBody>
          <a:bodyPr wrap="square" rtlCol="0">
            <a:spAutoFit/>
          </a:bodyPr>
          <a:lstStyle/>
          <a:p>
            <a:pPr>
              <a:spcBef>
                <a:spcPct val="20000"/>
              </a:spcBef>
              <a:defRPr/>
            </a:pPr>
            <a:r>
              <a:rPr lang="en-US" b="1" dirty="0" smtClean="0">
                <a:solidFill>
                  <a:schemeClr val="accent1">
                    <a:lumMod val="60000"/>
                    <a:lumOff val="40000"/>
                  </a:schemeClr>
                </a:solidFill>
                <a:latin typeface="Times New Roman" pitchFamily="18" charset="0"/>
                <a:ea typeface="+mj-ea"/>
                <a:cs typeface="Times New Roman" pitchFamily="18" charset="0"/>
              </a:rPr>
              <a:t>Summary:</a:t>
            </a:r>
            <a:endParaRPr lang="en-US" b="1" dirty="0">
              <a:solidFill>
                <a:schemeClr val="accent1">
                  <a:lumMod val="60000"/>
                  <a:lumOff val="40000"/>
                </a:schemeClr>
              </a:solidFill>
              <a:latin typeface="Times New Roman" pitchFamily="18" charset="0"/>
              <a:ea typeface="+mj-ea"/>
              <a:cs typeface="Times New Roman" pitchFamily="18" charset="0"/>
            </a:endParaRPr>
          </a:p>
        </p:txBody>
      </p:sp>
      <p:graphicFrame>
        <p:nvGraphicFramePr>
          <p:cNvPr id="231456" name="Object 32"/>
          <p:cNvGraphicFramePr>
            <a:graphicFrameLocks noChangeAspect="1"/>
          </p:cNvGraphicFramePr>
          <p:nvPr/>
        </p:nvGraphicFramePr>
        <p:xfrm>
          <a:off x="2636838" y="5641889"/>
          <a:ext cx="3260725" cy="727075"/>
        </p:xfrm>
        <a:graphic>
          <a:graphicData uri="http://schemas.openxmlformats.org/presentationml/2006/ole">
            <p:oleObj spid="_x0000_s27662" name="Equation" r:id="rId3" imgW="1815312" imgH="406224" progId="Equation.3">
              <p:embed/>
            </p:oleObj>
          </a:graphicData>
        </a:graphic>
      </p:graphicFrame>
      <p:graphicFrame>
        <p:nvGraphicFramePr>
          <p:cNvPr id="231457" name="Object 33"/>
          <p:cNvGraphicFramePr>
            <a:graphicFrameLocks noChangeAspect="1"/>
          </p:cNvGraphicFramePr>
          <p:nvPr/>
        </p:nvGraphicFramePr>
        <p:xfrm>
          <a:off x="6096000" y="5562600"/>
          <a:ext cx="2514600" cy="927279"/>
        </p:xfrm>
        <a:graphic>
          <a:graphicData uri="http://schemas.openxmlformats.org/presentationml/2006/ole">
            <p:oleObj spid="_x0000_s27663" name="Equation" r:id="rId4" imgW="1130300" imgH="419100" progId="Equation.3">
              <p:embed/>
            </p:oleObj>
          </a:graphicData>
        </a:graphic>
      </p:graphicFrame>
      <p:sp>
        <p:nvSpPr>
          <p:cNvPr id="107"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145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subTnLst>
                                    <p:set>
                                      <p:cBhvr override="childStyle">
                                        <p:cTn dur="1" fill="hold" display="0" masterRel="nextClick" afterEffect="1"/>
                                        <p:tgtEl>
                                          <p:spTgt spid="35"/>
                                        </p:tgtEl>
                                        <p:attrNameLst>
                                          <p:attrName>style.visibility</p:attrName>
                                        </p:attrNameLst>
                                      </p:cBhvr>
                                      <p:to>
                                        <p:strVal val="hidden"/>
                                      </p:to>
                                    </p:set>
                                  </p:subTnLst>
                                </p:cTn>
                              </p:par>
                              <p:par>
                                <p:cTn id="19" presetID="1" presetClass="exit" presetSubtype="0" fill="hold" nodeType="withEffect">
                                  <p:stCondLst>
                                    <p:cond delay="100"/>
                                  </p:stCondLst>
                                  <p:childTnLst>
                                    <p:set>
                                      <p:cBhvr>
                                        <p:cTn id="20" dur="1" fill="hold">
                                          <p:stCondLst>
                                            <p:cond delay="0"/>
                                          </p:stCondLst>
                                        </p:cTn>
                                        <p:tgtEl>
                                          <p:spTgt spid="13"/>
                                        </p:tgtEl>
                                        <p:attrNameLst>
                                          <p:attrName>style.visibility</p:attrName>
                                        </p:attrNameLst>
                                      </p:cBhvr>
                                      <p:to>
                                        <p:strVal val="hidden"/>
                                      </p:to>
                                    </p:set>
                                  </p:childTnLst>
                                </p:cTn>
                              </p:par>
                            </p:childTnLst>
                          </p:cTn>
                        </p:par>
                        <p:par>
                          <p:cTn id="21" fill="hold">
                            <p:stCondLst>
                              <p:cond delay="100"/>
                            </p:stCondLst>
                            <p:childTnLst>
                              <p:par>
                                <p:cTn id="22" presetID="1" presetClass="entr" presetSubtype="0" fill="hold" grpId="0" nodeType="afterEffect">
                                  <p:stCondLst>
                                    <p:cond delay="100"/>
                                  </p:stCondLst>
                                  <p:childTnLst>
                                    <p:set>
                                      <p:cBhvr>
                                        <p:cTn id="23" dur="1" fill="hold">
                                          <p:stCondLst>
                                            <p:cond delay="0"/>
                                          </p:stCondLst>
                                        </p:cTn>
                                        <p:tgtEl>
                                          <p:spTgt spid="36"/>
                                        </p:tgtEl>
                                        <p:attrNameLst>
                                          <p:attrName>style.visibility</p:attrName>
                                        </p:attrNameLst>
                                      </p:cBhvr>
                                      <p:to>
                                        <p:strVal val="visible"/>
                                      </p:to>
                                    </p:set>
                                  </p:childTnLst>
                                  <p:subTnLst>
                                    <p:set>
                                      <p:cBhvr override="childStyle">
                                        <p:cTn dur="1" fill="hold" display="0" masterRel="nextClick" afterEffect="1"/>
                                        <p:tgtEl>
                                          <p:spTgt spid="36"/>
                                        </p:tgtEl>
                                        <p:attrNameLst>
                                          <p:attrName>style.visibility</p:attrName>
                                        </p:attrNameLst>
                                      </p:cBhvr>
                                      <p:to>
                                        <p:strVal val="hidden"/>
                                      </p:to>
                                    </p:set>
                                  </p:subTnLst>
                                </p:cTn>
                              </p:par>
                              <p:par>
                                <p:cTn id="24" presetID="1" presetClass="exit" presetSubtype="0" fill="hold" nodeType="withEffect">
                                  <p:stCondLst>
                                    <p:cond delay="100"/>
                                  </p:stCondLst>
                                  <p:childTnLst>
                                    <p:set>
                                      <p:cBhvr>
                                        <p:cTn id="25" dur="1" fill="hold">
                                          <p:stCondLst>
                                            <p:cond delay="0"/>
                                          </p:stCondLst>
                                        </p:cTn>
                                        <p:tgtEl>
                                          <p:spTgt spid="14"/>
                                        </p:tgtEl>
                                        <p:attrNameLst>
                                          <p:attrName>style.visibility</p:attrName>
                                        </p:attrNameLst>
                                      </p:cBhvr>
                                      <p:to>
                                        <p:strVal val="hidden"/>
                                      </p:to>
                                    </p:set>
                                  </p:childTnLst>
                                </p:cTn>
                              </p:par>
                            </p:childTnLst>
                          </p:cTn>
                        </p:par>
                        <p:par>
                          <p:cTn id="26" fill="hold">
                            <p:stCondLst>
                              <p:cond delay="200"/>
                            </p:stCondLst>
                            <p:childTnLst>
                              <p:par>
                                <p:cTn id="27" presetID="1" presetClass="entr" presetSubtype="0" fill="hold" grpId="0" nodeType="afterEffect">
                                  <p:stCondLst>
                                    <p:cond delay="100"/>
                                  </p:stCondLst>
                                  <p:childTnLst>
                                    <p:set>
                                      <p:cBhvr>
                                        <p:cTn id="28" dur="1" fill="hold">
                                          <p:stCondLst>
                                            <p:cond delay="0"/>
                                          </p:stCondLst>
                                        </p:cTn>
                                        <p:tgtEl>
                                          <p:spTgt spid="37"/>
                                        </p:tgtEl>
                                        <p:attrNameLst>
                                          <p:attrName>style.visibility</p:attrName>
                                        </p:attrNameLst>
                                      </p:cBhvr>
                                      <p:to>
                                        <p:strVal val="visible"/>
                                      </p:to>
                                    </p:set>
                                  </p:childTnLst>
                                  <p:subTnLst>
                                    <p:set>
                                      <p:cBhvr override="childStyle">
                                        <p:cTn dur="1" fill="hold" display="0" masterRel="nextClick" afterEffect="1"/>
                                        <p:tgtEl>
                                          <p:spTgt spid="37"/>
                                        </p:tgtEl>
                                        <p:attrNameLst>
                                          <p:attrName>style.visibility</p:attrName>
                                        </p:attrNameLst>
                                      </p:cBhvr>
                                      <p:to>
                                        <p:strVal val="hidden"/>
                                      </p:to>
                                    </p:set>
                                  </p:subTnLst>
                                </p:cTn>
                              </p:par>
                              <p:par>
                                <p:cTn id="29" presetID="1" presetClass="exit" presetSubtype="0" fill="hold" nodeType="withEffect">
                                  <p:stCondLst>
                                    <p:cond delay="100"/>
                                  </p:stCondLst>
                                  <p:childTnLst>
                                    <p:set>
                                      <p:cBhvr>
                                        <p:cTn id="30" dur="1" fill="hold">
                                          <p:stCondLst>
                                            <p:cond delay="0"/>
                                          </p:stCondLst>
                                        </p:cTn>
                                        <p:tgtEl>
                                          <p:spTgt spid="15"/>
                                        </p:tgtEl>
                                        <p:attrNameLst>
                                          <p:attrName>style.visibility</p:attrName>
                                        </p:attrNameLst>
                                      </p:cBhvr>
                                      <p:to>
                                        <p:strVal val="hidden"/>
                                      </p:to>
                                    </p:set>
                                  </p:childTnLst>
                                </p:cTn>
                              </p:par>
                            </p:childTnLst>
                          </p:cTn>
                        </p:par>
                        <p:par>
                          <p:cTn id="31" fill="hold">
                            <p:stCondLst>
                              <p:cond delay="300"/>
                            </p:stCondLst>
                            <p:childTnLst>
                              <p:par>
                                <p:cTn id="32" presetID="1" presetClass="entr" presetSubtype="0" fill="hold" grpId="0" nodeType="afterEffect">
                                  <p:stCondLst>
                                    <p:cond delay="100"/>
                                  </p:stCondLst>
                                  <p:childTnLst>
                                    <p:set>
                                      <p:cBhvr>
                                        <p:cTn id="33" dur="1" fill="hold">
                                          <p:stCondLst>
                                            <p:cond delay="0"/>
                                          </p:stCondLst>
                                        </p:cTn>
                                        <p:tgtEl>
                                          <p:spTgt spid="38"/>
                                        </p:tgtEl>
                                        <p:attrNameLst>
                                          <p:attrName>style.visibility</p:attrName>
                                        </p:attrNameLst>
                                      </p:cBhvr>
                                      <p:to>
                                        <p:strVal val="visible"/>
                                      </p:to>
                                    </p:set>
                                  </p:childTnLst>
                                  <p:subTnLst>
                                    <p:set>
                                      <p:cBhvr override="childStyle">
                                        <p:cTn dur="1" fill="hold" display="0" masterRel="nextClick" afterEffect="1"/>
                                        <p:tgtEl>
                                          <p:spTgt spid="38"/>
                                        </p:tgtEl>
                                        <p:attrNameLst>
                                          <p:attrName>style.visibility</p:attrName>
                                        </p:attrNameLst>
                                      </p:cBhvr>
                                      <p:to>
                                        <p:strVal val="hidden"/>
                                      </p:to>
                                    </p:set>
                                  </p:subTnLst>
                                </p:cTn>
                              </p:par>
                              <p:par>
                                <p:cTn id="34" presetID="1" presetClass="exit" presetSubtype="0" fill="hold" nodeType="withEffect">
                                  <p:stCondLst>
                                    <p:cond delay="100"/>
                                  </p:stCondLst>
                                  <p:childTnLst>
                                    <p:set>
                                      <p:cBhvr>
                                        <p:cTn id="35" dur="1" fill="hold">
                                          <p:stCondLst>
                                            <p:cond delay="0"/>
                                          </p:stCondLst>
                                        </p:cTn>
                                        <p:tgtEl>
                                          <p:spTgt spid="16"/>
                                        </p:tgtEl>
                                        <p:attrNameLst>
                                          <p:attrName>style.visibility</p:attrName>
                                        </p:attrNameLst>
                                      </p:cBhvr>
                                      <p:to>
                                        <p:strVal val="hidden"/>
                                      </p:to>
                                    </p:set>
                                  </p:childTnLst>
                                </p:cTn>
                              </p:par>
                            </p:childTnLst>
                          </p:cTn>
                        </p:par>
                        <p:par>
                          <p:cTn id="36" fill="hold">
                            <p:stCondLst>
                              <p:cond delay="400"/>
                            </p:stCondLst>
                            <p:childTnLst>
                              <p:par>
                                <p:cTn id="37" presetID="1" presetClass="entr" presetSubtype="0" fill="hold" grpId="0" nodeType="afterEffect">
                                  <p:stCondLst>
                                    <p:cond delay="100"/>
                                  </p:stCondLst>
                                  <p:childTnLst>
                                    <p:set>
                                      <p:cBhvr>
                                        <p:cTn id="38" dur="1" fill="hold">
                                          <p:stCondLst>
                                            <p:cond delay="0"/>
                                          </p:stCondLst>
                                        </p:cTn>
                                        <p:tgtEl>
                                          <p:spTgt spid="39"/>
                                        </p:tgtEl>
                                        <p:attrNameLst>
                                          <p:attrName>style.visibility</p:attrName>
                                        </p:attrNameLst>
                                      </p:cBhvr>
                                      <p:to>
                                        <p:strVal val="visible"/>
                                      </p:to>
                                    </p:set>
                                  </p:childTnLst>
                                  <p:subTnLst>
                                    <p:set>
                                      <p:cBhvr override="childStyle">
                                        <p:cTn dur="1" fill="hold" display="0" masterRel="nextClick" afterEffect="1"/>
                                        <p:tgtEl>
                                          <p:spTgt spid="39"/>
                                        </p:tgtEl>
                                        <p:attrNameLst>
                                          <p:attrName>style.visibility</p:attrName>
                                        </p:attrNameLst>
                                      </p:cBhvr>
                                      <p:to>
                                        <p:strVal val="hidden"/>
                                      </p:to>
                                    </p:set>
                                  </p:subTnLst>
                                </p:cTn>
                              </p:par>
                              <p:par>
                                <p:cTn id="39" presetID="1" presetClass="exit" presetSubtype="0" fill="hold" nodeType="withEffect">
                                  <p:stCondLst>
                                    <p:cond delay="100"/>
                                  </p:stCondLst>
                                  <p:childTnLst>
                                    <p:set>
                                      <p:cBhvr>
                                        <p:cTn id="40" dur="1" fill="hold">
                                          <p:stCondLst>
                                            <p:cond delay="0"/>
                                          </p:stCondLst>
                                        </p:cTn>
                                        <p:tgtEl>
                                          <p:spTgt spid="17"/>
                                        </p:tgtEl>
                                        <p:attrNameLst>
                                          <p:attrName>style.visibility</p:attrName>
                                        </p:attrNameLst>
                                      </p:cBhvr>
                                      <p:to>
                                        <p:strVal val="hidden"/>
                                      </p:to>
                                    </p:set>
                                  </p:childTnLst>
                                </p:cTn>
                              </p:par>
                            </p:childTnLst>
                          </p:cTn>
                        </p:par>
                        <p:par>
                          <p:cTn id="41" fill="hold">
                            <p:stCondLst>
                              <p:cond delay="500"/>
                            </p:stCondLst>
                            <p:childTnLst>
                              <p:par>
                                <p:cTn id="42" presetID="1" presetClass="entr" presetSubtype="0" fill="hold" grpId="0" nodeType="afterEffect">
                                  <p:stCondLst>
                                    <p:cond delay="100"/>
                                  </p:stCondLst>
                                  <p:childTnLst>
                                    <p:set>
                                      <p:cBhvr>
                                        <p:cTn id="43" dur="1" fill="hold">
                                          <p:stCondLst>
                                            <p:cond delay="0"/>
                                          </p:stCondLst>
                                        </p:cTn>
                                        <p:tgtEl>
                                          <p:spTgt spid="40"/>
                                        </p:tgtEl>
                                        <p:attrNameLst>
                                          <p:attrName>style.visibility</p:attrName>
                                        </p:attrNameLst>
                                      </p:cBhvr>
                                      <p:to>
                                        <p:strVal val="visible"/>
                                      </p:to>
                                    </p:set>
                                  </p:childTnLst>
                                  <p:subTnLst>
                                    <p:set>
                                      <p:cBhvr override="childStyle">
                                        <p:cTn dur="1" fill="hold" display="0" masterRel="nextClick" afterEffect="1"/>
                                        <p:tgtEl>
                                          <p:spTgt spid="40"/>
                                        </p:tgtEl>
                                        <p:attrNameLst>
                                          <p:attrName>style.visibility</p:attrName>
                                        </p:attrNameLst>
                                      </p:cBhvr>
                                      <p:to>
                                        <p:strVal val="hidden"/>
                                      </p:to>
                                    </p:set>
                                  </p:subTnLst>
                                </p:cTn>
                              </p:par>
                              <p:par>
                                <p:cTn id="44" presetID="1" presetClass="exit" presetSubtype="0" fill="hold" nodeType="withEffect">
                                  <p:stCondLst>
                                    <p:cond delay="100"/>
                                  </p:stCondLst>
                                  <p:childTnLst>
                                    <p:set>
                                      <p:cBhvr>
                                        <p:cTn id="45" dur="1" fill="hold">
                                          <p:stCondLst>
                                            <p:cond delay="0"/>
                                          </p:stCondLst>
                                        </p:cTn>
                                        <p:tgtEl>
                                          <p:spTgt spid="18"/>
                                        </p:tgtEl>
                                        <p:attrNameLst>
                                          <p:attrName>style.visibility</p:attrName>
                                        </p:attrNameLst>
                                      </p:cBhvr>
                                      <p:to>
                                        <p:strVal val="hidden"/>
                                      </p:to>
                                    </p:set>
                                  </p:childTnLst>
                                </p:cTn>
                              </p:par>
                            </p:childTnLst>
                          </p:cTn>
                        </p:par>
                        <p:par>
                          <p:cTn id="46" fill="hold">
                            <p:stCondLst>
                              <p:cond delay="600"/>
                            </p:stCondLst>
                            <p:childTnLst>
                              <p:par>
                                <p:cTn id="47" presetID="1" presetClass="entr" presetSubtype="0" fill="hold" grpId="0" nodeType="afterEffect">
                                  <p:stCondLst>
                                    <p:cond delay="100"/>
                                  </p:stCondLst>
                                  <p:childTnLst>
                                    <p:set>
                                      <p:cBhvr>
                                        <p:cTn id="48" dur="1" fill="hold">
                                          <p:stCondLst>
                                            <p:cond delay="0"/>
                                          </p:stCondLst>
                                        </p:cTn>
                                        <p:tgtEl>
                                          <p:spTgt spid="41"/>
                                        </p:tgtEl>
                                        <p:attrNameLst>
                                          <p:attrName>style.visibility</p:attrName>
                                        </p:attrNameLst>
                                      </p:cBhvr>
                                      <p:to>
                                        <p:strVal val="visible"/>
                                      </p:to>
                                    </p:set>
                                  </p:childTnLst>
                                  <p:subTnLst>
                                    <p:set>
                                      <p:cBhvr override="childStyle">
                                        <p:cTn dur="1" fill="hold" display="0" masterRel="nextClick" afterEffect="1"/>
                                        <p:tgtEl>
                                          <p:spTgt spid="41"/>
                                        </p:tgtEl>
                                        <p:attrNameLst>
                                          <p:attrName>style.visibility</p:attrName>
                                        </p:attrNameLst>
                                      </p:cBhvr>
                                      <p:to>
                                        <p:strVal val="hidden"/>
                                      </p:to>
                                    </p:set>
                                  </p:subTnLst>
                                </p:cTn>
                              </p:par>
                              <p:par>
                                <p:cTn id="49" presetID="1" presetClass="exit" presetSubtype="0" fill="hold" nodeType="withEffect">
                                  <p:stCondLst>
                                    <p:cond delay="100"/>
                                  </p:stCondLst>
                                  <p:childTnLst>
                                    <p:set>
                                      <p:cBhvr>
                                        <p:cTn id="50" dur="1" fill="hold">
                                          <p:stCondLst>
                                            <p:cond delay="0"/>
                                          </p:stCondLst>
                                        </p:cTn>
                                        <p:tgtEl>
                                          <p:spTgt spid="19"/>
                                        </p:tgtEl>
                                        <p:attrNameLst>
                                          <p:attrName>style.visibility</p:attrName>
                                        </p:attrNameLst>
                                      </p:cBhvr>
                                      <p:to>
                                        <p:strVal val="hidden"/>
                                      </p:to>
                                    </p:set>
                                  </p:childTnLst>
                                </p:cTn>
                              </p:par>
                            </p:childTnLst>
                          </p:cTn>
                        </p:par>
                        <p:par>
                          <p:cTn id="51" fill="hold">
                            <p:stCondLst>
                              <p:cond delay="700"/>
                            </p:stCondLst>
                            <p:childTnLst>
                              <p:par>
                                <p:cTn id="52" presetID="1" presetClass="entr" presetSubtype="0" fill="hold" grpId="0" nodeType="afterEffect">
                                  <p:stCondLst>
                                    <p:cond delay="100"/>
                                  </p:stCondLst>
                                  <p:childTnLst>
                                    <p:set>
                                      <p:cBhvr>
                                        <p:cTn id="53" dur="1" fill="hold">
                                          <p:stCondLst>
                                            <p:cond delay="0"/>
                                          </p:stCondLst>
                                        </p:cTn>
                                        <p:tgtEl>
                                          <p:spTgt spid="42"/>
                                        </p:tgtEl>
                                        <p:attrNameLst>
                                          <p:attrName>style.visibility</p:attrName>
                                        </p:attrNameLst>
                                      </p:cBhvr>
                                      <p:to>
                                        <p:strVal val="visible"/>
                                      </p:to>
                                    </p:set>
                                  </p:childTnLst>
                                  <p:subTnLst>
                                    <p:set>
                                      <p:cBhvr override="childStyle">
                                        <p:cTn dur="1" fill="hold" display="0" masterRel="nextClick" afterEffect="1"/>
                                        <p:tgtEl>
                                          <p:spTgt spid="42"/>
                                        </p:tgtEl>
                                        <p:attrNameLst>
                                          <p:attrName>style.visibility</p:attrName>
                                        </p:attrNameLst>
                                      </p:cBhvr>
                                      <p:to>
                                        <p:strVal val="hidden"/>
                                      </p:to>
                                    </p:set>
                                  </p:subTnLst>
                                </p:cTn>
                              </p:par>
                              <p:par>
                                <p:cTn id="54" presetID="1" presetClass="exit" presetSubtype="0" fill="hold" grpId="0" nodeType="withEffect">
                                  <p:stCondLst>
                                    <p:cond delay="100"/>
                                  </p:stCondLst>
                                  <p:childTnLst>
                                    <p:set>
                                      <p:cBhvr>
                                        <p:cTn id="55" dur="1" fill="hold">
                                          <p:stCondLst>
                                            <p:cond delay="0"/>
                                          </p:stCondLst>
                                        </p:cTn>
                                        <p:tgtEl>
                                          <p:spTgt spid="20"/>
                                        </p:tgtEl>
                                        <p:attrNameLst>
                                          <p:attrName>style.visibility</p:attrName>
                                        </p:attrNameLst>
                                      </p:cBhvr>
                                      <p:to>
                                        <p:strVal val="hidden"/>
                                      </p:to>
                                    </p:set>
                                  </p:childTnLst>
                                </p:cTn>
                              </p:par>
                            </p:childTnLst>
                          </p:cTn>
                        </p:par>
                        <p:par>
                          <p:cTn id="56" fill="hold">
                            <p:stCondLst>
                              <p:cond delay="800"/>
                            </p:stCondLst>
                            <p:childTnLst>
                              <p:par>
                                <p:cTn id="57" presetID="1" presetClass="entr" presetSubtype="0" fill="hold" grpId="0" nodeType="afterEffect">
                                  <p:stCondLst>
                                    <p:cond delay="100"/>
                                  </p:stCondLst>
                                  <p:childTnLst>
                                    <p:set>
                                      <p:cBhvr>
                                        <p:cTn id="58" dur="1" fill="hold">
                                          <p:stCondLst>
                                            <p:cond delay="0"/>
                                          </p:stCondLst>
                                        </p:cTn>
                                        <p:tgtEl>
                                          <p:spTgt spid="43"/>
                                        </p:tgtEl>
                                        <p:attrNameLst>
                                          <p:attrName>style.visibility</p:attrName>
                                        </p:attrNameLst>
                                      </p:cBhvr>
                                      <p:to>
                                        <p:strVal val="visible"/>
                                      </p:to>
                                    </p:set>
                                  </p:childTnLst>
                                  <p:subTnLst>
                                    <p:set>
                                      <p:cBhvr override="childStyle">
                                        <p:cTn dur="1" fill="hold" display="0" masterRel="nextClick" afterEffect="1"/>
                                        <p:tgtEl>
                                          <p:spTgt spid="43"/>
                                        </p:tgtEl>
                                        <p:attrNameLst>
                                          <p:attrName>style.visibility</p:attrName>
                                        </p:attrNameLst>
                                      </p:cBhvr>
                                      <p:to>
                                        <p:strVal val="hidden"/>
                                      </p:to>
                                    </p:set>
                                  </p:subTnLst>
                                </p:cTn>
                              </p:par>
                              <p:par>
                                <p:cTn id="59" presetID="1" presetClass="exit" presetSubtype="0" fill="hold" grpId="0" nodeType="withEffect">
                                  <p:stCondLst>
                                    <p:cond delay="100"/>
                                  </p:stCondLst>
                                  <p:childTnLst>
                                    <p:set>
                                      <p:cBhvr>
                                        <p:cTn id="60" dur="1" fill="hold">
                                          <p:stCondLst>
                                            <p:cond delay="0"/>
                                          </p:stCondLst>
                                        </p:cTn>
                                        <p:tgtEl>
                                          <p:spTgt spid="21"/>
                                        </p:tgtEl>
                                        <p:attrNameLst>
                                          <p:attrName>style.visibility</p:attrName>
                                        </p:attrNameLst>
                                      </p:cBhvr>
                                      <p:to>
                                        <p:strVal val="hidden"/>
                                      </p:to>
                                    </p:set>
                                  </p:childTnLst>
                                </p:cTn>
                              </p:par>
                            </p:childTnLst>
                          </p:cTn>
                        </p:par>
                        <p:par>
                          <p:cTn id="61" fill="hold">
                            <p:stCondLst>
                              <p:cond delay="900"/>
                            </p:stCondLst>
                            <p:childTnLst>
                              <p:par>
                                <p:cTn id="62" presetID="1" presetClass="entr" presetSubtype="0" fill="hold" grpId="0" nodeType="afterEffect">
                                  <p:stCondLst>
                                    <p:cond delay="100"/>
                                  </p:stCondLst>
                                  <p:childTnLst>
                                    <p:set>
                                      <p:cBhvr>
                                        <p:cTn id="63" dur="1" fill="hold">
                                          <p:stCondLst>
                                            <p:cond delay="0"/>
                                          </p:stCondLst>
                                        </p:cTn>
                                        <p:tgtEl>
                                          <p:spTgt spid="44"/>
                                        </p:tgtEl>
                                        <p:attrNameLst>
                                          <p:attrName>style.visibility</p:attrName>
                                        </p:attrNameLst>
                                      </p:cBhvr>
                                      <p:to>
                                        <p:strVal val="visible"/>
                                      </p:to>
                                    </p:set>
                                  </p:childTnLst>
                                  <p:subTnLst>
                                    <p:set>
                                      <p:cBhvr override="childStyle">
                                        <p:cTn dur="1" fill="hold" display="0" masterRel="nextClick" afterEffect="1"/>
                                        <p:tgtEl>
                                          <p:spTgt spid="44"/>
                                        </p:tgtEl>
                                        <p:attrNameLst>
                                          <p:attrName>style.visibility</p:attrName>
                                        </p:attrNameLst>
                                      </p:cBhvr>
                                      <p:to>
                                        <p:strVal val="hidden"/>
                                      </p:to>
                                    </p:set>
                                  </p:subTnLst>
                                </p:cTn>
                              </p:par>
                              <p:par>
                                <p:cTn id="64" presetID="1" presetClass="exit" presetSubtype="0" fill="hold" grpId="0" nodeType="withEffect">
                                  <p:stCondLst>
                                    <p:cond delay="100"/>
                                  </p:stCondLst>
                                  <p:childTnLst>
                                    <p:set>
                                      <p:cBhvr>
                                        <p:cTn id="65" dur="1" fill="hold">
                                          <p:stCondLst>
                                            <p:cond delay="0"/>
                                          </p:stCondLst>
                                        </p:cTn>
                                        <p:tgtEl>
                                          <p:spTgt spid="22"/>
                                        </p:tgtEl>
                                        <p:attrNameLst>
                                          <p:attrName>style.visibility</p:attrName>
                                        </p:attrNameLst>
                                      </p:cBhvr>
                                      <p:to>
                                        <p:strVal val="hidden"/>
                                      </p:to>
                                    </p:set>
                                  </p:childTnLst>
                                </p:cTn>
                              </p:par>
                            </p:childTnLst>
                          </p:cTn>
                        </p:par>
                        <p:par>
                          <p:cTn id="66" fill="hold">
                            <p:stCondLst>
                              <p:cond delay="1000"/>
                            </p:stCondLst>
                            <p:childTnLst>
                              <p:par>
                                <p:cTn id="67" presetID="1" presetClass="entr" presetSubtype="0" fill="hold" grpId="0" nodeType="afterEffect">
                                  <p:stCondLst>
                                    <p:cond delay="100"/>
                                  </p:stCondLst>
                                  <p:childTnLst>
                                    <p:set>
                                      <p:cBhvr>
                                        <p:cTn id="68" dur="1" fill="hold">
                                          <p:stCondLst>
                                            <p:cond delay="0"/>
                                          </p:stCondLst>
                                        </p:cTn>
                                        <p:tgtEl>
                                          <p:spTgt spid="45"/>
                                        </p:tgtEl>
                                        <p:attrNameLst>
                                          <p:attrName>style.visibility</p:attrName>
                                        </p:attrNameLst>
                                      </p:cBhvr>
                                      <p:to>
                                        <p:strVal val="visible"/>
                                      </p:to>
                                    </p:set>
                                  </p:childTnLst>
                                  <p:subTnLst>
                                    <p:set>
                                      <p:cBhvr override="childStyle">
                                        <p:cTn dur="1" fill="hold" display="0" masterRel="nextClick" afterEffect="1"/>
                                        <p:tgtEl>
                                          <p:spTgt spid="45"/>
                                        </p:tgtEl>
                                        <p:attrNameLst>
                                          <p:attrName>style.visibility</p:attrName>
                                        </p:attrNameLst>
                                      </p:cBhvr>
                                      <p:to>
                                        <p:strVal val="hidden"/>
                                      </p:to>
                                    </p:set>
                                  </p:subTnLst>
                                </p:cTn>
                              </p:par>
                              <p:par>
                                <p:cTn id="69" presetID="1" presetClass="exit" presetSubtype="0" fill="hold" grpId="0" nodeType="withEffect">
                                  <p:stCondLst>
                                    <p:cond delay="100"/>
                                  </p:stCondLst>
                                  <p:childTnLst>
                                    <p:set>
                                      <p:cBhvr>
                                        <p:cTn id="70" dur="1" fill="hold">
                                          <p:stCondLst>
                                            <p:cond delay="0"/>
                                          </p:stCondLst>
                                        </p:cTn>
                                        <p:tgtEl>
                                          <p:spTgt spid="23"/>
                                        </p:tgtEl>
                                        <p:attrNameLst>
                                          <p:attrName>style.visibility</p:attrName>
                                        </p:attrNameLst>
                                      </p:cBhvr>
                                      <p:to>
                                        <p:strVal val="hidden"/>
                                      </p:to>
                                    </p:set>
                                  </p:childTnLst>
                                </p:cTn>
                              </p:par>
                            </p:childTnLst>
                          </p:cTn>
                        </p:par>
                        <p:par>
                          <p:cTn id="71" fill="hold">
                            <p:stCondLst>
                              <p:cond delay="1100"/>
                            </p:stCondLst>
                            <p:childTnLst>
                              <p:par>
                                <p:cTn id="72" presetID="1" presetClass="entr" presetSubtype="0" fill="hold" grpId="0" nodeType="afterEffect">
                                  <p:stCondLst>
                                    <p:cond delay="100"/>
                                  </p:stCondLst>
                                  <p:childTnLst>
                                    <p:set>
                                      <p:cBhvr>
                                        <p:cTn id="73" dur="1" fill="hold">
                                          <p:stCondLst>
                                            <p:cond delay="0"/>
                                          </p:stCondLst>
                                        </p:cTn>
                                        <p:tgtEl>
                                          <p:spTgt spid="46"/>
                                        </p:tgtEl>
                                        <p:attrNameLst>
                                          <p:attrName>style.visibility</p:attrName>
                                        </p:attrNameLst>
                                      </p:cBhvr>
                                      <p:to>
                                        <p:strVal val="visible"/>
                                      </p:to>
                                    </p:set>
                                  </p:childTnLst>
                                  <p:subTnLst>
                                    <p:set>
                                      <p:cBhvr override="childStyle">
                                        <p:cTn dur="1" fill="hold" display="0" masterRel="nextClick" afterEffect="1"/>
                                        <p:tgtEl>
                                          <p:spTgt spid="46"/>
                                        </p:tgtEl>
                                        <p:attrNameLst>
                                          <p:attrName>style.visibility</p:attrName>
                                        </p:attrNameLst>
                                      </p:cBhvr>
                                      <p:to>
                                        <p:strVal val="hidden"/>
                                      </p:to>
                                    </p:set>
                                  </p:subTnLst>
                                </p:cTn>
                              </p:par>
                              <p:par>
                                <p:cTn id="74" presetID="1" presetClass="exit" presetSubtype="0" fill="hold" grpId="0" nodeType="withEffect">
                                  <p:stCondLst>
                                    <p:cond delay="100"/>
                                  </p:stCondLst>
                                  <p:childTnLst>
                                    <p:set>
                                      <p:cBhvr>
                                        <p:cTn id="75" dur="1" fill="hold">
                                          <p:stCondLst>
                                            <p:cond delay="0"/>
                                          </p:stCondLst>
                                        </p:cTn>
                                        <p:tgtEl>
                                          <p:spTgt spid="24"/>
                                        </p:tgtEl>
                                        <p:attrNameLst>
                                          <p:attrName>style.visibility</p:attrName>
                                        </p:attrNameLst>
                                      </p:cBhvr>
                                      <p:to>
                                        <p:strVal val="hidden"/>
                                      </p:to>
                                    </p:set>
                                  </p:childTnLst>
                                </p:cTn>
                              </p:par>
                            </p:childTnLst>
                          </p:cTn>
                        </p:par>
                        <p:par>
                          <p:cTn id="76" fill="hold">
                            <p:stCondLst>
                              <p:cond delay="1200"/>
                            </p:stCondLst>
                            <p:childTnLst>
                              <p:par>
                                <p:cTn id="77" presetID="1" presetClass="entr" presetSubtype="0" fill="hold" grpId="0" nodeType="afterEffect">
                                  <p:stCondLst>
                                    <p:cond delay="100"/>
                                  </p:stCondLst>
                                  <p:childTnLst>
                                    <p:set>
                                      <p:cBhvr>
                                        <p:cTn id="78" dur="1" fill="hold">
                                          <p:stCondLst>
                                            <p:cond delay="0"/>
                                          </p:stCondLst>
                                        </p:cTn>
                                        <p:tgtEl>
                                          <p:spTgt spid="47"/>
                                        </p:tgtEl>
                                        <p:attrNameLst>
                                          <p:attrName>style.visibility</p:attrName>
                                        </p:attrNameLst>
                                      </p:cBhvr>
                                      <p:to>
                                        <p:strVal val="visible"/>
                                      </p:to>
                                    </p:set>
                                  </p:childTnLst>
                                  <p:subTnLst>
                                    <p:set>
                                      <p:cBhvr override="childStyle">
                                        <p:cTn dur="1" fill="hold" display="0" masterRel="nextClick" afterEffect="1"/>
                                        <p:tgtEl>
                                          <p:spTgt spid="47"/>
                                        </p:tgtEl>
                                        <p:attrNameLst>
                                          <p:attrName>style.visibility</p:attrName>
                                        </p:attrNameLst>
                                      </p:cBhvr>
                                      <p:to>
                                        <p:strVal val="hidden"/>
                                      </p:to>
                                    </p:set>
                                  </p:subTnLst>
                                </p:cTn>
                              </p:par>
                              <p:par>
                                <p:cTn id="79" presetID="1" presetClass="exit" presetSubtype="0" fill="hold" grpId="0" nodeType="withEffect">
                                  <p:stCondLst>
                                    <p:cond delay="100"/>
                                  </p:stCondLst>
                                  <p:childTnLst>
                                    <p:set>
                                      <p:cBhvr>
                                        <p:cTn id="80" dur="1" fill="hold">
                                          <p:stCondLst>
                                            <p:cond delay="0"/>
                                          </p:stCondLst>
                                        </p:cTn>
                                        <p:tgtEl>
                                          <p:spTgt spid="25"/>
                                        </p:tgtEl>
                                        <p:attrNameLst>
                                          <p:attrName>style.visibility</p:attrName>
                                        </p:attrNameLst>
                                      </p:cBhvr>
                                      <p:to>
                                        <p:strVal val="hidden"/>
                                      </p:to>
                                    </p:set>
                                  </p:childTnLst>
                                </p:cTn>
                              </p:par>
                            </p:childTnLst>
                          </p:cTn>
                        </p:par>
                        <p:par>
                          <p:cTn id="81" fill="hold">
                            <p:stCondLst>
                              <p:cond delay="1300"/>
                            </p:stCondLst>
                            <p:childTnLst>
                              <p:par>
                                <p:cTn id="82" presetID="1" presetClass="entr" presetSubtype="0" fill="hold" grpId="0" nodeType="afterEffect">
                                  <p:stCondLst>
                                    <p:cond delay="100"/>
                                  </p:stCondLst>
                                  <p:childTnLst>
                                    <p:set>
                                      <p:cBhvr>
                                        <p:cTn id="83" dur="1" fill="hold">
                                          <p:stCondLst>
                                            <p:cond delay="0"/>
                                          </p:stCondLst>
                                        </p:cTn>
                                        <p:tgtEl>
                                          <p:spTgt spid="48"/>
                                        </p:tgtEl>
                                        <p:attrNameLst>
                                          <p:attrName>style.visibility</p:attrName>
                                        </p:attrNameLst>
                                      </p:cBhvr>
                                      <p:to>
                                        <p:strVal val="visible"/>
                                      </p:to>
                                    </p:set>
                                  </p:childTnLst>
                                  <p:subTnLst>
                                    <p:set>
                                      <p:cBhvr override="childStyle">
                                        <p:cTn dur="1" fill="hold" display="0" masterRel="nextClick" afterEffect="1"/>
                                        <p:tgtEl>
                                          <p:spTgt spid="48"/>
                                        </p:tgtEl>
                                        <p:attrNameLst>
                                          <p:attrName>style.visibility</p:attrName>
                                        </p:attrNameLst>
                                      </p:cBhvr>
                                      <p:to>
                                        <p:strVal val="hidden"/>
                                      </p:to>
                                    </p:set>
                                  </p:subTnLst>
                                </p:cTn>
                              </p:par>
                              <p:par>
                                <p:cTn id="84" presetID="1" presetClass="exit" presetSubtype="0" fill="hold" grpId="0" nodeType="withEffect">
                                  <p:stCondLst>
                                    <p:cond delay="100"/>
                                  </p:stCondLst>
                                  <p:childTnLst>
                                    <p:set>
                                      <p:cBhvr>
                                        <p:cTn id="85" dur="1" fill="hold">
                                          <p:stCondLst>
                                            <p:cond delay="0"/>
                                          </p:stCondLst>
                                        </p:cTn>
                                        <p:tgtEl>
                                          <p:spTgt spid="26"/>
                                        </p:tgtEl>
                                        <p:attrNameLst>
                                          <p:attrName>style.visibility</p:attrName>
                                        </p:attrNameLst>
                                      </p:cBhvr>
                                      <p:to>
                                        <p:strVal val="hidden"/>
                                      </p:to>
                                    </p:set>
                                  </p:childTnLst>
                                </p:cTn>
                              </p:par>
                            </p:childTnLst>
                          </p:cTn>
                        </p:par>
                        <p:par>
                          <p:cTn id="86" fill="hold">
                            <p:stCondLst>
                              <p:cond delay="1400"/>
                            </p:stCondLst>
                            <p:childTnLst>
                              <p:par>
                                <p:cTn id="87" presetID="1" presetClass="entr" presetSubtype="0" fill="hold" grpId="0" nodeType="afterEffect">
                                  <p:stCondLst>
                                    <p:cond delay="100"/>
                                  </p:stCondLst>
                                  <p:childTnLst>
                                    <p:set>
                                      <p:cBhvr>
                                        <p:cTn id="88" dur="1" fill="hold">
                                          <p:stCondLst>
                                            <p:cond delay="0"/>
                                          </p:stCondLst>
                                        </p:cTn>
                                        <p:tgtEl>
                                          <p:spTgt spid="56"/>
                                        </p:tgtEl>
                                        <p:attrNameLst>
                                          <p:attrName>style.visibility</p:attrName>
                                        </p:attrNameLst>
                                      </p:cBhvr>
                                      <p:to>
                                        <p:strVal val="visible"/>
                                      </p:to>
                                    </p:set>
                                  </p:childTnLst>
                                  <p:subTnLst>
                                    <p:set>
                                      <p:cBhvr override="childStyle">
                                        <p:cTn dur="1" fill="hold" display="0" masterRel="nextClick" afterEffect="1"/>
                                        <p:tgtEl>
                                          <p:spTgt spid="56"/>
                                        </p:tgtEl>
                                        <p:attrNameLst>
                                          <p:attrName>style.visibility</p:attrName>
                                        </p:attrNameLst>
                                      </p:cBhvr>
                                      <p:to>
                                        <p:strVal val="hidden"/>
                                      </p:to>
                                    </p:set>
                                  </p:subTnLst>
                                </p:cTn>
                              </p:par>
                              <p:par>
                                <p:cTn id="89" presetID="1" presetClass="exit" presetSubtype="0" fill="hold" grpId="0" nodeType="withEffect">
                                  <p:stCondLst>
                                    <p:cond delay="100"/>
                                  </p:stCondLst>
                                  <p:childTnLst>
                                    <p:set>
                                      <p:cBhvr>
                                        <p:cTn id="90" dur="1" fill="hold">
                                          <p:stCondLst>
                                            <p:cond delay="0"/>
                                          </p:stCondLst>
                                        </p:cTn>
                                        <p:tgtEl>
                                          <p:spTgt spid="27"/>
                                        </p:tgtEl>
                                        <p:attrNameLst>
                                          <p:attrName>style.visibility</p:attrName>
                                        </p:attrNameLst>
                                      </p:cBhvr>
                                      <p:to>
                                        <p:strVal val="hidden"/>
                                      </p:to>
                                    </p:set>
                                  </p:childTnLst>
                                </p:cTn>
                              </p:par>
                            </p:childTnLst>
                          </p:cTn>
                        </p:par>
                        <p:par>
                          <p:cTn id="91" fill="hold">
                            <p:stCondLst>
                              <p:cond delay="1500"/>
                            </p:stCondLst>
                            <p:childTnLst>
                              <p:par>
                                <p:cTn id="92" presetID="1" presetClass="entr" presetSubtype="0" fill="hold" grpId="0" nodeType="afterEffect">
                                  <p:stCondLst>
                                    <p:cond delay="100"/>
                                  </p:stCondLst>
                                  <p:childTnLst>
                                    <p:set>
                                      <p:cBhvr>
                                        <p:cTn id="93" dur="1" fill="hold">
                                          <p:stCondLst>
                                            <p:cond delay="0"/>
                                          </p:stCondLst>
                                        </p:cTn>
                                        <p:tgtEl>
                                          <p:spTgt spid="49"/>
                                        </p:tgtEl>
                                        <p:attrNameLst>
                                          <p:attrName>style.visibility</p:attrName>
                                        </p:attrNameLst>
                                      </p:cBhvr>
                                      <p:to>
                                        <p:strVal val="visible"/>
                                      </p:to>
                                    </p:set>
                                  </p:childTnLst>
                                  <p:subTnLst>
                                    <p:set>
                                      <p:cBhvr override="childStyle">
                                        <p:cTn dur="1" fill="hold" display="0" masterRel="nextClick" afterEffect="1"/>
                                        <p:tgtEl>
                                          <p:spTgt spid="49"/>
                                        </p:tgtEl>
                                        <p:attrNameLst>
                                          <p:attrName>style.visibility</p:attrName>
                                        </p:attrNameLst>
                                      </p:cBhvr>
                                      <p:to>
                                        <p:strVal val="hidden"/>
                                      </p:to>
                                    </p:set>
                                  </p:subTnLst>
                                </p:cTn>
                              </p:par>
                              <p:par>
                                <p:cTn id="94" presetID="1" presetClass="exit" presetSubtype="0" fill="hold" grpId="0" nodeType="withEffect">
                                  <p:stCondLst>
                                    <p:cond delay="100"/>
                                  </p:stCondLst>
                                  <p:childTnLst>
                                    <p:set>
                                      <p:cBhvr>
                                        <p:cTn id="95" dur="1" fill="hold">
                                          <p:stCondLst>
                                            <p:cond delay="0"/>
                                          </p:stCondLst>
                                        </p:cTn>
                                        <p:tgtEl>
                                          <p:spTgt spid="28"/>
                                        </p:tgtEl>
                                        <p:attrNameLst>
                                          <p:attrName>style.visibility</p:attrName>
                                        </p:attrNameLst>
                                      </p:cBhvr>
                                      <p:to>
                                        <p:strVal val="hidden"/>
                                      </p:to>
                                    </p:set>
                                  </p:childTnLst>
                                </p:cTn>
                              </p:par>
                            </p:childTnLst>
                          </p:cTn>
                        </p:par>
                        <p:par>
                          <p:cTn id="96" fill="hold">
                            <p:stCondLst>
                              <p:cond delay="1600"/>
                            </p:stCondLst>
                            <p:childTnLst>
                              <p:par>
                                <p:cTn id="97" presetID="1" presetClass="entr" presetSubtype="0" fill="hold" grpId="0" nodeType="afterEffect">
                                  <p:stCondLst>
                                    <p:cond delay="100"/>
                                  </p:stCondLst>
                                  <p:childTnLst>
                                    <p:set>
                                      <p:cBhvr>
                                        <p:cTn id="98" dur="1" fill="hold">
                                          <p:stCondLst>
                                            <p:cond delay="0"/>
                                          </p:stCondLst>
                                        </p:cTn>
                                        <p:tgtEl>
                                          <p:spTgt spid="50"/>
                                        </p:tgtEl>
                                        <p:attrNameLst>
                                          <p:attrName>style.visibility</p:attrName>
                                        </p:attrNameLst>
                                      </p:cBhvr>
                                      <p:to>
                                        <p:strVal val="visible"/>
                                      </p:to>
                                    </p:set>
                                  </p:childTnLst>
                                  <p:subTnLst>
                                    <p:set>
                                      <p:cBhvr override="childStyle">
                                        <p:cTn dur="1" fill="hold" display="0" masterRel="nextClick" afterEffect="1"/>
                                        <p:tgtEl>
                                          <p:spTgt spid="50"/>
                                        </p:tgtEl>
                                        <p:attrNameLst>
                                          <p:attrName>style.visibility</p:attrName>
                                        </p:attrNameLst>
                                      </p:cBhvr>
                                      <p:to>
                                        <p:strVal val="hidden"/>
                                      </p:to>
                                    </p:set>
                                  </p:subTnLst>
                                </p:cTn>
                              </p:par>
                              <p:par>
                                <p:cTn id="99" presetID="1" presetClass="exit" presetSubtype="0" fill="hold" grpId="0" nodeType="withEffect">
                                  <p:stCondLst>
                                    <p:cond delay="100"/>
                                  </p:stCondLst>
                                  <p:childTnLst>
                                    <p:set>
                                      <p:cBhvr>
                                        <p:cTn id="100" dur="1" fill="hold">
                                          <p:stCondLst>
                                            <p:cond delay="0"/>
                                          </p:stCondLst>
                                        </p:cTn>
                                        <p:tgtEl>
                                          <p:spTgt spid="29"/>
                                        </p:tgtEl>
                                        <p:attrNameLst>
                                          <p:attrName>style.visibility</p:attrName>
                                        </p:attrNameLst>
                                      </p:cBhvr>
                                      <p:to>
                                        <p:strVal val="hidden"/>
                                      </p:to>
                                    </p:set>
                                  </p:childTnLst>
                                </p:cTn>
                              </p:par>
                            </p:childTnLst>
                          </p:cTn>
                        </p:par>
                        <p:par>
                          <p:cTn id="101" fill="hold">
                            <p:stCondLst>
                              <p:cond delay="1700"/>
                            </p:stCondLst>
                            <p:childTnLst>
                              <p:par>
                                <p:cTn id="102" presetID="1" presetClass="entr" presetSubtype="0" fill="hold" grpId="0" nodeType="afterEffect">
                                  <p:stCondLst>
                                    <p:cond delay="100"/>
                                  </p:stCondLst>
                                  <p:childTnLst>
                                    <p:set>
                                      <p:cBhvr>
                                        <p:cTn id="103" dur="1" fill="hold">
                                          <p:stCondLst>
                                            <p:cond delay="0"/>
                                          </p:stCondLst>
                                        </p:cTn>
                                        <p:tgtEl>
                                          <p:spTgt spid="51"/>
                                        </p:tgtEl>
                                        <p:attrNameLst>
                                          <p:attrName>style.visibility</p:attrName>
                                        </p:attrNameLst>
                                      </p:cBhvr>
                                      <p:to>
                                        <p:strVal val="visible"/>
                                      </p:to>
                                    </p:set>
                                  </p:childTnLst>
                                  <p:subTnLst>
                                    <p:set>
                                      <p:cBhvr override="childStyle">
                                        <p:cTn dur="1" fill="hold" display="0" masterRel="nextClick" afterEffect="1"/>
                                        <p:tgtEl>
                                          <p:spTgt spid="51"/>
                                        </p:tgtEl>
                                        <p:attrNameLst>
                                          <p:attrName>style.visibility</p:attrName>
                                        </p:attrNameLst>
                                      </p:cBhvr>
                                      <p:to>
                                        <p:strVal val="hidden"/>
                                      </p:to>
                                    </p:set>
                                  </p:subTnLst>
                                </p:cTn>
                              </p:par>
                              <p:par>
                                <p:cTn id="104" presetID="1" presetClass="exit" presetSubtype="0" fill="hold" grpId="0" nodeType="withEffect">
                                  <p:stCondLst>
                                    <p:cond delay="100"/>
                                  </p:stCondLst>
                                  <p:childTnLst>
                                    <p:set>
                                      <p:cBhvr>
                                        <p:cTn id="105" dur="1" fill="hold">
                                          <p:stCondLst>
                                            <p:cond delay="0"/>
                                          </p:stCondLst>
                                        </p:cTn>
                                        <p:tgtEl>
                                          <p:spTgt spid="30"/>
                                        </p:tgtEl>
                                        <p:attrNameLst>
                                          <p:attrName>style.visibility</p:attrName>
                                        </p:attrNameLst>
                                      </p:cBhvr>
                                      <p:to>
                                        <p:strVal val="hidden"/>
                                      </p:to>
                                    </p:set>
                                  </p:childTnLst>
                                </p:cTn>
                              </p:par>
                            </p:childTnLst>
                          </p:cTn>
                        </p:par>
                        <p:par>
                          <p:cTn id="106" fill="hold">
                            <p:stCondLst>
                              <p:cond delay="1800"/>
                            </p:stCondLst>
                            <p:childTnLst>
                              <p:par>
                                <p:cTn id="107" presetID="1" presetClass="entr" presetSubtype="0" fill="hold" grpId="0" nodeType="afterEffect">
                                  <p:stCondLst>
                                    <p:cond delay="100"/>
                                  </p:stCondLst>
                                  <p:childTnLst>
                                    <p:set>
                                      <p:cBhvr>
                                        <p:cTn id="108" dur="1" fill="hold">
                                          <p:stCondLst>
                                            <p:cond delay="0"/>
                                          </p:stCondLst>
                                        </p:cTn>
                                        <p:tgtEl>
                                          <p:spTgt spid="93"/>
                                        </p:tgtEl>
                                        <p:attrNameLst>
                                          <p:attrName>style.visibility</p:attrName>
                                        </p:attrNameLst>
                                      </p:cBhvr>
                                      <p:to>
                                        <p:strVal val="visible"/>
                                      </p:to>
                                    </p:set>
                                  </p:childTnLst>
                                </p:cTn>
                              </p:par>
                            </p:childTnLst>
                          </p:cTn>
                        </p:par>
                        <p:par>
                          <p:cTn id="109" fill="hold">
                            <p:stCondLst>
                              <p:cond delay="1900"/>
                            </p:stCondLst>
                            <p:childTnLst>
                              <p:par>
                                <p:cTn id="110" presetID="1" presetClass="entr" presetSubtype="0" fill="hold" grpId="0" nodeType="afterEffect">
                                  <p:stCondLst>
                                    <p:cond delay="100"/>
                                  </p:stCondLst>
                                  <p:childTnLst>
                                    <p:set>
                                      <p:cBhvr>
                                        <p:cTn id="111" dur="1" fill="hold">
                                          <p:stCondLst>
                                            <p:cond delay="0"/>
                                          </p:stCondLst>
                                        </p:cTn>
                                        <p:tgtEl>
                                          <p:spTgt spid="52"/>
                                        </p:tgtEl>
                                        <p:attrNameLst>
                                          <p:attrName>style.visibility</p:attrName>
                                        </p:attrNameLst>
                                      </p:cBhvr>
                                      <p:to>
                                        <p:strVal val="visible"/>
                                      </p:to>
                                    </p:set>
                                  </p:childTnLst>
                                  <p:subTnLst>
                                    <p:set>
                                      <p:cBhvr override="childStyle">
                                        <p:cTn dur="1" fill="hold" display="0" masterRel="nextClick" afterEffect="1"/>
                                        <p:tgtEl>
                                          <p:spTgt spid="52"/>
                                        </p:tgtEl>
                                        <p:attrNameLst>
                                          <p:attrName>style.visibility</p:attrName>
                                        </p:attrNameLst>
                                      </p:cBhvr>
                                      <p:to>
                                        <p:strVal val="hidden"/>
                                      </p:to>
                                    </p:set>
                                  </p:subTnLst>
                                </p:cTn>
                              </p:par>
                              <p:par>
                                <p:cTn id="112" presetID="1" presetClass="exit" presetSubtype="0" fill="hold" grpId="0" nodeType="withEffect">
                                  <p:stCondLst>
                                    <p:cond delay="100"/>
                                  </p:stCondLst>
                                  <p:childTnLst>
                                    <p:set>
                                      <p:cBhvr>
                                        <p:cTn id="113" dur="1" fill="hold">
                                          <p:stCondLst>
                                            <p:cond delay="0"/>
                                          </p:stCondLst>
                                        </p:cTn>
                                        <p:tgtEl>
                                          <p:spTgt spid="31"/>
                                        </p:tgtEl>
                                        <p:attrNameLst>
                                          <p:attrName>style.visibility</p:attrName>
                                        </p:attrNameLst>
                                      </p:cBhvr>
                                      <p:to>
                                        <p:strVal val="hidden"/>
                                      </p:to>
                                    </p:set>
                                  </p:childTnLst>
                                </p:cTn>
                              </p:par>
                            </p:childTnLst>
                          </p:cTn>
                        </p:par>
                        <p:par>
                          <p:cTn id="114" fill="hold">
                            <p:stCondLst>
                              <p:cond delay="2000"/>
                            </p:stCondLst>
                            <p:childTnLst>
                              <p:par>
                                <p:cTn id="115" presetID="1" presetClass="entr" presetSubtype="0" fill="hold" grpId="0" nodeType="afterEffect">
                                  <p:stCondLst>
                                    <p:cond delay="100"/>
                                  </p:stCondLst>
                                  <p:childTnLst>
                                    <p:set>
                                      <p:cBhvr>
                                        <p:cTn id="116" dur="1" fill="hold">
                                          <p:stCondLst>
                                            <p:cond delay="0"/>
                                          </p:stCondLst>
                                        </p:cTn>
                                        <p:tgtEl>
                                          <p:spTgt spid="53"/>
                                        </p:tgtEl>
                                        <p:attrNameLst>
                                          <p:attrName>style.visibility</p:attrName>
                                        </p:attrNameLst>
                                      </p:cBhvr>
                                      <p:to>
                                        <p:strVal val="visible"/>
                                      </p:to>
                                    </p:set>
                                  </p:childTnLst>
                                  <p:subTnLst>
                                    <p:set>
                                      <p:cBhvr override="childStyle">
                                        <p:cTn dur="1" fill="hold" display="0" masterRel="nextClick" afterEffect="1"/>
                                        <p:tgtEl>
                                          <p:spTgt spid="53"/>
                                        </p:tgtEl>
                                        <p:attrNameLst>
                                          <p:attrName>style.visibility</p:attrName>
                                        </p:attrNameLst>
                                      </p:cBhvr>
                                      <p:to>
                                        <p:strVal val="hidden"/>
                                      </p:to>
                                    </p:set>
                                  </p:subTnLst>
                                </p:cTn>
                              </p:par>
                              <p:par>
                                <p:cTn id="117" presetID="1" presetClass="exit" presetSubtype="0" fill="hold" grpId="0" nodeType="withEffect">
                                  <p:stCondLst>
                                    <p:cond delay="100"/>
                                  </p:stCondLst>
                                  <p:childTnLst>
                                    <p:set>
                                      <p:cBhvr>
                                        <p:cTn id="118" dur="1" fill="hold">
                                          <p:stCondLst>
                                            <p:cond delay="0"/>
                                          </p:stCondLst>
                                        </p:cTn>
                                        <p:tgtEl>
                                          <p:spTgt spid="32"/>
                                        </p:tgtEl>
                                        <p:attrNameLst>
                                          <p:attrName>style.visibility</p:attrName>
                                        </p:attrNameLst>
                                      </p:cBhvr>
                                      <p:to>
                                        <p:strVal val="hidden"/>
                                      </p:to>
                                    </p:set>
                                  </p:childTnLst>
                                </p:cTn>
                              </p:par>
                            </p:childTnLst>
                          </p:cTn>
                        </p:par>
                        <p:par>
                          <p:cTn id="119" fill="hold">
                            <p:stCondLst>
                              <p:cond delay="2100"/>
                            </p:stCondLst>
                            <p:childTnLst>
                              <p:par>
                                <p:cTn id="120" presetID="1" presetClass="entr" presetSubtype="0" fill="hold" grpId="0" nodeType="afterEffect">
                                  <p:stCondLst>
                                    <p:cond delay="100"/>
                                  </p:stCondLst>
                                  <p:childTnLst>
                                    <p:set>
                                      <p:cBhvr>
                                        <p:cTn id="121" dur="1" fill="hold">
                                          <p:stCondLst>
                                            <p:cond delay="0"/>
                                          </p:stCondLst>
                                        </p:cTn>
                                        <p:tgtEl>
                                          <p:spTgt spid="54"/>
                                        </p:tgtEl>
                                        <p:attrNameLst>
                                          <p:attrName>style.visibility</p:attrName>
                                        </p:attrNameLst>
                                      </p:cBhvr>
                                      <p:to>
                                        <p:strVal val="visible"/>
                                      </p:to>
                                    </p:set>
                                  </p:childTnLst>
                                  <p:subTnLst>
                                    <p:set>
                                      <p:cBhvr override="childStyle">
                                        <p:cTn dur="1" fill="hold" display="0" masterRel="nextClick" afterEffect="1"/>
                                        <p:tgtEl>
                                          <p:spTgt spid="54"/>
                                        </p:tgtEl>
                                        <p:attrNameLst>
                                          <p:attrName>style.visibility</p:attrName>
                                        </p:attrNameLst>
                                      </p:cBhvr>
                                      <p:to>
                                        <p:strVal val="hidden"/>
                                      </p:to>
                                    </p:set>
                                  </p:subTnLst>
                                </p:cTn>
                              </p:par>
                              <p:par>
                                <p:cTn id="122" presetID="1" presetClass="exit" presetSubtype="0" fill="hold" grpId="0" nodeType="withEffect">
                                  <p:stCondLst>
                                    <p:cond delay="100"/>
                                  </p:stCondLst>
                                  <p:childTnLst>
                                    <p:set>
                                      <p:cBhvr>
                                        <p:cTn id="123" dur="1" fill="hold">
                                          <p:stCondLst>
                                            <p:cond delay="0"/>
                                          </p:stCondLst>
                                        </p:cTn>
                                        <p:tgtEl>
                                          <p:spTgt spid="33"/>
                                        </p:tgtEl>
                                        <p:attrNameLst>
                                          <p:attrName>style.visibility</p:attrName>
                                        </p:attrNameLst>
                                      </p:cBhvr>
                                      <p:to>
                                        <p:strVal val="hidden"/>
                                      </p:to>
                                    </p:set>
                                  </p:childTnLst>
                                </p:cTn>
                              </p:par>
                            </p:childTnLst>
                          </p:cTn>
                        </p:par>
                        <p:par>
                          <p:cTn id="124" fill="hold">
                            <p:stCondLst>
                              <p:cond delay="2200"/>
                            </p:stCondLst>
                            <p:childTnLst>
                              <p:par>
                                <p:cTn id="125" presetID="1" presetClass="entr" presetSubtype="0" fill="hold" grpId="0" nodeType="afterEffect">
                                  <p:stCondLst>
                                    <p:cond delay="100"/>
                                  </p:stCondLst>
                                  <p:childTnLst>
                                    <p:set>
                                      <p:cBhvr>
                                        <p:cTn id="126" dur="1" fill="hold">
                                          <p:stCondLst>
                                            <p:cond delay="0"/>
                                          </p:stCondLst>
                                        </p:cTn>
                                        <p:tgtEl>
                                          <p:spTgt spid="55"/>
                                        </p:tgtEl>
                                        <p:attrNameLst>
                                          <p:attrName>style.visibility</p:attrName>
                                        </p:attrNameLst>
                                      </p:cBhvr>
                                      <p:to>
                                        <p:strVal val="visible"/>
                                      </p:to>
                                    </p:set>
                                  </p:childTnLst>
                                  <p:subTnLst>
                                    <p:set>
                                      <p:cBhvr override="childStyle">
                                        <p:cTn dur="1" fill="hold" display="0" masterRel="nextClick" afterEffect="1"/>
                                        <p:tgtEl>
                                          <p:spTgt spid="55"/>
                                        </p:tgtEl>
                                        <p:attrNameLst>
                                          <p:attrName>style.visibility</p:attrName>
                                        </p:attrNameLst>
                                      </p:cBhvr>
                                      <p:to>
                                        <p:strVal val="hidden"/>
                                      </p:to>
                                    </p:set>
                                  </p:subTnLst>
                                </p:cTn>
                              </p:par>
                              <p:par>
                                <p:cTn id="127" presetID="1" presetClass="exit" presetSubtype="0" fill="hold" grpId="0" nodeType="withEffect">
                                  <p:stCondLst>
                                    <p:cond delay="100"/>
                                  </p:stCondLst>
                                  <p:childTnLst>
                                    <p:set>
                                      <p:cBhvr>
                                        <p:cTn id="128" dur="1" fill="hold">
                                          <p:stCondLst>
                                            <p:cond delay="0"/>
                                          </p:stCondLst>
                                        </p:cTn>
                                        <p:tgtEl>
                                          <p:spTgt spid="34"/>
                                        </p:tgtEl>
                                        <p:attrNameLst>
                                          <p:attrName>style.visibility</p:attrName>
                                        </p:attrNameLst>
                                      </p:cBhvr>
                                      <p:to>
                                        <p:strVal val="hidden"/>
                                      </p:to>
                                    </p:set>
                                  </p:childTnLst>
                                </p:cTn>
                              </p:par>
                            </p:childTnLst>
                          </p:cTn>
                        </p:par>
                        <p:par>
                          <p:cTn id="129" fill="hold">
                            <p:stCondLst>
                              <p:cond delay="2300"/>
                            </p:stCondLst>
                            <p:childTnLst>
                              <p:par>
                                <p:cTn id="130" presetID="1" presetClass="exit" presetSubtype="0" fill="hold" grpId="1" nodeType="afterEffect">
                                  <p:stCondLst>
                                    <p:cond delay="100"/>
                                  </p:stCondLst>
                                  <p:childTnLst>
                                    <p:set>
                                      <p:cBhvr>
                                        <p:cTn id="131" dur="1" fill="hold">
                                          <p:stCondLst>
                                            <p:cond delay="0"/>
                                          </p:stCondLst>
                                        </p:cTn>
                                        <p:tgtEl>
                                          <p:spTgt spid="55"/>
                                        </p:tgtEl>
                                        <p:attrNameLst>
                                          <p:attrName>style.visibility</p:attrName>
                                        </p:attrNameLst>
                                      </p:cBhvr>
                                      <p:to>
                                        <p:strVal val="hidden"/>
                                      </p:to>
                                    </p:set>
                                  </p:childTnLst>
                                </p:cTn>
                              </p:par>
                            </p:childTnLst>
                          </p:cTn>
                        </p:par>
                      </p:childTnLst>
                    </p:cTn>
                  </p:par>
                  <p:par>
                    <p:cTn id="132" fill="hold">
                      <p:stCondLst>
                        <p:cond delay="indefinite"/>
                      </p:stCondLst>
                      <p:childTnLst>
                        <p:par>
                          <p:cTn id="133" fill="hold">
                            <p:stCondLst>
                              <p:cond delay="0"/>
                            </p:stCondLst>
                            <p:childTnLst>
                              <p:par>
                                <p:cTn id="134" presetID="1" presetClass="entr" presetSubtype="0" fill="hold" nodeType="clickEffect">
                                  <p:stCondLst>
                                    <p:cond delay="0"/>
                                  </p:stCondLst>
                                  <p:childTnLst>
                                    <p:set>
                                      <p:cBhvr>
                                        <p:cTn id="135" dur="1" fill="hold">
                                          <p:stCondLst>
                                            <p:cond delay="0"/>
                                          </p:stCondLst>
                                        </p:cTn>
                                        <p:tgtEl>
                                          <p:spTgt spid="104"/>
                                        </p:tgtEl>
                                        <p:attrNameLst>
                                          <p:attrName>style.visibility</p:attrName>
                                        </p:attrNameLst>
                                      </p:cBhvr>
                                      <p:to>
                                        <p:strVal val="visible"/>
                                      </p:to>
                                    </p:set>
                                  </p:childTnLst>
                                </p:cTn>
                              </p:par>
                              <p:par>
                                <p:cTn id="136" presetID="1" presetClass="entr" presetSubtype="0" fill="hold" nodeType="withEffect">
                                  <p:stCondLst>
                                    <p:cond delay="0"/>
                                  </p:stCondLst>
                                  <p:childTnLst>
                                    <p:set>
                                      <p:cBhvr>
                                        <p:cTn id="137" dur="1" fill="hold">
                                          <p:stCondLst>
                                            <p:cond delay="0"/>
                                          </p:stCondLst>
                                        </p:cTn>
                                        <p:tgtEl>
                                          <p:spTgt spid="231457"/>
                                        </p:tgtEl>
                                        <p:attrNameLst>
                                          <p:attrName>style.visibility</p:attrName>
                                        </p:attrNameLst>
                                      </p:cBhvr>
                                      <p:to>
                                        <p:strVal val="visible"/>
                                      </p:to>
                                    </p:set>
                                  </p:childTnLst>
                                </p:cTn>
                              </p:par>
                              <p:par>
                                <p:cTn id="138" presetID="1" presetClass="entr" presetSubtype="0" fill="hold" nodeType="withEffect">
                                  <p:stCondLst>
                                    <p:cond delay="0"/>
                                  </p:stCondLst>
                                  <p:childTnLst>
                                    <p:set>
                                      <p:cBhvr>
                                        <p:cTn id="139" dur="1" fill="hold">
                                          <p:stCondLst>
                                            <p:cond delay="0"/>
                                          </p:stCondLst>
                                        </p:cTn>
                                        <p:tgtEl>
                                          <p:spTgt spid="100"/>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childTnLst>
                                  <p:subTnLst>
                                    <p:set>
                                      <p:cBhvr override="childStyle">
                                        <p:cTn dur="1" fill="hold" display="0" masterRel="nextClick" afterEffect="1"/>
                                        <p:tgtEl>
                                          <p:spTgt spid="57"/>
                                        </p:tgtEl>
                                        <p:attrNameLst>
                                          <p:attrName>style.visibility</p:attrName>
                                        </p:attrNameLst>
                                      </p:cBhvr>
                                      <p:to>
                                        <p:strVal val="hidden"/>
                                      </p:to>
                                    </p:set>
                                  </p:subTnLst>
                                </p:cTn>
                              </p:par>
                              <p:par>
                                <p:cTn id="142" presetID="1" presetClass="entr" presetSubtype="0" fill="hold" grpId="0" nodeType="withEffect">
                                  <p:stCondLst>
                                    <p:cond delay="0"/>
                                  </p:stCondLst>
                                  <p:childTnLst>
                                    <p:set>
                                      <p:cBhvr>
                                        <p:cTn id="143" dur="1" fill="hold">
                                          <p:stCondLst>
                                            <p:cond delay="0"/>
                                          </p:stCondLst>
                                        </p:cTn>
                                        <p:tgtEl>
                                          <p:spTgt spid="98"/>
                                        </p:tgtEl>
                                        <p:attrNameLst>
                                          <p:attrName>style.visibility</p:attrName>
                                        </p:attrNameLst>
                                      </p:cBhvr>
                                      <p:to>
                                        <p:strVal val="visible"/>
                                      </p:to>
                                    </p:set>
                                  </p:childTnLst>
                                  <p:subTnLst>
                                    <p:set>
                                      <p:cBhvr override="childStyle">
                                        <p:cTn dur="1" fill="hold" display="0" masterRel="nextClick" afterEffect="1"/>
                                        <p:tgtEl>
                                          <p:spTgt spid="98"/>
                                        </p:tgtEl>
                                        <p:attrNameLst>
                                          <p:attrName>style.visibility</p:attrName>
                                        </p:attrNameLst>
                                      </p:cBhvr>
                                      <p:to>
                                        <p:strVal val="hidden"/>
                                      </p:to>
                                    </p:set>
                                  </p:subTnLst>
                                </p:cTn>
                              </p:par>
                            </p:childTnLst>
                          </p:cTn>
                        </p:par>
                        <p:par>
                          <p:cTn id="144" fill="hold">
                            <p:stCondLst>
                              <p:cond delay="0"/>
                            </p:stCondLst>
                            <p:childTnLst>
                              <p:par>
                                <p:cTn id="145" presetID="1" presetClass="entr" presetSubtype="0" fill="hold" grpId="0" nodeType="afterEffect">
                                  <p:stCondLst>
                                    <p:cond delay="100"/>
                                  </p:stCondLst>
                                  <p:childTnLst>
                                    <p:set>
                                      <p:cBhvr>
                                        <p:cTn id="146" dur="1" fill="hold">
                                          <p:stCondLst>
                                            <p:cond delay="0"/>
                                          </p:stCondLst>
                                        </p:cTn>
                                        <p:tgtEl>
                                          <p:spTgt spid="58"/>
                                        </p:tgtEl>
                                        <p:attrNameLst>
                                          <p:attrName>style.visibility</p:attrName>
                                        </p:attrNameLst>
                                      </p:cBhvr>
                                      <p:to>
                                        <p:strVal val="visible"/>
                                      </p:to>
                                    </p:set>
                                  </p:childTnLst>
                                  <p:subTnLst>
                                    <p:set>
                                      <p:cBhvr override="childStyle">
                                        <p:cTn dur="1" fill="hold" display="0" masterRel="nextClick" afterEffect="1"/>
                                        <p:tgtEl>
                                          <p:spTgt spid="58"/>
                                        </p:tgtEl>
                                        <p:attrNameLst>
                                          <p:attrName>style.visibility</p:attrName>
                                        </p:attrNameLst>
                                      </p:cBhvr>
                                      <p:to>
                                        <p:strVal val="hidden"/>
                                      </p:to>
                                    </p:set>
                                  </p:subTnLst>
                                </p:cTn>
                              </p:par>
                              <p:par>
                                <p:cTn id="147" presetID="1" presetClass="entr" presetSubtype="0" fill="hold" grpId="0" nodeType="withEffect">
                                  <p:stCondLst>
                                    <p:cond delay="100"/>
                                  </p:stCondLst>
                                  <p:childTnLst>
                                    <p:set>
                                      <p:cBhvr>
                                        <p:cTn id="148" dur="1" fill="hold">
                                          <p:stCondLst>
                                            <p:cond delay="0"/>
                                          </p:stCondLst>
                                        </p:cTn>
                                        <p:tgtEl>
                                          <p:spTgt spid="75"/>
                                        </p:tgtEl>
                                        <p:attrNameLst>
                                          <p:attrName>style.visibility</p:attrName>
                                        </p:attrNameLst>
                                      </p:cBhvr>
                                      <p:to>
                                        <p:strVal val="visible"/>
                                      </p:to>
                                    </p:se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par>
                          <p:cTn id="149" fill="hold">
                            <p:stCondLst>
                              <p:cond delay="100"/>
                            </p:stCondLst>
                            <p:childTnLst>
                              <p:par>
                                <p:cTn id="150" presetID="1" presetClass="entr" presetSubtype="0" fill="hold" grpId="0" nodeType="afterEffect">
                                  <p:stCondLst>
                                    <p:cond delay="100"/>
                                  </p:stCondLst>
                                  <p:childTnLst>
                                    <p:set>
                                      <p:cBhvr>
                                        <p:cTn id="151" dur="1" fill="hold">
                                          <p:stCondLst>
                                            <p:cond delay="0"/>
                                          </p:stCondLst>
                                        </p:cTn>
                                        <p:tgtEl>
                                          <p:spTgt spid="59"/>
                                        </p:tgtEl>
                                        <p:attrNameLst>
                                          <p:attrName>style.visibility</p:attrName>
                                        </p:attrNameLst>
                                      </p:cBhvr>
                                      <p:to>
                                        <p:strVal val="visible"/>
                                      </p:to>
                                    </p:set>
                                  </p:childTnLst>
                                  <p:subTnLst>
                                    <p:set>
                                      <p:cBhvr override="childStyle">
                                        <p:cTn dur="1" fill="hold" display="0" masterRel="nextClick" afterEffect="1"/>
                                        <p:tgtEl>
                                          <p:spTgt spid="59"/>
                                        </p:tgtEl>
                                        <p:attrNameLst>
                                          <p:attrName>style.visibility</p:attrName>
                                        </p:attrNameLst>
                                      </p:cBhvr>
                                      <p:to>
                                        <p:strVal val="hidden"/>
                                      </p:to>
                                    </p:set>
                                  </p:subTnLst>
                                </p:cTn>
                              </p:par>
                              <p:par>
                                <p:cTn id="152" presetID="1" presetClass="entr" presetSubtype="0" fill="hold" grpId="0" nodeType="withEffect">
                                  <p:stCondLst>
                                    <p:cond delay="100"/>
                                  </p:stCondLst>
                                  <p:childTnLst>
                                    <p:set>
                                      <p:cBhvr>
                                        <p:cTn id="153" dur="1" fill="hold">
                                          <p:stCondLst>
                                            <p:cond delay="0"/>
                                          </p:stCondLst>
                                        </p:cTn>
                                        <p:tgtEl>
                                          <p:spTgt spid="76"/>
                                        </p:tgtEl>
                                        <p:attrNameLst>
                                          <p:attrName>style.visibility</p:attrName>
                                        </p:attrNameLst>
                                      </p:cBhvr>
                                      <p:to>
                                        <p:strVal val="visible"/>
                                      </p:to>
                                    </p:set>
                                  </p:childTnLst>
                                  <p:subTnLst>
                                    <p:set>
                                      <p:cBhvr override="childStyle">
                                        <p:cTn dur="1" fill="hold" display="0" masterRel="nextClick" afterEffect="1"/>
                                        <p:tgtEl>
                                          <p:spTgt spid="76"/>
                                        </p:tgtEl>
                                        <p:attrNameLst>
                                          <p:attrName>style.visibility</p:attrName>
                                        </p:attrNameLst>
                                      </p:cBhvr>
                                      <p:to>
                                        <p:strVal val="hidden"/>
                                      </p:to>
                                    </p:set>
                                  </p:subTnLst>
                                </p:cTn>
                              </p:par>
                            </p:childTnLst>
                          </p:cTn>
                        </p:par>
                        <p:par>
                          <p:cTn id="154" fill="hold">
                            <p:stCondLst>
                              <p:cond delay="200"/>
                            </p:stCondLst>
                            <p:childTnLst>
                              <p:par>
                                <p:cTn id="155" presetID="1" presetClass="entr" presetSubtype="0" fill="hold" grpId="0" nodeType="afterEffect">
                                  <p:stCondLst>
                                    <p:cond delay="100"/>
                                  </p:stCondLst>
                                  <p:childTnLst>
                                    <p:set>
                                      <p:cBhvr>
                                        <p:cTn id="156" dur="1" fill="hold">
                                          <p:stCondLst>
                                            <p:cond delay="0"/>
                                          </p:stCondLst>
                                        </p:cTn>
                                        <p:tgtEl>
                                          <p:spTgt spid="60"/>
                                        </p:tgtEl>
                                        <p:attrNameLst>
                                          <p:attrName>style.visibility</p:attrName>
                                        </p:attrNameLst>
                                      </p:cBhvr>
                                      <p:to>
                                        <p:strVal val="visible"/>
                                      </p:to>
                                    </p:set>
                                  </p:childTnLst>
                                  <p:subTnLst>
                                    <p:set>
                                      <p:cBhvr override="childStyle">
                                        <p:cTn dur="1" fill="hold" display="0" masterRel="nextClick" afterEffect="1"/>
                                        <p:tgtEl>
                                          <p:spTgt spid="60"/>
                                        </p:tgtEl>
                                        <p:attrNameLst>
                                          <p:attrName>style.visibility</p:attrName>
                                        </p:attrNameLst>
                                      </p:cBhvr>
                                      <p:to>
                                        <p:strVal val="hidden"/>
                                      </p:to>
                                    </p:set>
                                  </p:subTnLst>
                                </p:cTn>
                              </p:par>
                              <p:par>
                                <p:cTn id="157" presetID="1" presetClass="entr" presetSubtype="0" fill="hold" grpId="0" nodeType="withEffect">
                                  <p:stCondLst>
                                    <p:cond delay="100"/>
                                  </p:stCondLst>
                                  <p:childTnLst>
                                    <p:set>
                                      <p:cBhvr>
                                        <p:cTn id="158" dur="1" fill="hold">
                                          <p:stCondLst>
                                            <p:cond delay="0"/>
                                          </p:stCondLst>
                                        </p:cTn>
                                        <p:tgtEl>
                                          <p:spTgt spid="77"/>
                                        </p:tgtEl>
                                        <p:attrNameLst>
                                          <p:attrName>style.visibility</p:attrName>
                                        </p:attrNameLst>
                                      </p:cBhvr>
                                      <p:to>
                                        <p:strVal val="visible"/>
                                      </p:to>
                                    </p:set>
                                  </p:childTnLst>
                                  <p:subTnLst>
                                    <p:set>
                                      <p:cBhvr override="childStyle">
                                        <p:cTn dur="1" fill="hold" display="0" masterRel="nextClick" afterEffect="1"/>
                                        <p:tgtEl>
                                          <p:spTgt spid="77"/>
                                        </p:tgtEl>
                                        <p:attrNameLst>
                                          <p:attrName>style.visibility</p:attrName>
                                        </p:attrNameLst>
                                      </p:cBhvr>
                                      <p:to>
                                        <p:strVal val="hidden"/>
                                      </p:to>
                                    </p:set>
                                  </p:subTnLst>
                                </p:cTn>
                              </p:par>
                            </p:childTnLst>
                          </p:cTn>
                        </p:par>
                        <p:par>
                          <p:cTn id="159" fill="hold">
                            <p:stCondLst>
                              <p:cond delay="300"/>
                            </p:stCondLst>
                            <p:childTnLst>
                              <p:par>
                                <p:cTn id="160" presetID="1" presetClass="entr" presetSubtype="0" fill="hold" grpId="0" nodeType="afterEffect">
                                  <p:stCondLst>
                                    <p:cond delay="100"/>
                                  </p:stCondLst>
                                  <p:childTnLst>
                                    <p:set>
                                      <p:cBhvr>
                                        <p:cTn id="161" dur="1" fill="hold">
                                          <p:stCondLst>
                                            <p:cond delay="0"/>
                                          </p:stCondLst>
                                        </p:cTn>
                                        <p:tgtEl>
                                          <p:spTgt spid="61"/>
                                        </p:tgtEl>
                                        <p:attrNameLst>
                                          <p:attrName>style.visibility</p:attrName>
                                        </p:attrNameLst>
                                      </p:cBhvr>
                                      <p:to>
                                        <p:strVal val="visible"/>
                                      </p:to>
                                    </p:set>
                                  </p:childTnLst>
                                  <p:subTnLst>
                                    <p:set>
                                      <p:cBhvr override="childStyle">
                                        <p:cTn dur="1" fill="hold" display="0" masterRel="nextClick" afterEffect="1"/>
                                        <p:tgtEl>
                                          <p:spTgt spid="61"/>
                                        </p:tgtEl>
                                        <p:attrNameLst>
                                          <p:attrName>style.visibility</p:attrName>
                                        </p:attrNameLst>
                                      </p:cBhvr>
                                      <p:to>
                                        <p:strVal val="hidden"/>
                                      </p:to>
                                    </p:set>
                                  </p:subTnLst>
                                </p:cTn>
                              </p:par>
                              <p:par>
                                <p:cTn id="162" presetID="1" presetClass="entr" presetSubtype="0" fill="hold" grpId="0" nodeType="withEffect">
                                  <p:stCondLst>
                                    <p:cond delay="100"/>
                                  </p:stCondLst>
                                  <p:childTnLst>
                                    <p:set>
                                      <p:cBhvr>
                                        <p:cTn id="163" dur="1" fill="hold">
                                          <p:stCondLst>
                                            <p:cond delay="0"/>
                                          </p:stCondLst>
                                        </p:cTn>
                                        <p:tgtEl>
                                          <p:spTgt spid="91"/>
                                        </p:tgtEl>
                                        <p:attrNameLst>
                                          <p:attrName>style.visibility</p:attrName>
                                        </p:attrNameLst>
                                      </p:cBhvr>
                                      <p:to>
                                        <p:strVal val="visible"/>
                                      </p:to>
                                    </p:set>
                                  </p:childTnLst>
                                  <p:subTnLst>
                                    <p:set>
                                      <p:cBhvr override="childStyle">
                                        <p:cTn dur="1" fill="hold" display="0" masterRel="nextClick" afterEffect="1"/>
                                        <p:tgtEl>
                                          <p:spTgt spid="91"/>
                                        </p:tgtEl>
                                        <p:attrNameLst>
                                          <p:attrName>style.visibility</p:attrName>
                                        </p:attrNameLst>
                                      </p:cBhvr>
                                      <p:to>
                                        <p:strVal val="hidden"/>
                                      </p:to>
                                    </p:set>
                                  </p:subTnLst>
                                </p:cTn>
                              </p:par>
                            </p:childTnLst>
                          </p:cTn>
                        </p:par>
                        <p:par>
                          <p:cTn id="164" fill="hold">
                            <p:stCondLst>
                              <p:cond delay="400"/>
                            </p:stCondLst>
                            <p:childTnLst>
                              <p:par>
                                <p:cTn id="165" presetID="1" presetClass="entr" presetSubtype="0" fill="hold" grpId="0" nodeType="afterEffect">
                                  <p:stCondLst>
                                    <p:cond delay="100"/>
                                  </p:stCondLst>
                                  <p:childTnLst>
                                    <p:set>
                                      <p:cBhvr>
                                        <p:cTn id="166" dur="1" fill="hold">
                                          <p:stCondLst>
                                            <p:cond delay="0"/>
                                          </p:stCondLst>
                                        </p:cTn>
                                        <p:tgtEl>
                                          <p:spTgt spid="62"/>
                                        </p:tgtEl>
                                        <p:attrNameLst>
                                          <p:attrName>style.visibility</p:attrName>
                                        </p:attrNameLst>
                                      </p:cBhvr>
                                      <p:to>
                                        <p:strVal val="visible"/>
                                      </p:to>
                                    </p:set>
                                  </p:childTnLst>
                                  <p:subTnLst>
                                    <p:set>
                                      <p:cBhvr override="childStyle">
                                        <p:cTn dur="1" fill="hold" display="0" masterRel="nextClick" afterEffect="1"/>
                                        <p:tgtEl>
                                          <p:spTgt spid="62"/>
                                        </p:tgtEl>
                                        <p:attrNameLst>
                                          <p:attrName>style.visibility</p:attrName>
                                        </p:attrNameLst>
                                      </p:cBhvr>
                                      <p:to>
                                        <p:strVal val="hidden"/>
                                      </p:to>
                                    </p:set>
                                  </p:subTnLst>
                                </p:cTn>
                              </p:par>
                              <p:par>
                                <p:cTn id="167" presetID="1" presetClass="entr" presetSubtype="0" fill="hold" grpId="0" nodeType="withEffect">
                                  <p:stCondLst>
                                    <p:cond delay="100"/>
                                  </p:stCondLst>
                                  <p:childTnLst>
                                    <p:set>
                                      <p:cBhvr>
                                        <p:cTn id="168" dur="1" fill="hold">
                                          <p:stCondLst>
                                            <p:cond delay="0"/>
                                          </p:stCondLst>
                                        </p:cTn>
                                        <p:tgtEl>
                                          <p:spTgt spid="78"/>
                                        </p:tgtEl>
                                        <p:attrNameLst>
                                          <p:attrName>style.visibility</p:attrName>
                                        </p:attrNameLst>
                                      </p:cBhvr>
                                      <p:to>
                                        <p:strVal val="visible"/>
                                      </p:to>
                                    </p:set>
                                  </p:childTnLst>
                                  <p:subTnLst>
                                    <p:set>
                                      <p:cBhvr override="childStyle">
                                        <p:cTn dur="1" fill="hold" display="0" masterRel="nextClick" afterEffect="1"/>
                                        <p:tgtEl>
                                          <p:spTgt spid="78"/>
                                        </p:tgtEl>
                                        <p:attrNameLst>
                                          <p:attrName>style.visibility</p:attrName>
                                        </p:attrNameLst>
                                      </p:cBhvr>
                                      <p:to>
                                        <p:strVal val="hidden"/>
                                      </p:to>
                                    </p:set>
                                  </p:subTnLst>
                                </p:cTn>
                              </p:par>
                            </p:childTnLst>
                          </p:cTn>
                        </p:par>
                        <p:par>
                          <p:cTn id="169" fill="hold">
                            <p:stCondLst>
                              <p:cond delay="500"/>
                            </p:stCondLst>
                            <p:childTnLst>
                              <p:par>
                                <p:cTn id="170" presetID="1" presetClass="entr" presetSubtype="0" fill="hold" grpId="0" nodeType="afterEffect">
                                  <p:stCondLst>
                                    <p:cond delay="100"/>
                                  </p:stCondLst>
                                  <p:childTnLst>
                                    <p:set>
                                      <p:cBhvr>
                                        <p:cTn id="171" dur="1" fill="hold">
                                          <p:stCondLst>
                                            <p:cond delay="0"/>
                                          </p:stCondLst>
                                        </p:cTn>
                                        <p:tgtEl>
                                          <p:spTgt spid="63"/>
                                        </p:tgtEl>
                                        <p:attrNameLst>
                                          <p:attrName>style.visibility</p:attrName>
                                        </p:attrNameLst>
                                      </p:cBhvr>
                                      <p:to>
                                        <p:strVal val="visible"/>
                                      </p:to>
                                    </p:set>
                                  </p:childTnLst>
                                  <p:subTnLst>
                                    <p:set>
                                      <p:cBhvr override="childStyle">
                                        <p:cTn dur="1" fill="hold" display="0" masterRel="nextClick" afterEffect="1"/>
                                        <p:tgtEl>
                                          <p:spTgt spid="63"/>
                                        </p:tgtEl>
                                        <p:attrNameLst>
                                          <p:attrName>style.visibility</p:attrName>
                                        </p:attrNameLst>
                                      </p:cBhvr>
                                      <p:to>
                                        <p:strVal val="hidden"/>
                                      </p:to>
                                    </p:set>
                                  </p:subTnLst>
                                </p:cTn>
                              </p:par>
                              <p:par>
                                <p:cTn id="172" presetID="1" presetClass="entr" presetSubtype="0" fill="hold" grpId="0" nodeType="withEffect">
                                  <p:stCondLst>
                                    <p:cond delay="100"/>
                                  </p:stCondLst>
                                  <p:childTnLst>
                                    <p:set>
                                      <p:cBhvr>
                                        <p:cTn id="173" dur="1" fill="hold">
                                          <p:stCondLst>
                                            <p:cond delay="0"/>
                                          </p:stCondLst>
                                        </p:cTn>
                                        <p:tgtEl>
                                          <p:spTgt spid="79"/>
                                        </p:tgtEl>
                                        <p:attrNameLst>
                                          <p:attrName>style.visibility</p:attrName>
                                        </p:attrNameLst>
                                      </p:cBhvr>
                                      <p:to>
                                        <p:strVal val="visible"/>
                                      </p:to>
                                    </p:set>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par>
                          <p:cTn id="174" fill="hold">
                            <p:stCondLst>
                              <p:cond delay="600"/>
                            </p:stCondLst>
                            <p:childTnLst>
                              <p:par>
                                <p:cTn id="175" presetID="1" presetClass="entr" presetSubtype="0" fill="hold" grpId="0" nodeType="afterEffect">
                                  <p:stCondLst>
                                    <p:cond delay="100"/>
                                  </p:stCondLst>
                                  <p:childTnLst>
                                    <p:set>
                                      <p:cBhvr>
                                        <p:cTn id="176" dur="1" fill="hold">
                                          <p:stCondLst>
                                            <p:cond delay="0"/>
                                          </p:stCondLst>
                                        </p:cTn>
                                        <p:tgtEl>
                                          <p:spTgt spid="64"/>
                                        </p:tgtEl>
                                        <p:attrNameLst>
                                          <p:attrName>style.visibility</p:attrName>
                                        </p:attrNameLst>
                                      </p:cBhvr>
                                      <p:to>
                                        <p:strVal val="visible"/>
                                      </p:to>
                                    </p:set>
                                  </p:childTnLst>
                                  <p:subTnLst>
                                    <p:set>
                                      <p:cBhvr override="childStyle">
                                        <p:cTn dur="1" fill="hold" display="0" masterRel="nextClick" afterEffect="1"/>
                                        <p:tgtEl>
                                          <p:spTgt spid="64"/>
                                        </p:tgtEl>
                                        <p:attrNameLst>
                                          <p:attrName>style.visibility</p:attrName>
                                        </p:attrNameLst>
                                      </p:cBhvr>
                                      <p:to>
                                        <p:strVal val="hidden"/>
                                      </p:to>
                                    </p:set>
                                  </p:subTnLst>
                                </p:cTn>
                              </p:par>
                              <p:par>
                                <p:cTn id="177" presetID="1" presetClass="entr" presetSubtype="0" fill="hold" grpId="0" nodeType="withEffect">
                                  <p:stCondLst>
                                    <p:cond delay="100"/>
                                  </p:stCondLst>
                                  <p:childTnLst>
                                    <p:set>
                                      <p:cBhvr>
                                        <p:cTn id="178" dur="1" fill="hold">
                                          <p:stCondLst>
                                            <p:cond delay="0"/>
                                          </p:stCondLst>
                                        </p:cTn>
                                        <p:tgtEl>
                                          <p:spTgt spid="80"/>
                                        </p:tgtEl>
                                        <p:attrNameLst>
                                          <p:attrName>style.visibility</p:attrName>
                                        </p:attrNameLst>
                                      </p:cBhvr>
                                      <p:to>
                                        <p:strVal val="visible"/>
                                      </p:to>
                                    </p:set>
                                  </p:childTnLst>
                                  <p:subTnLst>
                                    <p:set>
                                      <p:cBhvr override="childStyle">
                                        <p:cTn dur="1" fill="hold" display="0" masterRel="nextClick" afterEffect="1"/>
                                        <p:tgtEl>
                                          <p:spTgt spid="80"/>
                                        </p:tgtEl>
                                        <p:attrNameLst>
                                          <p:attrName>style.visibility</p:attrName>
                                        </p:attrNameLst>
                                      </p:cBhvr>
                                      <p:to>
                                        <p:strVal val="hidden"/>
                                      </p:to>
                                    </p:set>
                                  </p:subTnLst>
                                </p:cTn>
                              </p:par>
                            </p:childTnLst>
                          </p:cTn>
                        </p:par>
                        <p:par>
                          <p:cTn id="179" fill="hold">
                            <p:stCondLst>
                              <p:cond delay="700"/>
                            </p:stCondLst>
                            <p:childTnLst>
                              <p:par>
                                <p:cTn id="180" presetID="1" presetClass="entr" presetSubtype="0" fill="hold" grpId="0" nodeType="afterEffect">
                                  <p:stCondLst>
                                    <p:cond delay="100"/>
                                  </p:stCondLst>
                                  <p:childTnLst>
                                    <p:set>
                                      <p:cBhvr>
                                        <p:cTn id="181" dur="1" fill="hold">
                                          <p:stCondLst>
                                            <p:cond delay="0"/>
                                          </p:stCondLst>
                                        </p:cTn>
                                        <p:tgtEl>
                                          <p:spTgt spid="65"/>
                                        </p:tgtEl>
                                        <p:attrNameLst>
                                          <p:attrName>style.visibility</p:attrName>
                                        </p:attrNameLst>
                                      </p:cBhvr>
                                      <p:to>
                                        <p:strVal val="visible"/>
                                      </p:to>
                                    </p:set>
                                  </p:childTnLst>
                                  <p:subTnLst>
                                    <p:set>
                                      <p:cBhvr override="childStyle">
                                        <p:cTn dur="1" fill="hold" display="0" masterRel="nextClick" afterEffect="1"/>
                                        <p:tgtEl>
                                          <p:spTgt spid="65"/>
                                        </p:tgtEl>
                                        <p:attrNameLst>
                                          <p:attrName>style.visibility</p:attrName>
                                        </p:attrNameLst>
                                      </p:cBhvr>
                                      <p:to>
                                        <p:strVal val="hidden"/>
                                      </p:to>
                                    </p:set>
                                  </p:subTnLst>
                                </p:cTn>
                              </p:par>
                              <p:par>
                                <p:cTn id="182" presetID="1" presetClass="entr" presetSubtype="0" fill="hold" grpId="0" nodeType="withEffect">
                                  <p:stCondLst>
                                    <p:cond delay="100"/>
                                  </p:stCondLst>
                                  <p:childTnLst>
                                    <p:set>
                                      <p:cBhvr>
                                        <p:cTn id="183" dur="1" fill="hold">
                                          <p:stCondLst>
                                            <p:cond delay="0"/>
                                          </p:stCondLst>
                                        </p:cTn>
                                        <p:tgtEl>
                                          <p:spTgt spid="81"/>
                                        </p:tgtEl>
                                        <p:attrNameLst>
                                          <p:attrName>style.visibility</p:attrName>
                                        </p:attrNameLst>
                                      </p:cBhvr>
                                      <p:to>
                                        <p:strVal val="visible"/>
                                      </p:to>
                                    </p:set>
                                  </p:childTnLst>
                                  <p:subTnLst>
                                    <p:set>
                                      <p:cBhvr override="childStyle">
                                        <p:cTn dur="1" fill="hold" display="0" masterRel="nextClick" afterEffect="1"/>
                                        <p:tgtEl>
                                          <p:spTgt spid="81"/>
                                        </p:tgtEl>
                                        <p:attrNameLst>
                                          <p:attrName>style.visibility</p:attrName>
                                        </p:attrNameLst>
                                      </p:cBhvr>
                                      <p:to>
                                        <p:strVal val="hidden"/>
                                      </p:to>
                                    </p:set>
                                  </p:subTnLst>
                                </p:cTn>
                              </p:par>
                            </p:childTnLst>
                          </p:cTn>
                        </p:par>
                        <p:par>
                          <p:cTn id="184" fill="hold">
                            <p:stCondLst>
                              <p:cond delay="800"/>
                            </p:stCondLst>
                            <p:childTnLst>
                              <p:par>
                                <p:cTn id="185" presetID="1" presetClass="entr" presetSubtype="0" fill="hold" grpId="0" nodeType="afterEffect">
                                  <p:stCondLst>
                                    <p:cond delay="100"/>
                                  </p:stCondLst>
                                  <p:childTnLst>
                                    <p:set>
                                      <p:cBhvr>
                                        <p:cTn id="186" dur="1" fill="hold">
                                          <p:stCondLst>
                                            <p:cond delay="0"/>
                                          </p:stCondLst>
                                        </p:cTn>
                                        <p:tgtEl>
                                          <p:spTgt spid="66"/>
                                        </p:tgtEl>
                                        <p:attrNameLst>
                                          <p:attrName>style.visibility</p:attrName>
                                        </p:attrNameLst>
                                      </p:cBhvr>
                                      <p:to>
                                        <p:strVal val="visible"/>
                                      </p:to>
                                    </p:set>
                                  </p:childTnLst>
                                  <p:subTnLst>
                                    <p:set>
                                      <p:cBhvr override="childStyle">
                                        <p:cTn dur="1" fill="hold" display="0" masterRel="nextClick" afterEffect="1"/>
                                        <p:tgtEl>
                                          <p:spTgt spid="66"/>
                                        </p:tgtEl>
                                        <p:attrNameLst>
                                          <p:attrName>style.visibility</p:attrName>
                                        </p:attrNameLst>
                                      </p:cBhvr>
                                      <p:to>
                                        <p:strVal val="hidden"/>
                                      </p:to>
                                    </p:set>
                                  </p:subTnLst>
                                </p:cTn>
                              </p:par>
                              <p:par>
                                <p:cTn id="187" presetID="1" presetClass="entr" presetSubtype="0" fill="hold" grpId="0" nodeType="withEffect">
                                  <p:stCondLst>
                                    <p:cond delay="100"/>
                                  </p:stCondLst>
                                  <p:childTnLst>
                                    <p:set>
                                      <p:cBhvr>
                                        <p:cTn id="188" dur="1" fill="hold">
                                          <p:stCondLst>
                                            <p:cond delay="0"/>
                                          </p:stCondLst>
                                        </p:cTn>
                                        <p:tgtEl>
                                          <p:spTgt spid="82"/>
                                        </p:tgtEl>
                                        <p:attrNameLst>
                                          <p:attrName>style.visibility</p:attrName>
                                        </p:attrNameLst>
                                      </p:cBhvr>
                                      <p:to>
                                        <p:strVal val="visible"/>
                                      </p:to>
                                    </p:set>
                                  </p:childTnLst>
                                  <p:subTnLst>
                                    <p:set>
                                      <p:cBhvr override="childStyle">
                                        <p:cTn dur="1" fill="hold" display="0" masterRel="nextClick" afterEffect="1"/>
                                        <p:tgtEl>
                                          <p:spTgt spid="82"/>
                                        </p:tgtEl>
                                        <p:attrNameLst>
                                          <p:attrName>style.visibility</p:attrName>
                                        </p:attrNameLst>
                                      </p:cBhvr>
                                      <p:to>
                                        <p:strVal val="hidden"/>
                                      </p:to>
                                    </p:set>
                                  </p:subTnLst>
                                </p:cTn>
                              </p:par>
                            </p:childTnLst>
                          </p:cTn>
                        </p:par>
                        <p:par>
                          <p:cTn id="189" fill="hold">
                            <p:stCondLst>
                              <p:cond delay="900"/>
                            </p:stCondLst>
                            <p:childTnLst>
                              <p:par>
                                <p:cTn id="190" presetID="1" presetClass="entr" presetSubtype="0" fill="hold" grpId="0" nodeType="afterEffect">
                                  <p:stCondLst>
                                    <p:cond delay="100"/>
                                  </p:stCondLst>
                                  <p:childTnLst>
                                    <p:set>
                                      <p:cBhvr>
                                        <p:cTn id="191" dur="1" fill="hold">
                                          <p:stCondLst>
                                            <p:cond delay="0"/>
                                          </p:stCondLst>
                                        </p:cTn>
                                        <p:tgtEl>
                                          <p:spTgt spid="95"/>
                                        </p:tgtEl>
                                        <p:attrNameLst>
                                          <p:attrName>style.visibility</p:attrName>
                                        </p:attrNameLst>
                                      </p:cBhvr>
                                      <p:to>
                                        <p:strVal val="visible"/>
                                      </p:to>
                                    </p:set>
                                  </p:childTnLst>
                                  <p:subTnLst>
                                    <p:set>
                                      <p:cBhvr override="childStyle">
                                        <p:cTn dur="1" fill="hold" display="0" masterRel="nextClick" afterEffect="1"/>
                                        <p:tgtEl>
                                          <p:spTgt spid="95"/>
                                        </p:tgtEl>
                                        <p:attrNameLst>
                                          <p:attrName>style.visibility</p:attrName>
                                        </p:attrNameLst>
                                      </p:cBhvr>
                                      <p:to>
                                        <p:strVal val="hidden"/>
                                      </p:to>
                                    </p:set>
                                  </p:subTnLst>
                                </p:cTn>
                              </p:par>
                              <p:par>
                                <p:cTn id="192" presetID="1" presetClass="entr" presetSubtype="0" fill="hold" grpId="0" nodeType="withEffect">
                                  <p:stCondLst>
                                    <p:cond delay="100"/>
                                  </p:stCondLst>
                                  <p:childTnLst>
                                    <p:set>
                                      <p:cBhvr>
                                        <p:cTn id="193" dur="1" fill="hold">
                                          <p:stCondLst>
                                            <p:cond delay="0"/>
                                          </p:stCondLst>
                                        </p:cTn>
                                        <p:tgtEl>
                                          <p:spTgt spid="83"/>
                                        </p:tgtEl>
                                        <p:attrNameLst>
                                          <p:attrName>style.visibility</p:attrName>
                                        </p:attrNameLst>
                                      </p:cBhvr>
                                      <p:to>
                                        <p:strVal val="visible"/>
                                      </p:to>
                                    </p:set>
                                  </p:childTnLst>
                                  <p:subTnLst>
                                    <p:set>
                                      <p:cBhvr override="childStyle">
                                        <p:cTn dur="1" fill="hold" display="0" masterRel="nextClick" afterEffect="1"/>
                                        <p:tgtEl>
                                          <p:spTgt spid="83"/>
                                        </p:tgtEl>
                                        <p:attrNameLst>
                                          <p:attrName>style.visibility</p:attrName>
                                        </p:attrNameLst>
                                      </p:cBhvr>
                                      <p:to>
                                        <p:strVal val="hidden"/>
                                      </p:to>
                                    </p:set>
                                  </p:subTnLst>
                                </p:cTn>
                              </p:par>
                            </p:childTnLst>
                          </p:cTn>
                        </p:par>
                        <p:par>
                          <p:cTn id="194" fill="hold">
                            <p:stCondLst>
                              <p:cond delay="1000"/>
                            </p:stCondLst>
                            <p:childTnLst>
                              <p:par>
                                <p:cTn id="195" presetID="1" presetClass="entr" presetSubtype="0" fill="hold" grpId="0" nodeType="afterEffect">
                                  <p:stCondLst>
                                    <p:cond delay="100"/>
                                  </p:stCondLst>
                                  <p:childTnLst>
                                    <p:set>
                                      <p:cBhvr>
                                        <p:cTn id="196" dur="1" fill="hold">
                                          <p:stCondLst>
                                            <p:cond delay="0"/>
                                          </p:stCondLst>
                                        </p:cTn>
                                        <p:tgtEl>
                                          <p:spTgt spid="67"/>
                                        </p:tgtEl>
                                        <p:attrNameLst>
                                          <p:attrName>style.visibility</p:attrName>
                                        </p:attrNameLst>
                                      </p:cBhvr>
                                      <p:to>
                                        <p:strVal val="visible"/>
                                      </p:to>
                                    </p:set>
                                  </p:childTnLst>
                                  <p:subTnLst>
                                    <p:set>
                                      <p:cBhvr override="childStyle">
                                        <p:cTn dur="1" fill="hold" display="0" masterRel="nextClick" afterEffect="1"/>
                                        <p:tgtEl>
                                          <p:spTgt spid="67"/>
                                        </p:tgtEl>
                                        <p:attrNameLst>
                                          <p:attrName>style.visibility</p:attrName>
                                        </p:attrNameLst>
                                      </p:cBhvr>
                                      <p:to>
                                        <p:strVal val="hidden"/>
                                      </p:to>
                                    </p:set>
                                  </p:subTnLst>
                                </p:cTn>
                              </p:par>
                              <p:par>
                                <p:cTn id="197" presetID="1" presetClass="entr" presetSubtype="0" fill="hold" grpId="0" nodeType="withEffect">
                                  <p:stCondLst>
                                    <p:cond delay="100"/>
                                  </p:stCondLst>
                                  <p:childTnLst>
                                    <p:set>
                                      <p:cBhvr>
                                        <p:cTn id="198" dur="1" fill="hold">
                                          <p:stCondLst>
                                            <p:cond delay="0"/>
                                          </p:stCondLst>
                                        </p:cTn>
                                        <p:tgtEl>
                                          <p:spTgt spid="84"/>
                                        </p:tgtEl>
                                        <p:attrNameLst>
                                          <p:attrName>style.visibility</p:attrName>
                                        </p:attrNameLst>
                                      </p:cBhvr>
                                      <p:to>
                                        <p:strVal val="visible"/>
                                      </p:to>
                                    </p:set>
                                  </p:childTnLst>
                                  <p:subTnLst>
                                    <p:set>
                                      <p:cBhvr override="childStyle">
                                        <p:cTn dur="1" fill="hold" display="0" masterRel="nextClick" afterEffect="1"/>
                                        <p:tgtEl>
                                          <p:spTgt spid="84"/>
                                        </p:tgtEl>
                                        <p:attrNameLst>
                                          <p:attrName>style.visibility</p:attrName>
                                        </p:attrNameLst>
                                      </p:cBhvr>
                                      <p:to>
                                        <p:strVal val="hidden"/>
                                      </p:to>
                                    </p:set>
                                  </p:subTnLst>
                                </p:cTn>
                              </p:par>
                            </p:childTnLst>
                          </p:cTn>
                        </p:par>
                        <p:par>
                          <p:cTn id="199" fill="hold">
                            <p:stCondLst>
                              <p:cond delay="1100"/>
                            </p:stCondLst>
                            <p:childTnLst>
                              <p:par>
                                <p:cTn id="200" presetID="1" presetClass="entr" presetSubtype="0" fill="hold" grpId="0" nodeType="afterEffect">
                                  <p:stCondLst>
                                    <p:cond delay="100"/>
                                  </p:stCondLst>
                                  <p:childTnLst>
                                    <p:set>
                                      <p:cBhvr>
                                        <p:cTn id="201" dur="1" fill="hold">
                                          <p:stCondLst>
                                            <p:cond delay="0"/>
                                          </p:stCondLst>
                                        </p:cTn>
                                        <p:tgtEl>
                                          <p:spTgt spid="68"/>
                                        </p:tgtEl>
                                        <p:attrNameLst>
                                          <p:attrName>style.visibility</p:attrName>
                                        </p:attrNameLst>
                                      </p:cBhvr>
                                      <p:to>
                                        <p:strVal val="visible"/>
                                      </p:to>
                                    </p:set>
                                  </p:childTnLst>
                                  <p:subTnLst>
                                    <p:set>
                                      <p:cBhvr override="childStyle">
                                        <p:cTn dur="1" fill="hold" display="0" masterRel="nextClick" afterEffect="1"/>
                                        <p:tgtEl>
                                          <p:spTgt spid="68"/>
                                        </p:tgtEl>
                                        <p:attrNameLst>
                                          <p:attrName>style.visibility</p:attrName>
                                        </p:attrNameLst>
                                      </p:cBhvr>
                                      <p:to>
                                        <p:strVal val="hidden"/>
                                      </p:to>
                                    </p:set>
                                  </p:subTnLst>
                                </p:cTn>
                              </p:par>
                              <p:par>
                                <p:cTn id="202" presetID="1" presetClass="entr" presetSubtype="0" fill="hold" grpId="0" nodeType="withEffect">
                                  <p:stCondLst>
                                    <p:cond delay="100"/>
                                  </p:stCondLst>
                                  <p:childTnLst>
                                    <p:set>
                                      <p:cBhvr>
                                        <p:cTn id="203" dur="1" fill="hold">
                                          <p:stCondLst>
                                            <p:cond delay="0"/>
                                          </p:stCondLst>
                                        </p:cTn>
                                        <p:tgtEl>
                                          <p:spTgt spid="85"/>
                                        </p:tgtEl>
                                        <p:attrNameLst>
                                          <p:attrName>style.visibility</p:attrName>
                                        </p:attrNameLst>
                                      </p:cBhvr>
                                      <p:to>
                                        <p:strVal val="visible"/>
                                      </p:to>
                                    </p:set>
                                  </p:childTnLst>
                                  <p:subTnLst>
                                    <p:set>
                                      <p:cBhvr override="childStyle">
                                        <p:cTn dur="1" fill="hold" display="0" masterRel="nextClick" afterEffect="1"/>
                                        <p:tgtEl>
                                          <p:spTgt spid="85"/>
                                        </p:tgtEl>
                                        <p:attrNameLst>
                                          <p:attrName>style.visibility</p:attrName>
                                        </p:attrNameLst>
                                      </p:cBhvr>
                                      <p:to>
                                        <p:strVal val="hidden"/>
                                      </p:to>
                                    </p:set>
                                  </p:subTnLst>
                                </p:cTn>
                              </p:par>
                            </p:childTnLst>
                          </p:cTn>
                        </p:par>
                        <p:par>
                          <p:cTn id="204" fill="hold">
                            <p:stCondLst>
                              <p:cond delay="1200"/>
                            </p:stCondLst>
                            <p:childTnLst>
                              <p:par>
                                <p:cTn id="205" presetID="1" presetClass="entr" presetSubtype="0" fill="hold" grpId="0" nodeType="afterEffect">
                                  <p:stCondLst>
                                    <p:cond delay="100"/>
                                  </p:stCondLst>
                                  <p:childTnLst>
                                    <p:set>
                                      <p:cBhvr>
                                        <p:cTn id="206" dur="1" fill="hold">
                                          <p:stCondLst>
                                            <p:cond delay="0"/>
                                          </p:stCondLst>
                                        </p:cTn>
                                        <p:tgtEl>
                                          <p:spTgt spid="69"/>
                                        </p:tgtEl>
                                        <p:attrNameLst>
                                          <p:attrName>style.visibility</p:attrName>
                                        </p:attrNameLst>
                                      </p:cBhvr>
                                      <p:to>
                                        <p:strVal val="visible"/>
                                      </p:to>
                                    </p:set>
                                  </p:childTnLst>
                                  <p:subTnLst>
                                    <p:set>
                                      <p:cBhvr override="childStyle">
                                        <p:cTn dur="1" fill="hold" display="0" masterRel="nextClick" afterEffect="1"/>
                                        <p:tgtEl>
                                          <p:spTgt spid="69"/>
                                        </p:tgtEl>
                                        <p:attrNameLst>
                                          <p:attrName>style.visibility</p:attrName>
                                        </p:attrNameLst>
                                      </p:cBhvr>
                                      <p:to>
                                        <p:strVal val="hidden"/>
                                      </p:to>
                                    </p:set>
                                  </p:subTnLst>
                                </p:cTn>
                              </p:par>
                              <p:par>
                                <p:cTn id="207" presetID="1" presetClass="entr" presetSubtype="0" fill="hold" grpId="0" nodeType="withEffect">
                                  <p:stCondLst>
                                    <p:cond delay="100"/>
                                  </p:stCondLst>
                                  <p:childTnLst>
                                    <p:set>
                                      <p:cBhvr>
                                        <p:cTn id="208" dur="1" fill="hold">
                                          <p:stCondLst>
                                            <p:cond delay="0"/>
                                          </p:stCondLst>
                                        </p:cTn>
                                        <p:tgtEl>
                                          <p:spTgt spid="86"/>
                                        </p:tgtEl>
                                        <p:attrNameLst>
                                          <p:attrName>style.visibility</p:attrName>
                                        </p:attrNameLst>
                                      </p:cBhvr>
                                      <p:to>
                                        <p:strVal val="visible"/>
                                      </p:to>
                                    </p:set>
                                  </p:childTnLst>
                                  <p:subTnLst>
                                    <p:set>
                                      <p:cBhvr override="childStyle">
                                        <p:cTn dur="1" fill="hold" display="0" masterRel="nextClick" afterEffect="1"/>
                                        <p:tgtEl>
                                          <p:spTgt spid="86"/>
                                        </p:tgtEl>
                                        <p:attrNameLst>
                                          <p:attrName>style.visibility</p:attrName>
                                        </p:attrNameLst>
                                      </p:cBhvr>
                                      <p:to>
                                        <p:strVal val="hidden"/>
                                      </p:to>
                                    </p:set>
                                  </p:subTnLst>
                                </p:cTn>
                              </p:par>
                            </p:childTnLst>
                          </p:cTn>
                        </p:par>
                        <p:par>
                          <p:cTn id="209" fill="hold">
                            <p:stCondLst>
                              <p:cond delay="1300"/>
                            </p:stCondLst>
                            <p:childTnLst>
                              <p:par>
                                <p:cTn id="210" presetID="1" presetClass="entr" presetSubtype="0" fill="hold" grpId="0" nodeType="afterEffect">
                                  <p:stCondLst>
                                    <p:cond delay="100"/>
                                  </p:stCondLst>
                                  <p:childTnLst>
                                    <p:set>
                                      <p:cBhvr>
                                        <p:cTn id="211" dur="1" fill="hold">
                                          <p:stCondLst>
                                            <p:cond delay="0"/>
                                          </p:stCondLst>
                                        </p:cTn>
                                        <p:tgtEl>
                                          <p:spTgt spid="73"/>
                                        </p:tgtEl>
                                        <p:attrNameLst>
                                          <p:attrName>style.visibility</p:attrName>
                                        </p:attrNameLst>
                                      </p:cBhvr>
                                      <p:to>
                                        <p:strVal val="visible"/>
                                      </p:to>
                                    </p:set>
                                  </p:childTnLst>
                                  <p:subTnLst>
                                    <p:set>
                                      <p:cBhvr override="childStyle">
                                        <p:cTn dur="1" fill="hold" display="0" masterRel="nextClick" afterEffect="1"/>
                                        <p:tgtEl>
                                          <p:spTgt spid="73"/>
                                        </p:tgtEl>
                                        <p:attrNameLst>
                                          <p:attrName>style.visibility</p:attrName>
                                        </p:attrNameLst>
                                      </p:cBhvr>
                                      <p:to>
                                        <p:strVal val="hidden"/>
                                      </p:to>
                                    </p:set>
                                  </p:subTnLst>
                                </p:cTn>
                              </p:par>
                              <p:par>
                                <p:cTn id="212" presetID="1" presetClass="entr" presetSubtype="0" fill="hold" grpId="0" nodeType="withEffect">
                                  <p:stCondLst>
                                    <p:cond delay="100"/>
                                  </p:stCondLst>
                                  <p:childTnLst>
                                    <p:set>
                                      <p:cBhvr>
                                        <p:cTn id="213" dur="1" fill="hold">
                                          <p:stCondLst>
                                            <p:cond delay="0"/>
                                          </p:stCondLst>
                                        </p:cTn>
                                        <p:tgtEl>
                                          <p:spTgt spid="87"/>
                                        </p:tgtEl>
                                        <p:attrNameLst>
                                          <p:attrName>style.visibility</p:attrName>
                                        </p:attrNameLst>
                                      </p:cBhvr>
                                      <p:to>
                                        <p:strVal val="visible"/>
                                      </p:to>
                                    </p:set>
                                  </p:childTnLst>
                                  <p:subTnLst>
                                    <p:set>
                                      <p:cBhvr override="childStyle">
                                        <p:cTn dur="1" fill="hold" display="0" masterRel="nextClick" afterEffect="1"/>
                                        <p:tgtEl>
                                          <p:spTgt spid="87"/>
                                        </p:tgtEl>
                                        <p:attrNameLst>
                                          <p:attrName>style.visibility</p:attrName>
                                        </p:attrNameLst>
                                      </p:cBhvr>
                                      <p:to>
                                        <p:strVal val="hidden"/>
                                      </p:to>
                                    </p:set>
                                  </p:subTnLst>
                                </p:cTn>
                              </p:par>
                            </p:childTnLst>
                          </p:cTn>
                        </p:par>
                        <p:par>
                          <p:cTn id="214" fill="hold">
                            <p:stCondLst>
                              <p:cond delay="1400"/>
                            </p:stCondLst>
                            <p:childTnLst>
                              <p:par>
                                <p:cTn id="215" presetID="1" presetClass="entr" presetSubtype="0" fill="hold" nodeType="afterEffect">
                                  <p:stCondLst>
                                    <p:cond delay="100"/>
                                  </p:stCondLst>
                                  <p:childTnLst>
                                    <p:set>
                                      <p:cBhvr>
                                        <p:cTn id="216" dur="1" fill="hold">
                                          <p:stCondLst>
                                            <p:cond delay="0"/>
                                          </p:stCondLst>
                                        </p:cTn>
                                        <p:tgtEl>
                                          <p:spTgt spid="70"/>
                                        </p:tgtEl>
                                        <p:attrNameLst>
                                          <p:attrName>style.visibility</p:attrName>
                                        </p:attrNameLst>
                                      </p:cBhvr>
                                      <p:to>
                                        <p:strVal val="visible"/>
                                      </p:to>
                                    </p:set>
                                  </p:childTnLst>
                                  <p:subTnLst>
                                    <p:set>
                                      <p:cBhvr override="childStyle">
                                        <p:cTn dur="1" fill="hold" display="0" masterRel="nextClick" afterEffect="1"/>
                                        <p:tgtEl>
                                          <p:spTgt spid="70"/>
                                        </p:tgtEl>
                                        <p:attrNameLst>
                                          <p:attrName>style.visibility</p:attrName>
                                        </p:attrNameLst>
                                      </p:cBhvr>
                                      <p:to>
                                        <p:strVal val="hidden"/>
                                      </p:to>
                                    </p:set>
                                  </p:subTnLst>
                                </p:cTn>
                              </p:par>
                              <p:par>
                                <p:cTn id="217" presetID="1" presetClass="entr" presetSubtype="0" fill="hold" nodeType="withEffect">
                                  <p:stCondLst>
                                    <p:cond delay="100"/>
                                  </p:stCondLst>
                                  <p:childTnLst>
                                    <p:set>
                                      <p:cBhvr>
                                        <p:cTn id="218" dur="1" fill="hold">
                                          <p:stCondLst>
                                            <p:cond delay="0"/>
                                          </p:stCondLst>
                                        </p:cTn>
                                        <p:tgtEl>
                                          <p:spTgt spid="88"/>
                                        </p:tgtEl>
                                        <p:attrNameLst>
                                          <p:attrName>style.visibility</p:attrName>
                                        </p:attrNameLst>
                                      </p:cBhvr>
                                      <p:to>
                                        <p:strVal val="visible"/>
                                      </p:to>
                                    </p:set>
                                  </p:childTnLst>
                                  <p:subTnLst>
                                    <p:set>
                                      <p:cBhvr override="childStyle">
                                        <p:cTn dur="1" fill="hold" display="0" masterRel="nextClick" afterEffect="1"/>
                                        <p:tgtEl>
                                          <p:spTgt spid="88"/>
                                        </p:tgtEl>
                                        <p:attrNameLst>
                                          <p:attrName>style.visibility</p:attrName>
                                        </p:attrNameLst>
                                      </p:cBhvr>
                                      <p:to>
                                        <p:strVal val="hidden"/>
                                      </p:to>
                                    </p:set>
                                  </p:subTnLst>
                                </p:cTn>
                              </p:par>
                            </p:childTnLst>
                          </p:cTn>
                        </p:par>
                        <p:par>
                          <p:cTn id="219" fill="hold">
                            <p:stCondLst>
                              <p:cond delay="1500"/>
                            </p:stCondLst>
                            <p:childTnLst>
                              <p:par>
                                <p:cTn id="220" presetID="1" presetClass="entr" presetSubtype="0" fill="hold" grpId="0" nodeType="afterEffect">
                                  <p:stCondLst>
                                    <p:cond delay="100"/>
                                  </p:stCondLst>
                                  <p:childTnLst>
                                    <p:set>
                                      <p:cBhvr>
                                        <p:cTn id="221" dur="1" fill="hold">
                                          <p:stCondLst>
                                            <p:cond delay="0"/>
                                          </p:stCondLst>
                                        </p:cTn>
                                        <p:tgtEl>
                                          <p:spTgt spid="71"/>
                                        </p:tgtEl>
                                        <p:attrNameLst>
                                          <p:attrName>style.visibility</p:attrName>
                                        </p:attrNameLst>
                                      </p:cBhvr>
                                      <p:to>
                                        <p:strVal val="visible"/>
                                      </p:to>
                                    </p:set>
                                  </p:childTnLst>
                                  <p:subTnLst>
                                    <p:set>
                                      <p:cBhvr override="childStyle">
                                        <p:cTn dur="1" fill="hold" display="0" masterRel="nextClick" afterEffect="1"/>
                                        <p:tgtEl>
                                          <p:spTgt spid="71"/>
                                        </p:tgtEl>
                                        <p:attrNameLst>
                                          <p:attrName>style.visibility</p:attrName>
                                        </p:attrNameLst>
                                      </p:cBhvr>
                                      <p:to>
                                        <p:strVal val="hidden"/>
                                      </p:to>
                                    </p:set>
                                  </p:subTnLst>
                                </p:cTn>
                              </p:par>
                              <p:par>
                                <p:cTn id="222" presetID="1" presetClass="entr" presetSubtype="0" fill="hold" grpId="0" nodeType="withEffect">
                                  <p:stCondLst>
                                    <p:cond delay="100"/>
                                  </p:stCondLst>
                                  <p:childTnLst>
                                    <p:set>
                                      <p:cBhvr>
                                        <p:cTn id="223" dur="1" fill="hold">
                                          <p:stCondLst>
                                            <p:cond delay="0"/>
                                          </p:stCondLst>
                                        </p:cTn>
                                        <p:tgtEl>
                                          <p:spTgt spid="89"/>
                                        </p:tgtEl>
                                        <p:attrNameLst>
                                          <p:attrName>style.visibility</p:attrName>
                                        </p:attrNameLst>
                                      </p:cBhvr>
                                      <p:to>
                                        <p:strVal val="visible"/>
                                      </p:to>
                                    </p:set>
                                  </p:childTnLst>
                                  <p:subTnLst>
                                    <p:set>
                                      <p:cBhvr override="childStyle">
                                        <p:cTn dur="1" fill="hold" display="0" masterRel="nextClick" afterEffect="1"/>
                                        <p:tgtEl>
                                          <p:spTgt spid="89"/>
                                        </p:tgtEl>
                                        <p:attrNameLst>
                                          <p:attrName>style.visibility</p:attrName>
                                        </p:attrNameLst>
                                      </p:cBhvr>
                                      <p:to>
                                        <p:strVal val="hidden"/>
                                      </p:to>
                                    </p:set>
                                  </p:subTnLst>
                                </p:cTn>
                              </p:par>
                            </p:childTnLst>
                          </p:cTn>
                        </p:par>
                        <p:par>
                          <p:cTn id="224" fill="hold">
                            <p:stCondLst>
                              <p:cond delay="1600"/>
                            </p:stCondLst>
                            <p:childTnLst>
                              <p:par>
                                <p:cTn id="225" presetID="1" presetClass="entr" presetSubtype="0" fill="hold" grpId="0" nodeType="afterEffect">
                                  <p:stCondLst>
                                    <p:cond delay="100"/>
                                  </p:stCondLst>
                                  <p:childTnLst>
                                    <p:set>
                                      <p:cBhvr>
                                        <p:cTn id="226" dur="1" fill="hold">
                                          <p:stCondLst>
                                            <p:cond delay="0"/>
                                          </p:stCondLst>
                                        </p:cTn>
                                        <p:tgtEl>
                                          <p:spTgt spid="72"/>
                                        </p:tgtEl>
                                        <p:attrNameLst>
                                          <p:attrName>style.visibility</p:attrName>
                                        </p:attrNameLst>
                                      </p:cBhvr>
                                      <p:to>
                                        <p:strVal val="visible"/>
                                      </p:to>
                                    </p:set>
                                  </p:childTnLst>
                                  <p:subTnLst>
                                    <p:set>
                                      <p:cBhvr override="childStyle">
                                        <p:cTn dur="1" fill="hold" display="0" masterRel="nextClick" afterEffect="1"/>
                                        <p:tgtEl>
                                          <p:spTgt spid="72"/>
                                        </p:tgtEl>
                                        <p:attrNameLst>
                                          <p:attrName>style.visibility</p:attrName>
                                        </p:attrNameLst>
                                      </p:cBhvr>
                                      <p:to>
                                        <p:strVal val="hidden"/>
                                      </p:to>
                                    </p:set>
                                  </p:subTnLst>
                                </p:cTn>
                              </p:par>
                              <p:par>
                                <p:cTn id="227" presetID="1" presetClass="entr" presetSubtype="0" fill="hold" grpId="0" nodeType="withEffect">
                                  <p:stCondLst>
                                    <p:cond delay="100"/>
                                  </p:stCondLst>
                                  <p:childTnLst>
                                    <p:set>
                                      <p:cBhvr>
                                        <p:cTn id="228" dur="1" fill="hold">
                                          <p:stCondLst>
                                            <p:cond delay="0"/>
                                          </p:stCondLst>
                                        </p:cTn>
                                        <p:tgtEl>
                                          <p:spTgt spid="90"/>
                                        </p:tgtEl>
                                        <p:attrNameLst>
                                          <p:attrName>style.visibility</p:attrName>
                                        </p:attrNameLst>
                                      </p:cBhvr>
                                      <p:to>
                                        <p:strVal val="visible"/>
                                      </p:to>
                                    </p:set>
                                  </p:childTnLst>
                                  <p:subTnLst>
                                    <p:set>
                                      <p:cBhvr override="childStyle">
                                        <p:cTn dur="1" fill="hold" display="0" masterRel="nextClick" afterEffect="1"/>
                                        <p:tgtEl>
                                          <p:spTgt spid="90"/>
                                        </p:tgtEl>
                                        <p:attrNameLst>
                                          <p:attrName>style.visibility</p:attrName>
                                        </p:attrNameLst>
                                      </p:cBhvr>
                                      <p:to>
                                        <p:strVal val="hidden"/>
                                      </p:to>
                                    </p:set>
                                  </p:subTnLst>
                                </p:cTn>
                              </p:par>
                            </p:childTnLst>
                          </p:cTn>
                        </p:par>
                        <p:par>
                          <p:cTn id="229" fill="hold">
                            <p:stCondLst>
                              <p:cond delay="1700"/>
                            </p:stCondLst>
                            <p:childTnLst>
                              <p:par>
                                <p:cTn id="230" presetID="1" presetClass="entr" presetSubtype="0" fill="hold" grpId="0" nodeType="afterEffect">
                                  <p:stCondLst>
                                    <p:cond delay="100"/>
                                  </p:stCondLst>
                                  <p:childTnLst>
                                    <p:set>
                                      <p:cBhvr>
                                        <p:cTn id="231" dur="1" fill="hold">
                                          <p:stCondLst>
                                            <p:cond delay="0"/>
                                          </p:stCondLst>
                                        </p:cTn>
                                        <p:tgtEl>
                                          <p:spTgt spid="74"/>
                                        </p:tgtEl>
                                        <p:attrNameLst>
                                          <p:attrName>style.visibility</p:attrName>
                                        </p:attrNameLst>
                                      </p:cBhvr>
                                      <p:to>
                                        <p:strVal val="visible"/>
                                      </p:to>
                                    </p:set>
                                  </p:childTnLst>
                                  <p:subTnLst>
                                    <p:set>
                                      <p:cBhvr override="childStyle">
                                        <p:cTn dur="1" fill="hold" display="0" masterRel="nextClick" afterEffect="1"/>
                                        <p:tgtEl>
                                          <p:spTgt spid="74"/>
                                        </p:tgtEl>
                                        <p:attrNameLst>
                                          <p:attrName>style.visibility</p:attrName>
                                        </p:attrNameLst>
                                      </p:cBhvr>
                                      <p:to>
                                        <p:strVal val="hidden"/>
                                      </p:to>
                                    </p:set>
                                  </p:subTnLst>
                                </p:cTn>
                              </p:par>
                              <p:par>
                                <p:cTn id="232" presetID="1" presetClass="entr" presetSubtype="0" fill="hold" grpId="0" nodeType="withEffect">
                                  <p:stCondLst>
                                    <p:cond delay="100"/>
                                  </p:stCondLst>
                                  <p:childTnLst>
                                    <p:set>
                                      <p:cBhvr>
                                        <p:cTn id="233" dur="1" fill="hold">
                                          <p:stCondLst>
                                            <p:cond delay="0"/>
                                          </p:stCondLst>
                                        </p:cTn>
                                        <p:tgtEl>
                                          <p:spTgt spid="92"/>
                                        </p:tgtEl>
                                        <p:attrNameLst>
                                          <p:attrName>style.visibility</p:attrName>
                                        </p:attrNameLst>
                                      </p:cBhvr>
                                      <p:to>
                                        <p:strVal val="visible"/>
                                      </p:to>
                                    </p:set>
                                  </p:childTnLst>
                                  <p:subTnLst>
                                    <p:set>
                                      <p:cBhvr override="childStyle">
                                        <p:cTn dur="1" fill="hold" display="0" masterRel="nextClick" afterEffect="1"/>
                                        <p:tgtEl>
                                          <p:spTgt spid="92"/>
                                        </p:tgtEl>
                                        <p:attrNameLst>
                                          <p:attrName>style.visibility</p:attrName>
                                        </p:attrNameLst>
                                      </p:cBhvr>
                                      <p:to>
                                        <p:strVal val="hidden"/>
                                      </p:to>
                                    </p:set>
                                  </p:subTnLst>
                                </p:cTn>
                              </p:par>
                            </p:childTnLst>
                          </p:cTn>
                        </p:par>
                        <p:par>
                          <p:cTn id="234" fill="hold">
                            <p:stCondLst>
                              <p:cond delay="1800"/>
                            </p:stCondLst>
                            <p:childTnLst>
                              <p:par>
                                <p:cTn id="235" presetID="1" presetClass="exit" presetSubtype="0" fill="hold" grpId="1" nodeType="afterEffect">
                                  <p:stCondLst>
                                    <p:cond delay="100"/>
                                  </p:stCondLst>
                                  <p:childTnLst>
                                    <p:set>
                                      <p:cBhvr>
                                        <p:cTn id="236" dur="1" fill="hold">
                                          <p:stCondLst>
                                            <p:cond delay="0"/>
                                          </p:stCondLst>
                                        </p:cTn>
                                        <p:tgtEl>
                                          <p:spTgt spid="74"/>
                                        </p:tgtEl>
                                        <p:attrNameLst>
                                          <p:attrName>style.visibility</p:attrName>
                                        </p:attrNameLst>
                                      </p:cBhvr>
                                      <p:to>
                                        <p:strVal val="hidden"/>
                                      </p:to>
                                    </p:set>
                                  </p:childTnLst>
                                </p:cTn>
                              </p:par>
                              <p:par>
                                <p:cTn id="237" presetID="1" presetClass="exit" presetSubtype="0" fill="hold" grpId="1" nodeType="withEffect">
                                  <p:stCondLst>
                                    <p:cond delay="100"/>
                                  </p:stCondLst>
                                  <p:childTnLst>
                                    <p:set>
                                      <p:cBhvr>
                                        <p:cTn id="238" dur="1" fill="hold">
                                          <p:stCondLst>
                                            <p:cond delay="0"/>
                                          </p:stCondLst>
                                        </p:cTn>
                                        <p:tgtEl>
                                          <p:spTgt spid="92"/>
                                        </p:tgtEl>
                                        <p:attrNameLst>
                                          <p:attrName>style.visibility</p:attrName>
                                        </p:attrNameLst>
                                      </p:cBhvr>
                                      <p:to>
                                        <p:strVal val="hidden"/>
                                      </p:to>
                                    </p:set>
                                  </p:childTnLst>
                                </p:cTn>
                              </p:par>
                            </p:childTnLst>
                          </p:cTn>
                        </p:par>
                      </p:childTnLst>
                    </p:cTn>
                  </p:par>
                  <p:par>
                    <p:cTn id="239" fill="hold">
                      <p:stCondLst>
                        <p:cond delay="indefinite"/>
                      </p:stCondLst>
                      <p:childTnLst>
                        <p:par>
                          <p:cTn id="240" fill="hold">
                            <p:stCondLst>
                              <p:cond delay="0"/>
                            </p:stCondLst>
                            <p:childTnLst>
                              <p:par>
                                <p:cTn id="241" presetID="1" presetClass="entr" presetSubtype="0" fill="hold" grpId="0" nodeType="clickEffect">
                                  <p:stCondLst>
                                    <p:cond delay="0"/>
                                  </p:stCondLst>
                                  <p:childTnLst>
                                    <p:set>
                                      <p:cBhvr>
                                        <p:cTn id="242" dur="1" fill="hold">
                                          <p:stCondLst>
                                            <p:cond delay="0"/>
                                          </p:stCondLst>
                                        </p:cTn>
                                        <p:tgtEl>
                                          <p:spTgt spid="101"/>
                                        </p:tgtEl>
                                        <p:attrNameLst>
                                          <p:attrName>style.visibility</p:attrName>
                                        </p:attrNameLst>
                                      </p:cBhvr>
                                      <p:to>
                                        <p:strVal val="visible"/>
                                      </p:to>
                                    </p:set>
                                  </p:childTnLst>
                                </p:cTn>
                              </p:par>
                              <p:par>
                                <p:cTn id="243" presetID="1" presetClass="entr" presetSubtype="0" fill="hold" nodeType="withEffect">
                                  <p:stCondLst>
                                    <p:cond delay="0"/>
                                  </p:stCondLst>
                                  <p:childTnLst>
                                    <p:set>
                                      <p:cBhvr>
                                        <p:cTn id="244" dur="1" fill="hold">
                                          <p:stCondLst>
                                            <p:cond delay="0"/>
                                          </p:stCondLst>
                                        </p:cTn>
                                        <p:tgtEl>
                                          <p:spTgt spid="2314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5" grpId="1"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1" grpId="0" animBg="1"/>
      <p:bldP spid="72" grpId="0" animBg="1"/>
      <p:bldP spid="73" grpId="0" animBg="1"/>
      <p:bldP spid="74" grpId="0" animBg="1"/>
      <p:bldP spid="74" grpId="1"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9" grpId="0" animBg="1"/>
      <p:bldP spid="90" grpId="0" animBg="1"/>
      <p:bldP spid="91" grpId="0" animBg="1"/>
      <p:bldP spid="92" grpId="0" animBg="1"/>
      <p:bldP spid="92" grpId="1" animBg="1"/>
      <p:bldP spid="93" grpId="0"/>
      <p:bldP spid="95" grpId="0" animBg="1"/>
      <p:bldP spid="98" grpId="0" animBg="1"/>
      <p:bldP spid="99" grpId="0" animBg="1"/>
      <p:bldP spid="101" grpId="0" animBg="1"/>
      <p:bldP spid="102" grpId="0" animBg="1"/>
      <p:bldP spid="10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347" name="Object 3"/>
          <p:cNvGraphicFramePr>
            <a:graphicFrameLocks noChangeAspect="1"/>
          </p:cNvGraphicFramePr>
          <p:nvPr/>
        </p:nvGraphicFramePr>
        <p:xfrm>
          <a:off x="179388" y="1371600"/>
          <a:ext cx="4087812" cy="442913"/>
        </p:xfrm>
        <a:graphic>
          <a:graphicData uri="http://schemas.openxmlformats.org/presentationml/2006/ole">
            <p:oleObj spid="_x0000_s57380" name="Equation" r:id="rId3" imgW="2387600" imgH="292100" progId="Equation.3">
              <p:embed/>
            </p:oleObj>
          </a:graphicData>
        </a:graphic>
      </p:graphicFrame>
      <p:sp>
        <p:nvSpPr>
          <p:cNvPr id="8" name="TextBox 7"/>
          <p:cNvSpPr txBox="1"/>
          <p:nvPr/>
        </p:nvSpPr>
        <p:spPr>
          <a:xfrm>
            <a:off x="120771" y="1002268"/>
            <a:ext cx="3216537" cy="338554"/>
          </a:xfrm>
          <a:prstGeom prst="rect">
            <a:avLst/>
          </a:prstGeom>
          <a:noFill/>
        </p:spPr>
        <p:txBody>
          <a:bodyPr wrap="square" rtlCol="0">
            <a:spAutoFit/>
          </a:bodyPr>
          <a:lstStyle/>
          <a:p>
            <a:pPr>
              <a:spcBef>
                <a:spcPct val="20000"/>
              </a:spcBef>
              <a:defRPr/>
            </a:pPr>
            <a:r>
              <a:rPr lang="en-US" sz="1600" b="1" dirty="0" smtClean="0">
                <a:solidFill>
                  <a:schemeClr val="accent1">
                    <a:lumMod val="60000"/>
                    <a:lumOff val="40000"/>
                  </a:schemeClr>
                </a:solidFill>
                <a:latin typeface="Times New Roman" pitchFamily="18" charset="0"/>
                <a:ea typeface="+mj-ea"/>
                <a:cs typeface="Times New Roman" pitchFamily="18" charset="0"/>
              </a:rPr>
              <a:t>Summary:</a:t>
            </a:r>
            <a:endParaRPr lang="en-US" sz="1600" b="1" dirty="0">
              <a:solidFill>
                <a:schemeClr val="accent1">
                  <a:lumMod val="60000"/>
                  <a:lumOff val="40000"/>
                </a:schemeClr>
              </a:solidFill>
              <a:latin typeface="Times New Roman" pitchFamily="18" charset="0"/>
              <a:ea typeface="+mj-ea"/>
              <a:cs typeface="Times New Roman" pitchFamily="18" charset="0"/>
            </a:endParaRPr>
          </a:p>
        </p:txBody>
      </p:sp>
      <p:sp>
        <p:nvSpPr>
          <p:cNvPr id="9" name="Rectangle 8"/>
          <p:cNvSpPr/>
          <p:nvPr/>
        </p:nvSpPr>
        <p:spPr>
          <a:xfrm>
            <a:off x="152400" y="2209800"/>
            <a:ext cx="8382000" cy="44196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itchFamily="18" charset="0"/>
              <a:cs typeface="Times New Roman" pitchFamily="18" charset="0"/>
            </a:endParaRPr>
          </a:p>
        </p:txBody>
      </p:sp>
      <p:sp>
        <p:nvSpPr>
          <p:cNvPr id="10" name="Rectangle 9"/>
          <p:cNvSpPr/>
          <p:nvPr/>
        </p:nvSpPr>
        <p:spPr>
          <a:xfrm>
            <a:off x="70500" y="1828800"/>
            <a:ext cx="2777812"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Input</a:t>
            </a:r>
            <a:r>
              <a:rPr lang="en-US" sz="1600" dirty="0" smtClean="0">
                <a:latin typeface="Times New Roman" pitchFamily="18" charset="0"/>
                <a:cs typeface="Times New Roman" pitchFamily="18" charset="0"/>
              </a:rPr>
              <a:t> </a:t>
            </a:r>
            <a:r>
              <a:rPr lang="en-US" sz="1600" b="1" dirty="0" smtClean="0">
                <a:solidFill>
                  <a:schemeClr val="accent1">
                    <a:lumMod val="60000"/>
                    <a:lumOff val="40000"/>
                  </a:schemeClr>
                </a:solidFill>
                <a:latin typeface="Times New Roman" pitchFamily="18" charset="0"/>
                <a:cs typeface="Times New Roman" pitchFamily="18" charset="0"/>
              </a:rPr>
              <a:t>:</a:t>
            </a:r>
            <a:r>
              <a:rPr lang="en-US" sz="1600" b="1" dirty="0" smtClean="0">
                <a:latin typeface="Times New Roman" pitchFamily="18" charset="0"/>
                <a:cs typeface="Times New Roman" pitchFamily="18" charset="0"/>
              </a:rPr>
              <a:t>X</a:t>
            </a:r>
            <a:r>
              <a:rPr lang="en-US" sz="1600" i="1" dirty="0" smtClean="0">
                <a:latin typeface="Times New Roman" pitchFamily="18" charset="0"/>
                <a:cs typeface="Times New Roman" pitchFamily="18" charset="0"/>
              </a:rPr>
              <a: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Sparsity</a:t>
            </a:r>
            <a:r>
              <a:rPr lang="en-US" sz="1600" dirty="0" smtClean="0">
                <a:latin typeface="Times New Roman" pitchFamily="18" charset="0"/>
                <a:cs typeface="Times New Roman" pitchFamily="18" charset="0"/>
              </a:rPr>
              <a:t> Threshold </a:t>
            </a:r>
            <a:r>
              <a:rPr lang="en-US" sz="1600" b="1" dirty="0" smtClean="0">
                <a:latin typeface="Times New Roman" pitchFamily="18" charset="0"/>
                <a:cs typeface="Times New Roman" pitchFamily="18" charset="0"/>
              </a:rPr>
              <a:t>T</a:t>
            </a:r>
            <a:endParaRPr lang="en-US" sz="1600" b="1" i="1" dirty="0">
              <a:latin typeface="Times New Roman" pitchFamily="18" charset="0"/>
              <a:cs typeface="Times New Roman" pitchFamily="18" charset="0"/>
            </a:endParaRPr>
          </a:p>
        </p:txBody>
      </p:sp>
      <p:sp>
        <p:nvSpPr>
          <p:cNvPr id="11" name="Rectangle 10"/>
          <p:cNvSpPr/>
          <p:nvPr/>
        </p:nvSpPr>
        <p:spPr>
          <a:xfrm>
            <a:off x="168727" y="2258113"/>
            <a:ext cx="7043916"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Initialization</a:t>
            </a:r>
            <a:r>
              <a:rPr lang="en-US" sz="1600" dirty="0" smtClean="0">
                <a:latin typeface="Times New Roman" pitchFamily="18" charset="0"/>
                <a:cs typeface="Times New Roman" pitchFamily="18" charset="0"/>
              </a:rPr>
              <a:t> : Set the random normalized dictionary matrix </a:t>
            </a:r>
            <a:r>
              <a:rPr lang="en-US" sz="1600" b="1" dirty="0" smtClean="0">
                <a:latin typeface="Times New Roman" pitchFamily="18" charset="0"/>
                <a:cs typeface="Times New Roman" pitchFamily="18" charset="0"/>
              </a:rPr>
              <a:t>D</a:t>
            </a:r>
            <a:r>
              <a:rPr lang="en-US" sz="1600" baseline="30000" dirty="0" smtClean="0">
                <a:latin typeface="Times New Roman" pitchFamily="18" charset="0"/>
                <a:cs typeface="Times New Roman" pitchFamily="18" charset="0"/>
              </a:rPr>
              <a:t>(0)</a:t>
            </a:r>
            <a:r>
              <a:rPr lang="en-US" sz="1600" b="1" i="1" dirty="0" smtClean="0">
                <a:latin typeface="Times New Roman" pitchFamily="18" charset="0"/>
                <a:cs typeface="Times New Roman" pitchFamily="18" charset="0"/>
              </a:rPr>
              <a:t> ∈ </a:t>
            </a:r>
            <a:r>
              <a:rPr lang="en-US" sz="1600" i="1" dirty="0" err="1" smtClean="0">
                <a:latin typeface="Times New Roman" pitchFamily="18" charset="0"/>
                <a:cs typeface="Times New Roman" pitchFamily="18" charset="0"/>
              </a:rPr>
              <a:t>R</a:t>
            </a:r>
            <a:r>
              <a:rPr lang="en-US" sz="1600" i="1" baseline="30000" dirty="0" err="1" smtClean="0">
                <a:latin typeface="Times New Roman" pitchFamily="18" charset="0"/>
                <a:cs typeface="Times New Roman" pitchFamily="18" charset="0"/>
              </a:rPr>
              <a:t>n×K</a:t>
            </a:r>
            <a:r>
              <a:rPr lang="en-US" sz="1600" kern="0" dirty="0" smtClean="0">
                <a:solidFill>
                  <a:sysClr val="window" lastClr="FFFFFF"/>
                </a:solidFill>
                <a:latin typeface="Times New Roman" pitchFamily="18" charset="0"/>
                <a:cs typeface="Times New Roman" pitchFamily="18" charset="0"/>
              </a:rPr>
              <a:t> . Set </a:t>
            </a:r>
            <a:r>
              <a:rPr lang="en-US" sz="1600" i="1" kern="0" dirty="0" smtClean="0">
                <a:solidFill>
                  <a:sysClr val="window" lastClr="FFFFFF"/>
                </a:solidFill>
                <a:latin typeface="Times New Roman" pitchFamily="18" charset="0"/>
                <a:cs typeface="Times New Roman" pitchFamily="18" charset="0"/>
              </a:rPr>
              <a:t>J = 1</a:t>
            </a:r>
            <a:endParaRPr lang="en-US" sz="1600" i="1" baseline="30000" dirty="0" smtClean="0">
              <a:latin typeface="Times New Roman" pitchFamily="18" charset="0"/>
              <a:cs typeface="Times New Roman" pitchFamily="18" charset="0"/>
            </a:endParaRPr>
          </a:p>
        </p:txBody>
      </p:sp>
      <p:sp>
        <p:nvSpPr>
          <p:cNvPr id="12" name="Rectangle 11"/>
          <p:cNvSpPr/>
          <p:nvPr/>
        </p:nvSpPr>
        <p:spPr>
          <a:xfrm>
            <a:off x="168727" y="2514600"/>
            <a:ext cx="5656805" cy="338554"/>
          </a:xfrm>
          <a:prstGeom prst="rect">
            <a:avLst/>
          </a:prstGeom>
        </p:spPr>
        <p:txBody>
          <a:bodyPr wrap="none">
            <a:spAutoFit/>
          </a:bodyPr>
          <a:lstStyle/>
          <a:p>
            <a:r>
              <a:rPr lang="en-US" sz="1600" dirty="0" smtClean="0">
                <a:latin typeface="Times New Roman" pitchFamily="18" charset="0"/>
                <a:cs typeface="Times New Roman" pitchFamily="18" charset="0"/>
              </a:rPr>
              <a:t>Repeat until convergence ( or for some fixed number of iterations)</a:t>
            </a:r>
          </a:p>
        </p:txBody>
      </p:sp>
      <p:sp>
        <p:nvSpPr>
          <p:cNvPr id="13" name="Rectangle 12"/>
          <p:cNvSpPr/>
          <p:nvPr/>
        </p:nvSpPr>
        <p:spPr>
          <a:xfrm>
            <a:off x="609600" y="2819400"/>
            <a:ext cx="5464958" cy="584775"/>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Sparse Coding Stage</a:t>
            </a:r>
            <a:r>
              <a:rPr lang="en-US" sz="1600" dirty="0" smtClean="0">
                <a:latin typeface="Times New Roman" pitchFamily="18" charset="0"/>
                <a:cs typeface="Times New Roman" pitchFamily="18" charset="0"/>
              </a:rPr>
              <a:t>: Use any Pursuit algorithm to compute </a:t>
            </a:r>
            <a:r>
              <a:rPr lang="el-GR" sz="1600" dirty="0" smtClean="0">
                <a:latin typeface="Times New Roman" pitchFamily="18" charset="0"/>
                <a:cs typeface="Times New Roman" pitchFamily="18" charset="0"/>
              </a:rPr>
              <a:t>γ</a:t>
            </a:r>
            <a:r>
              <a:rPr lang="en-US" sz="1600" baseline="-25000" dirty="0" err="1"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 </a:t>
            </a:r>
          </a:p>
          <a:p>
            <a:pPr lvl="1"/>
            <a:r>
              <a:rPr lang="en-US" sz="1600" dirty="0" smtClean="0">
                <a:latin typeface="Times New Roman" pitchFamily="18" charset="0"/>
                <a:cs typeface="Times New Roman" pitchFamily="18" charset="0"/>
              </a:rPr>
              <a:t>for </a:t>
            </a:r>
            <a:r>
              <a:rPr lang="en-US" sz="1600" dirty="0" err="1"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 = 1…N</a:t>
            </a:r>
            <a:endParaRPr lang="en-US" sz="1600" baseline="-25000" dirty="0" smtClean="0">
              <a:latin typeface="Times New Roman" pitchFamily="18" charset="0"/>
              <a:cs typeface="Times New Roman" pitchFamily="18" charset="0"/>
            </a:endParaRPr>
          </a:p>
        </p:txBody>
      </p:sp>
      <p:graphicFrame>
        <p:nvGraphicFramePr>
          <p:cNvPr id="57349" name="Object 5"/>
          <p:cNvGraphicFramePr>
            <a:graphicFrameLocks noChangeAspect="1"/>
          </p:cNvGraphicFramePr>
          <p:nvPr/>
        </p:nvGraphicFramePr>
        <p:xfrm>
          <a:off x="1698624" y="3360737"/>
          <a:ext cx="2225675" cy="296863"/>
        </p:xfrm>
        <a:graphic>
          <a:graphicData uri="http://schemas.openxmlformats.org/presentationml/2006/ole">
            <p:oleObj spid="_x0000_s57381" name="Equation" r:id="rId4" imgW="1892300" imgH="254000" progId="Equation.3">
              <p:embed/>
            </p:oleObj>
          </a:graphicData>
        </a:graphic>
      </p:graphicFrame>
      <p:sp>
        <p:nvSpPr>
          <p:cNvPr id="16" name="Rectangle 15"/>
          <p:cNvSpPr/>
          <p:nvPr/>
        </p:nvSpPr>
        <p:spPr>
          <a:xfrm>
            <a:off x="609600" y="3563273"/>
            <a:ext cx="2452916" cy="584775"/>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Codebook Update Stage </a:t>
            </a:r>
            <a:r>
              <a:rPr lang="en-US" sz="1600" dirty="0" smtClean="0">
                <a:latin typeface="Times New Roman" pitchFamily="18" charset="0"/>
                <a:cs typeface="Times New Roman" pitchFamily="18" charset="0"/>
              </a:rPr>
              <a:t>: </a:t>
            </a:r>
          </a:p>
          <a:p>
            <a:pPr lvl="1"/>
            <a:r>
              <a:rPr lang="en-US" sz="1600" dirty="0" smtClean="0">
                <a:latin typeface="Times New Roman" pitchFamily="18" charset="0"/>
                <a:cs typeface="Times New Roman" pitchFamily="18" charset="0"/>
              </a:rPr>
              <a:t>for k = 1…K</a:t>
            </a:r>
            <a:endParaRPr lang="en-US" sz="1600" baseline="-25000" dirty="0" smtClean="0">
              <a:latin typeface="Times New Roman" pitchFamily="18" charset="0"/>
              <a:cs typeface="Times New Roman" pitchFamily="18" charset="0"/>
            </a:endParaRPr>
          </a:p>
        </p:txBody>
      </p:sp>
      <p:sp>
        <p:nvSpPr>
          <p:cNvPr id="17" name="Rectangle 16"/>
          <p:cNvSpPr/>
          <p:nvPr/>
        </p:nvSpPr>
        <p:spPr>
          <a:xfrm>
            <a:off x="990600" y="4031387"/>
            <a:ext cx="4277133" cy="584775"/>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Define the group of examples that use </a:t>
            </a:r>
            <a:r>
              <a:rPr lang="en-US" sz="1600" dirty="0" err="1" smtClean="0">
                <a:latin typeface="Times New Roman" pitchFamily="18" charset="0"/>
                <a:cs typeface="Times New Roman" pitchFamily="18" charset="0"/>
              </a:rPr>
              <a:t>d</a:t>
            </a:r>
            <a:r>
              <a:rPr lang="en-US" sz="1600" baseline="-25000" dirty="0" err="1"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a:t>
            </a:r>
          </a:p>
          <a:p>
            <a:pPr lvl="1"/>
            <a:r>
              <a:rPr lang="en-US" sz="1600" dirty="0" smtClean="0">
                <a:latin typeface="Times New Roman" pitchFamily="18" charset="0"/>
                <a:cs typeface="Times New Roman" pitchFamily="18" charset="0"/>
              </a:rPr>
              <a:t>	</a:t>
            </a:r>
            <a:r>
              <a:rPr lang="el-GR" sz="1600" dirty="0" smtClean="0">
                <a:latin typeface="Times New Roman" pitchFamily="18" charset="0"/>
                <a:cs typeface="Times New Roman" pitchFamily="18" charset="0"/>
              </a:rPr>
              <a:t>ω</a:t>
            </a:r>
            <a:r>
              <a:rPr lang="en-US" sz="1600" baseline="-25000" dirty="0"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 {</a:t>
            </a:r>
            <a:r>
              <a:rPr lang="en-US" sz="1600" i="1" dirty="0"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1 ≤ </a:t>
            </a:r>
            <a:r>
              <a:rPr lang="en-US" sz="1600" i="1" dirty="0" err="1" smtClean="0">
                <a:latin typeface="Times New Roman" pitchFamily="18" charset="0"/>
                <a:cs typeface="Times New Roman" pitchFamily="18" charset="0"/>
              </a:rPr>
              <a:t>i</a:t>
            </a:r>
            <a:r>
              <a:rPr lang="en-US" sz="1600" i="1"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N, </a:t>
            </a:r>
            <a:r>
              <a:rPr lang="en-US" sz="1600" i="1" dirty="0" smtClean="0">
                <a:latin typeface="Times New Roman" pitchFamily="18" charset="0"/>
                <a:cs typeface="Times New Roman" pitchFamily="18" charset="0"/>
              </a:rPr>
              <a:t>x</a:t>
            </a:r>
            <a:r>
              <a:rPr lang="en-US" sz="1600" i="1" baseline="-25000" dirty="0"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(k) ≠ 0}</a:t>
            </a:r>
            <a:endParaRPr lang="en-US" sz="1600" baseline="-25000" dirty="0" smtClean="0">
              <a:latin typeface="Times New Roman" pitchFamily="18" charset="0"/>
              <a:cs typeface="Times New Roman" pitchFamily="18" charset="0"/>
            </a:endParaRPr>
          </a:p>
        </p:txBody>
      </p:sp>
      <p:sp>
        <p:nvSpPr>
          <p:cNvPr id="18" name="Rectangle 17"/>
          <p:cNvSpPr/>
          <p:nvPr/>
        </p:nvSpPr>
        <p:spPr>
          <a:xfrm>
            <a:off x="990600" y="4564787"/>
            <a:ext cx="1574470" cy="502702"/>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Compute</a:t>
            </a:r>
          </a:p>
          <a:p>
            <a:pPr lvl="1"/>
            <a:endParaRPr lang="en-US" sz="1600" baseline="-25000" dirty="0" smtClean="0">
              <a:latin typeface="Times New Roman" pitchFamily="18" charset="0"/>
              <a:cs typeface="Times New Roman" pitchFamily="18" charset="0"/>
            </a:endParaRPr>
          </a:p>
        </p:txBody>
      </p:sp>
      <p:graphicFrame>
        <p:nvGraphicFramePr>
          <p:cNvPr id="57351" name="Object 7"/>
          <p:cNvGraphicFramePr>
            <a:graphicFrameLocks noChangeAspect="1"/>
          </p:cNvGraphicFramePr>
          <p:nvPr/>
        </p:nvGraphicFramePr>
        <p:xfrm>
          <a:off x="2193473" y="4897474"/>
          <a:ext cx="1047749" cy="321731"/>
        </p:xfrm>
        <a:graphic>
          <a:graphicData uri="http://schemas.openxmlformats.org/presentationml/2006/ole">
            <p:oleObj spid="_x0000_s57382" name="Equation" r:id="rId5" imgW="901309" imgH="279279" progId="Equation.3">
              <p:embed/>
            </p:oleObj>
          </a:graphicData>
        </a:graphic>
      </p:graphicFrame>
      <p:sp>
        <p:nvSpPr>
          <p:cNvPr id="21" name="Rectangle 20"/>
          <p:cNvSpPr/>
          <p:nvPr/>
        </p:nvSpPr>
        <p:spPr>
          <a:xfrm>
            <a:off x="990600" y="5146500"/>
            <a:ext cx="6553200" cy="748923"/>
          </a:xfrm>
          <a:prstGeom prst="rect">
            <a:avLst/>
          </a:prstGeom>
        </p:spPr>
        <p:txBody>
          <a:bodyPr wrap="square">
            <a:spAutoFit/>
          </a:bodyPr>
          <a:lstStyle/>
          <a:p>
            <a:pPr lvl="1">
              <a:buFont typeface="Arial" pitchFamily="34" charset="0"/>
              <a:buChar char="•"/>
            </a:pPr>
            <a:r>
              <a:rPr lang="en-US" sz="1600" dirty="0" smtClean="0">
                <a:latin typeface="Times New Roman" pitchFamily="18" charset="0"/>
                <a:cs typeface="Times New Roman" pitchFamily="18" charset="0"/>
              </a:rPr>
              <a:t>  Restrict </a:t>
            </a:r>
            <a:r>
              <a:rPr lang="en-US" sz="1600" dirty="0" err="1" smtClean="0">
                <a:latin typeface="Times New Roman" pitchFamily="18" charset="0"/>
                <a:cs typeface="Times New Roman" pitchFamily="18" charset="0"/>
              </a:rPr>
              <a:t>E</a:t>
            </a:r>
            <a:r>
              <a:rPr lang="en-US" sz="1600" baseline="-25000" dirty="0" err="1"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by choosing only the columns corresponding to those elements that  initially used </a:t>
            </a:r>
            <a:r>
              <a:rPr lang="en-US" sz="1600" dirty="0" err="1" smtClean="0">
                <a:latin typeface="Times New Roman" pitchFamily="18" charset="0"/>
                <a:cs typeface="Times New Roman" pitchFamily="18" charset="0"/>
              </a:rPr>
              <a:t>dk</a:t>
            </a:r>
            <a:r>
              <a:rPr lang="en-US" sz="1600" dirty="0" smtClean="0">
                <a:latin typeface="Times New Roman" pitchFamily="18" charset="0"/>
                <a:cs typeface="Times New Roman" pitchFamily="18" charset="0"/>
              </a:rPr>
              <a:t> in their representation, and obtain   </a:t>
            </a:r>
          </a:p>
          <a:p>
            <a:pPr lvl="1"/>
            <a:endParaRPr lang="en-US" sz="1600" baseline="-25000" dirty="0" smtClean="0">
              <a:latin typeface="Times New Roman" pitchFamily="18" charset="0"/>
              <a:cs typeface="Times New Roman" pitchFamily="18" charset="0"/>
            </a:endParaRPr>
          </a:p>
        </p:txBody>
      </p:sp>
      <p:graphicFrame>
        <p:nvGraphicFramePr>
          <p:cNvPr id="57353" name="Object 9"/>
          <p:cNvGraphicFramePr>
            <a:graphicFrameLocks noChangeAspect="1"/>
          </p:cNvGraphicFramePr>
          <p:nvPr/>
        </p:nvGraphicFramePr>
        <p:xfrm>
          <a:off x="6838950" y="5456283"/>
          <a:ext cx="247650" cy="264160"/>
        </p:xfrm>
        <a:graphic>
          <a:graphicData uri="http://schemas.openxmlformats.org/presentationml/2006/ole">
            <p:oleObj spid="_x0000_s57383" name="Equation" r:id="rId6" imgW="190417" imgH="203112" progId="Equation.3">
              <p:embed/>
            </p:oleObj>
          </a:graphicData>
        </a:graphic>
      </p:graphicFrame>
      <p:sp>
        <p:nvSpPr>
          <p:cNvPr id="24" name="Rectangle 23"/>
          <p:cNvSpPr/>
          <p:nvPr/>
        </p:nvSpPr>
        <p:spPr>
          <a:xfrm>
            <a:off x="990600" y="5763313"/>
            <a:ext cx="3045898" cy="502702"/>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Apply SVD decomposition</a:t>
            </a:r>
          </a:p>
          <a:p>
            <a:pPr lvl="1"/>
            <a:endParaRPr lang="en-US" sz="1600" baseline="-25000" dirty="0" smtClean="0">
              <a:latin typeface="Times New Roman" pitchFamily="18" charset="0"/>
              <a:cs typeface="Times New Roman" pitchFamily="18" charset="0"/>
            </a:endParaRPr>
          </a:p>
        </p:txBody>
      </p:sp>
      <p:graphicFrame>
        <p:nvGraphicFramePr>
          <p:cNvPr id="57354" name="Object 10"/>
          <p:cNvGraphicFramePr>
            <a:graphicFrameLocks noChangeAspect="1"/>
          </p:cNvGraphicFramePr>
          <p:nvPr/>
        </p:nvGraphicFramePr>
        <p:xfrm>
          <a:off x="3941762" y="5830887"/>
          <a:ext cx="858838" cy="265113"/>
        </p:xfrm>
        <a:graphic>
          <a:graphicData uri="http://schemas.openxmlformats.org/presentationml/2006/ole">
            <p:oleObj spid="_x0000_s57384" name="Equation" r:id="rId7" imgW="660113" imgH="203112" progId="Equation.3">
              <p:embed/>
            </p:oleObj>
          </a:graphicData>
        </a:graphic>
      </p:graphicFrame>
      <p:sp>
        <p:nvSpPr>
          <p:cNvPr id="27" name="Rectangle 26"/>
          <p:cNvSpPr/>
          <p:nvPr/>
        </p:nvSpPr>
        <p:spPr>
          <a:xfrm>
            <a:off x="1555750" y="6062246"/>
            <a:ext cx="886781" cy="338554"/>
          </a:xfrm>
          <a:prstGeom prst="rect">
            <a:avLst/>
          </a:prstGeom>
        </p:spPr>
        <p:txBody>
          <a:bodyPr wrap="none">
            <a:spAutoFit/>
          </a:bodyPr>
          <a:lstStyle/>
          <a:p>
            <a:r>
              <a:rPr lang="en-US" sz="1600" dirty="0" smtClean="0">
                <a:latin typeface="Times New Roman" pitchFamily="18" charset="0"/>
                <a:cs typeface="Times New Roman" pitchFamily="18" charset="0"/>
              </a:rPr>
              <a:t>Update :</a:t>
            </a:r>
          </a:p>
        </p:txBody>
      </p:sp>
      <p:graphicFrame>
        <p:nvGraphicFramePr>
          <p:cNvPr id="57355" name="Object 11"/>
          <p:cNvGraphicFramePr>
            <a:graphicFrameLocks noChangeAspect="1"/>
          </p:cNvGraphicFramePr>
          <p:nvPr/>
        </p:nvGraphicFramePr>
        <p:xfrm>
          <a:off x="2317750" y="6112817"/>
          <a:ext cx="1568450" cy="265113"/>
        </p:xfrm>
        <a:graphic>
          <a:graphicData uri="http://schemas.openxmlformats.org/presentationml/2006/ole">
            <p:oleObj spid="_x0000_s57385" name="Equation" r:id="rId8" imgW="1206500" imgH="203200" progId="Equation.3">
              <p:embed/>
            </p:oleObj>
          </a:graphicData>
        </a:graphic>
      </p:graphicFrame>
      <p:sp>
        <p:nvSpPr>
          <p:cNvPr id="29" name="Rectangle 28"/>
          <p:cNvSpPr/>
          <p:nvPr/>
        </p:nvSpPr>
        <p:spPr>
          <a:xfrm>
            <a:off x="168727" y="6220513"/>
            <a:ext cx="1162498" cy="338554"/>
          </a:xfrm>
          <a:prstGeom prst="rect">
            <a:avLst/>
          </a:prstGeom>
        </p:spPr>
        <p:txBody>
          <a:bodyPr wrap="none">
            <a:spAutoFit/>
          </a:bodyPr>
          <a:lstStyle/>
          <a:p>
            <a:r>
              <a:rPr lang="en-US" sz="1600" dirty="0" smtClean="0">
                <a:latin typeface="Times New Roman" pitchFamily="18" charset="0"/>
                <a:cs typeface="Times New Roman" pitchFamily="18" charset="0"/>
              </a:rPr>
              <a:t>Set </a:t>
            </a:r>
            <a:r>
              <a:rPr lang="en-US" sz="1600" i="1" kern="0" dirty="0" smtClean="0">
                <a:solidFill>
                  <a:sysClr val="window" lastClr="FFFFFF"/>
                </a:solidFill>
                <a:latin typeface="Times New Roman" pitchFamily="18" charset="0"/>
                <a:cs typeface="Times New Roman" pitchFamily="18" charset="0"/>
              </a:rPr>
              <a:t>J = J+1</a:t>
            </a:r>
          </a:p>
        </p:txBody>
      </p:sp>
      <p:sp>
        <p:nvSpPr>
          <p:cNvPr id="30" name="Rectangle 29"/>
          <p:cNvSpPr/>
          <p:nvPr/>
        </p:nvSpPr>
        <p:spPr>
          <a:xfrm>
            <a:off x="70500" y="6553200"/>
            <a:ext cx="1313180"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Output</a:t>
            </a:r>
            <a:r>
              <a:rPr lang="en-US" sz="1600" dirty="0" smtClean="0">
                <a:latin typeface="Times New Roman" pitchFamily="18" charset="0"/>
                <a:cs typeface="Times New Roman" pitchFamily="18" charset="0"/>
              </a:rPr>
              <a:t> </a:t>
            </a:r>
            <a:r>
              <a:rPr lang="en-US" sz="1600" b="1" dirty="0" smtClean="0">
                <a:solidFill>
                  <a:schemeClr val="accent1">
                    <a:lumMod val="60000"/>
                    <a:lumOff val="40000"/>
                  </a:schemeClr>
                </a:solidFill>
                <a:latin typeface="Times New Roman" pitchFamily="18" charset="0"/>
                <a:cs typeface="Times New Roman" pitchFamily="18" charset="0"/>
              </a:rPr>
              <a:t>:</a:t>
            </a:r>
            <a:r>
              <a:rPr lang="en-US" sz="1600" dirty="0" smtClean="0">
                <a:latin typeface="Times New Roman" pitchFamily="18" charset="0"/>
                <a:cs typeface="Times New Roman" pitchFamily="18" charset="0"/>
              </a:rPr>
              <a:t> </a:t>
            </a:r>
            <a:r>
              <a:rPr lang="en-US" sz="1600" b="1" dirty="0" smtClean="0">
                <a:latin typeface="Times New Roman" pitchFamily="18" charset="0"/>
                <a:cs typeface="Times New Roman" pitchFamily="18" charset="0"/>
              </a:rPr>
              <a:t>D,</a:t>
            </a:r>
            <a:r>
              <a:rPr lang="el-GR" sz="1600" b="1" dirty="0" smtClean="0">
                <a:latin typeface="Times New Roman" pitchFamily="18" charset="0"/>
                <a:cs typeface="Times New Roman" pitchFamily="18" charset="0"/>
              </a:rPr>
              <a:t>Γ</a:t>
            </a:r>
            <a:endParaRPr lang="en-US" sz="1600" b="1" dirty="0" smtClean="0">
              <a:latin typeface="Times New Roman" pitchFamily="18" charset="0"/>
              <a:cs typeface="Times New Roman" pitchFamily="18" charset="0"/>
            </a:endParaRPr>
          </a:p>
        </p:txBody>
      </p:sp>
      <p:sp>
        <p:nvSpPr>
          <p:cNvPr id="23" name="Slide Number Placeholder 22"/>
          <p:cNvSpPr>
            <a:spLocks noGrp="1"/>
          </p:cNvSpPr>
          <p:nvPr>
            <p:ph type="sldNum" sz="quarter" idx="12"/>
          </p:nvPr>
        </p:nvSpPr>
        <p:spPr/>
        <p:txBody>
          <a:bodyPr/>
          <a:lstStyle/>
          <a:p>
            <a:fld id="{AF9C6944-EDD4-4866-9FDD-1489854426A1}" type="slidenum">
              <a:rPr lang="en-US" sz="1600" smtClean="0">
                <a:latin typeface="Times New Roman" pitchFamily="18" charset="0"/>
                <a:cs typeface="Times New Roman" pitchFamily="18" charset="0"/>
              </a:rPr>
              <a:pPr/>
              <a:t>19</a:t>
            </a:fld>
            <a:endParaRPr lang="en-US" sz="1600">
              <a:latin typeface="Times New Roman" pitchFamily="18" charset="0"/>
              <a:cs typeface="Times New Roman" pitchFamily="18" charset="0"/>
            </a:endParaRPr>
          </a:p>
        </p:txBody>
      </p:sp>
      <p:sp>
        <p:nvSpPr>
          <p:cNvPr id="25" name="Title 1"/>
          <p:cNvSpPr>
            <a:spLocks noGrp="1"/>
          </p:cNvSpPr>
          <p:nvPr>
            <p:ph type="title"/>
          </p:nvPr>
        </p:nvSpPr>
        <p:spPr>
          <a:xfrm>
            <a:off x="0" y="76200"/>
            <a:ext cx="9144000" cy="1219200"/>
          </a:xfrm>
        </p:spPr>
        <p:txBody>
          <a:bodyPr>
            <a:noAutofit/>
          </a:bodyPr>
          <a:lstStyle/>
          <a:p>
            <a:pPr algn="ctr"/>
            <a:r>
              <a:rPr lang="en-US" dirty="0" smtClean="0"/>
              <a:t>Dictionary Learning Algorithms: </a:t>
            </a:r>
            <a:br>
              <a:rPr lang="en-US" dirty="0" smtClean="0"/>
            </a:br>
            <a:r>
              <a:rPr lang="en-US" dirty="0" smtClean="0"/>
              <a:t>K-SVD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34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73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7467600" cy="1143000"/>
          </a:xfrm>
        </p:spPr>
        <p:txBody>
          <a:bodyPr/>
          <a:lstStyle/>
          <a:p>
            <a:pPr algn="ctr"/>
            <a:r>
              <a:rPr lang="en-US" dirty="0" smtClean="0"/>
              <a:t>Agenda</a:t>
            </a:r>
            <a:endParaRPr lang="en-US" dirty="0"/>
          </a:p>
        </p:txBody>
      </p:sp>
      <p:sp>
        <p:nvSpPr>
          <p:cNvPr id="3" name="Content Placeholder 2"/>
          <p:cNvSpPr>
            <a:spLocks noGrp="1"/>
          </p:cNvSpPr>
          <p:nvPr>
            <p:ph idx="1"/>
          </p:nvPr>
        </p:nvSpPr>
        <p:spPr/>
        <p:txBody>
          <a:bodyPr/>
          <a:lstStyle/>
          <a:p>
            <a:pPr>
              <a:buFont typeface="Arial" pitchFamily="34" charset="0"/>
              <a:buChar char="•"/>
            </a:pPr>
            <a:r>
              <a:rPr lang="en-US" dirty="0" smtClean="0">
                <a:latin typeface="Times New Roman" pitchFamily="18" charset="0"/>
                <a:cs typeface="Times New Roman" pitchFamily="18" charset="0"/>
              </a:rPr>
              <a:t>Sparse Coding</a:t>
            </a:r>
          </a:p>
          <a:p>
            <a:pPr>
              <a:buFont typeface="Arial" pitchFamily="34" charset="0"/>
              <a:buChar char="•"/>
            </a:pPr>
            <a:r>
              <a:rPr lang="en-US" dirty="0" smtClean="0">
                <a:latin typeface="Times New Roman" pitchFamily="18" charset="0"/>
                <a:cs typeface="Times New Roman" pitchFamily="18" charset="0"/>
              </a:rPr>
              <a:t>Dictionary Learning</a:t>
            </a:r>
          </a:p>
          <a:p>
            <a:pPr>
              <a:buFont typeface="Arial" pitchFamily="34" charset="0"/>
              <a:buChar char="•"/>
            </a:pPr>
            <a:r>
              <a:rPr lang="en-US" dirty="0" smtClean="0">
                <a:latin typeface="Times New Roman" pitchFamily="18" charset="0"/>
                <a:cs typeface="Times New Roman" pitchFamily="18" charset="0"/>
              </a:rPr>
              <a:t>Problem Formulation (Kernel)</a:t>
            </a:r>
          </a:p>
          <a:p>
            <a:pPr>
              <a:buFont typeface="Arial" pitchFamily="34" charset="0"/>
              <a:buChar char="•"/>
            </a:pPr>
            <a:r>
              <a:rPr lang="en-US" dirty="0" smtClean="0">
                <a:latin typeface="Times New Roman" pitchFamily="18" charset="0"/>
                <a:cs typeface="Times New Roman" pitchFamily="18" charset="0"/>
              </a:rPr>
              <a:t>Results and Discussions</a:t>
            </a:r>
            <a:endParaRPr lang="en-US" dirty="0">
              <a:latin typeface="Times New Roman"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AF9C6944-EDD4-4866-9FDD-1489854426A1}" type="slidenum">
              <a:rPr lang="en-US" smtClean="0"/>
              <a:pPr/>
              <a:t>2</a:t>
            </a:fld>
            <a:endParaRPr lang="en-US"/>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0" y="0"/>
            <a:ext cx="9144000" cy="1219200"/>
          </a:xfrm>
          <a:prstGeom prst="rect">
            <a:avLst/>
          </a:prstGeom>
        </p:spPr>
        <p:txBody>
          <a:bodyPr vert="horz" lIns="45720" rIns="45720" anchor="ctr">
            <a:no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Non-Linear Dictionary Learning Problem Formulation</a:t>
            </a:r>
          </a:p>
        </p:txBody>
      </p:sp>
      <p:graphicFrame>
        <p:nvGraphicFramePr>
          <p:cNvPr id="28674" name="Object 2"/>
          <p:cNvGraphicFramePr>
            <a:graphicFrameLocks noChangeAspect="1"/>
          </p:cNvGraphicFramePr>
          <p:nvPr/>
        </p:nvGraphicFramePr>
        <p:xfrm>
          <a:off x="1143000" y="2514600"/>
          <a:ext cx="3586162" cy="1010187"/>
        </p:xfrm>
        <a:graphic>
          <a:graphicData uri="http://schemas.openxmlformats.org/presentationml/2006/ole">
            <p:oleObj spid="_x0000_s28698" name="Equation" r:id="rId3" imgW="2070100" imgH="584200" progId="Equation.3">
              <p:embed/>
            </p:oleObj>
          </a:graphicData>
        </a:graphic>
      </p:graphicFrame>
      <p:sp>
        <p:nvSpPr>
          <p:cNvPr id="6" name="Rectangle 5"/>
          <p:cNvSpPr/>
          <p:nvPr/>
        </p:nvSpPr>
        <p:spPr>
          <a:xfrm>
            <a:off x="304800" y="1447800"/>
            <a:ext cx="7109639" cy="369332"/>
          </a:xfrm>
          <a:prstGeom prst="rect">
            <a:avLst/>
          </a:prstGeom>
        </p:spPr>
        <p:txBody>
          <a:bodyPr wrap="none">
            <a:spAutoFit/>
          </a:bodyPr>
          <a:lstStyle/>
          <a:p>
            <a:r>
              <a:rPr lang="en-US" dirty="0" smtClean="0">
                <a:latin typeface="Times New Roman" pitchFamily="18" charset="0"/>
                <a:cs typeface="Times New Roman" pitchFamily="18" charset="0"/>
              </a:rPr>
              <a:t>Goal is to learn the non-linear dictionary in the feature space </a:t>
            </a:r>
            <a:r>
              <a:rPr lang="en-US" b="1" i="1" dirty="0" smtClean="0">
                <a:latin typeface="Times New Roman" pitchFamily="18" charset="0"/>
                <a:cs typeface="Times New Roman" pitchFamily="18" charset="0"/>
              </a:rPr>
              <a:t>H</a:t>
            </a:r>
            <a:r>
              <a:rPr lang="en-US" dirty="0" smtClean="0">
                <a:latin typeface="Times New Roman" pitchFamily="18" charset="0"/>
                <a:cs typeface="Times New Roman" pitchFamily="18" charset="0"/>
              </a:rPr>
              <a:t> by solving </a:t>
            </a:r>
            <a:endParaRPr lang="en-US" dirty="0"/>
          </a:p>
        </p:txBody>
      </p:sp>
      <p:graphicFrame>
        <p:nvGraphicFramePr>
          <p:cNvPr id="28675" name="Object 3"/>
          <p:cNvGraphicFramePr>
            <a:graphicFrameLocks noChangeAspect="1"/>
          </p:cNvGraphicFramePr>
          <p:nvPr/>
        </p:nvGraphicFramePr>
        <p:xfrm>
          <a:off x="1143000" y="1893888"/>
          <a:ext cx="3924300" cy="760412"/>
        </p:xfrm>
        <a:graphic>
          <a:graphicData uri="http://schemas.openxmlformats.org/presentationml/2006/ole">
            <p:oleObj spid="_x0000_s28699" name="Equation" r:id="rId4" imgW="2057400" imgH="406400" progId="Equation.3">
              <p:embed/>
            </p:oleObj>
          </a:graphicData>
        </a:graphic>
      </p:graphicFrame>
      <p:sp>
        <p:nvSpPr>
          <p:cNvPr id="9" name="Rectangle 8"/>
          <p:cNvSpPr/>
          <p:nvPr/>
        </p:nvSpPr>
        <p:spPr>
          <a:xfrm>
            <a:off x="457200" y="3733800"/>
            <a:ext cx="8488221" cy="369332"/>
          </a:xfrm>
          <a:prstGeom prst="rect">
            <a:avLst/>
          </a:prstGeom>
        </p:spPr>
        <p:txBody>
          <a:bodyPr wrap="none">
            <a:spAutoFit/>
          </a:bodyPr>
          <a:lstStyle/>
          <a:p>
            <a:pPr>
              <a:spcBef>
                <a:spcPct val="20000"/>
              </a:spcBef>
              <a:defRPr/>
            </a:pPr>
            <a:r>
              <a:rPr lang="en-US" b="1" i="1" dirty="0" smtClean="0">
                <a:solidFill>
                  <a:schemeClr val="accent1">
                    <a:lumMod val="60000"/>
                    <a:lumOff val="40000"/>
                  </a:schemeClr>
                </a:solidFill>
                <a:latin typeface="Times New Roman" pitchFamily="18" charset="0"/>
                <a:ea typeface="+mj-ea"/>
                <a:cs typeface="Times New Roman" pitchFamily="18" charset="0"/>
              </a:rPr>
              <a:t>Proposition 1**: There exists an optimal solution D*  to (1) that has the following form</a:t>
            </a:r>
          </a:p>
        </p:txBody>
      </p:sp>
      <p:graphicFrame>
        <p:nvGraphicFramePr>
          <p:cNvPr id="28676" name="Object 4"/>
          <p:cNvGraphicFramePr>
            <a:graphicFrameLocks noChangeAspect="1"/>
          </p:cNvGraphicFramePr>
          <p:nvPr/>
        </p:nvGraphicFramePr>
        <p:xfrm>
          <a:off x="1143000" y="4267200"/>
          <a:ext cx="3276600" cy="400474"/>
        </p:xfrm>
        <a:graphic>
          <a:graphicData uri="http://schemas.openxmlformats.org/presentationml/2006/ole">
            <p:oleObj spid="_x0000_s28700" name="Equation" r:id="rId5" imgW="1663700" imgH="203200" progId="Equation.3">
              <p:embed/>
            </p:oleObj>
          </a:graphicData>
        </a:graphic>
      </p:graphicFrame>
      <p:sp>
        <p:nvSpPr>
          <p:cNvPr id="11" name="Rectangle 10"/>
          <p:cNvSpPr/>
          <p:nvPr/>
        </p:nvSpPr>
        <p:spPr>
          <a:xfrm>
            <a:off x="6781800" y="1981200"/>
            <a:ext cx="453970" cy="369332"/>
          </a:xfrm>
          <a:prstGeom prst="rect">
            <a:avLst/>
          </a:prstGeom>
        </p:spPr>
        <p:txBody>
          <a:bodyPr wrap="none">
            <a:spAutoFit/>
          </a:bodyPr>
          <a:lstStyle/>
          <a:p>
            <a:r>
              <a:rPr lang="en-US" dirty="0" smtClean="0">
                <a:latin typeface="Times New Roman" pitchFamily="18" charset="0"/>
                <a:cs typeface="Times New Roman" pitchFamily="18" charset="0"/>
              </a:rPr>
              <a:t>(1)</a:t>
            </a:r>
            <a:endParaRPr lang="en-US" dirty="0"/>
          </a:p>
        </p:txBody>
      </p:sp>
      <p:sp>
        <p:nvSpPr>
          <p:cNvPr id="12" name="Rectangle 11"/>
          <p:cNvSpPr/>
          <p:nvPr/>
        </p:nvSpPr>
        <p:spPr>
          <a:xfrm>
            <a:off x="0" y="6257836"/>
            <a:ext cx="8991600" cy="430887"/>
          </a:xfrm>
          <a:prstGeom prst="rect">
            <a:avLst/>
          </a:prstGeom>
        </p:spPr>
        <p:txBody>
          <a:bodyPr wrap="square">
            <a:spAutoFit/>
          </a:bodyPr>
          <a:lstStyle/>
          <a:p>
            <a:r>
              <a:rPr lang="en-US" sz="1100" b="1" i="1" dirty="0" smtClean="0">
                <a:solidFill>
                  <a:schemeClr val="accent1"/>
                </a:solidFill>
                <a:latin typeface="Times New Roman" pitchFamily="18" charset="0"/>
                <a:cs typeface="Times New Roman" pitchFamily="18" charset="0"/>
              </a:rPr>
              <a:t>**</a:t>
            </a:r>
            <a:r>
              <a:rPr lang="en-US" sz="1100" b="1" i="1" dirty="0" smtClean="0">
                <a:latin typeface="Times New Roman" pitchFamily="18" charset="0"/>
                <a:cs typeface="Times New Roman" pitchFamily="18" charset="0"/>
              </a:rPr>
              <a:t>For proof refer Appendix VI of  </a:t>
            </a:r>
            <a:r>
              <a:rPr lang="en-US" sz="1100" dirty="0" smtClean="0"/>
              <a:t>H. Van Nguyen, V. M. Patel, N. M. </a:t>
            </a:r>
            <a:r>
              <a:rPr lang="en-US" sz="1100" dirty="0" err="1" smtClean="0"/>
              <a:t>Nasrabadi</a:t>
            </a:r>
            <a:r>
              <a:rPr lang="en-US" sz="1100" dirty="0" smtClean="0"/>
              <a:t>, and R. </a:t>
            </a:r>
            <a:r>
              <a:rPr lang="en-US" sz="1100" dirty="0" err="1" smtClean="0"/>
              <a:t>Chellappa</a:t>
            </a:r>
            <a:r>
              <a:rPr lang="en-US" sz="1100" dirty="0" smtClean="0"/>
              <a:t>, “Design of non-linear kernel dictionaries for object recognition.,” </a:t>
            </a:r>
            <a:r>
              <a:rPr lang="en-US" sz="1100" i="1" dirty="0" smtClean="0"/>
              <a:t>IEEE Trans. Image Process.</a:t>
            </a:r>
            <a:r>
              <a:rPr lang="en-US" sz="1100" dirty="0" smtClean="0"/>
              <a:t>, vol. 22, no. 12, pp. 5123–35, Dec. 2013</a:t>
            </a:r>
            <a:endParaRPr lang="en-US" sz="1100" b="1" i="1" dirty="0" smtClean="0">
              <a:latin typeface="Times New Roman" pitchFamily="18" charset="0"/>
              <a:cs typeface="Times New Roman" pitchFamily="18" charset="0"/>
            </a:endParaRPr>
          </a:p>
        </p:txBody>
      </p:sp>
      <p:graphicFrame>
        <p:nvGraphicFramePr>
          <p:cNvPr id="28677" name="Object 5"/>
          <p:cNvGraphicFramePr>
            <a:graphicFrameLocks noChangeAspect="1"/>
          </p:cNvGraphicFramePr>
          <p:nvPr/>
        </p:nvGraphicFramePr>
        <p:xfrm>
          <a:off x="1143000" y="5487988"/>
          <a:ext cx="4419600" cy="760412"/>
        </p:xfrm>
        <a:graphic>
          <a:graphicData uri="http://schemas.openxmlformats.org/presentationml/2006/ole">
            <p:oleObj spid="_x0000_s28701" name="Equation" r:id="rId6" imgW="2323092" imgH="406224" progId="Equation.3">
              <p:embed/>
            </p:oleObj>
          </a:graphicData>
        </a:graphic>
      </p:graphicFrame>
      <p:sp>
        <p:nvSpPr>
          <p:cNvPr id="15" name="Rectangle 14"/>
          <p:cNvSpPr/>
          <p:nvPr/>
        </p:nvSpPr>
        <p:spPr>
          <a:xfrm>
            <a:off x="609600" y="4953000"/>
            <a:ext cx="3416320" cy="369332"/>
          </a:xfrm>
          <a:prstGeom prst="rect">
            <a:avLst/>
          </a:prstGeom>
        </p:spPr>
        <p:txBody>
          <a:bodyPr wrap="none">
            <a:spAutoFit/>
          </a:bodyPr>
          <a:lstStyle/>
          <a:p>
            <a:r>
              <a:rPr lang="en-US" dirty="0" smtClean="0">
                <a:latin typeface="Times New Roman" pitchFamily="18" charset="0"/>
                <a:cs typeface="Times New Roman" pitchFamily="18" charset="0"/>
              </a:rPr>
              <a:t>Equation (1) now can be written as</a:t>
            </a:r>
            <a:endParaRPr lang="en-US" dirty="0"/>
          </a:p>
        </p:txBody>
      </p:sp>
      <p:sp>
        <p:nvSpPr>
          <p:cNvPr id="13" name="Slide Number Placeholder 12"/>
          <p:cNvSpPr>
            <a:spLocks noGrp="1"/>
          </p:cNvSpPr>
          <p:nvPr>
            <p:ph type="sldNum" sz="quarter" idx="12"/>
          </p:nvPr>
        </p:nvSpPr>
        <p:spPr/>
        <p:txBody>
          <a:bodyPr/>
          <a:lstStyle/>
          <a:p>
            <a:fld id="{AF9C6944-EDD4-4866-9FDD-1489854426A1}" type="slidenum">
              <a:rPr lang="en-US" smtClean="0"/>
              <a:pPr/>
              <a:t>20</a:t>
            </a:fld>
            <a:endParaRPr lang="en-US"/>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700" name="Object 4"/>
          <p:cNvGraphicFramePr>
            <a:graphicFrameLocks noChangeAspect="1"/>
          </p:cNvGraphicFramePr>
          <p:nvPr/>
        </p:nvGraphicFramePr>
        <p:xfrm>
          <a:off x="530225" y="1666875"/>
          <a:ext cx="3965575" cy="449625"/>
        </p:xfrm>
        <a:graphic>
          <a:graphicData uri="http://schemas.openxmlformats.org/presentationml/2006/ole">
            <p:oleObj spid="_x0000_s29719" name="Equation" r:id="rId3" imgW="2095500" imgH="241300" progId="Equation.3">
              <p:embed/>
            </p:oleObj>
          </a:graphicData>
        </a:graphic>
      </p:graphicFrame>
      <p:graphicFrame>
        <p:nvGraphicFramePr>
          <p:cNvPr id="29701" name="Object 5"/>
          <p:cNvGraphicFramePr>
            <a:graphicFrameLocks noChangeAspect="1"/>
          </p:cNvGraphicFramePr>
          <p:nvPr/>
        </p:nvGraphicFramePr>
        <p:xfrm>
          <a:off x="2578100" y="2286000"/>
          <a:ext cx="3441700" cy="1105858"/>
        </p:xfrm>
        <a:graphic>
          <a:graphicData uri="http://schemas.openxmlformats.org/presentationml/2006/ole">
            <p:oleObj spid="_x0000_s29720" name="Equation" r:id="rId4" imgW="1930400" imgH="660400" progId="Equation.3">
              <p:embed/>
            </p:oleObj>
          </a:graphicData>
        </a:graphic>
      </p:graphicFrame>
      <p:graphicFrame>
        <p:nvGraphicFramePr>
          <p:cNvPr id="29703" name="Object 7"/>
          <p:cNvGraphicFramePr>
            <a:graphicFrameLocks noChangeAspect="1"/>
          </p:cNvGraphicFramePr>
          <p:nvPr/>
        </p:nvGraphicFramePr>
        <p:xfrm>
          <a:off x="566738" y="3505200"/>
          <a:ext cx="2598737" cy="320675"/>
        </p:xfrm>
        <a:graphic>
          <a:graphicData uri="http://schemas.openxmlformats.org/presentationml/2006/ole">
            <p:oleObj spid="_x0000_s29721" name="Equation" r:id="rId5" imgW="1434477" imgH="177723" progId="Equation.3">
              <p:embed/>
            </p:oleObj>
          </a:graphicData>
        </a:graphic>
      </p:graphicFrame>
      <p:sp>
        <p:nvSpPr>
          <p:cNvPr id="11" name="Rectangle 10"/>
          <p:cNvSpPr/>
          <p:nvPr/>
        </p:nvSpPr>
        <p:spPr>
          <a:xfrm>
            <a:off x="457200" y="4191000"/>
            <a:ext cx="7680308" cy="646331"/>
          </a:xfrm>
          <a:prstGeom prst="rect">
            <a:avLst/>
          </a:prstGeom>
        </p:spPr>
        <p:txBody>
          <a:bodyPr wrap="none">
            <a:spAutoFit/>
          </a:bodyPr>
          <a:lstStyle/>
          <a:p>
            <a:r>
              <a:rPr lang="en-US" dirty="0" smtClean="0">
                <a:latin typeface="Times New Roman" pitchFamily="18" charset="0"/>
                <a:cs typeface="Times New Roman" pitchFamily="18" charset="0"/>
              </a:rPr>
              <a:t>This gives the motivation to formulate the dictionary learning in functional space</a:t>
            </a:r>
          </a:p>
          <a:p>
            <a:r>
              <a:rPr lang="en-US" dirty="0" smtClean="0">
                <a:latin typeface="Times New Roman" pitchFamily="18" charset="0"/>
                <a:cs typeface="Times New Roman" pitchFamily="18" charset="0"/>
              </a:rPr>
              <a:t>using the kernel trick.</a:t>
            </a:r>
            <a:endParaRPr lang="en-US" dirty="0">
              <a:latin typeface="Times New Roman" pitchFamily="18" charset="0"/>
              <a:cs typeface="Times New Roman" pitchFamily="18" charset="0"/>
            </a:endParaRPr>
          </a:p>
        </p:txBody>
      </p:sp>
      <p:sp>
        <p:nvSpPr>
          <p:cNvPr id="7" name="Slide Number Placeholder 6"/>
          <p:cNvSpPr>
            <a:spLocks noGrp="1"/>
          </p:cNvSpPr>
          <p:nvPr>
            <p:ph type="sldNum" sz="quarter" idx="12"/>
          </p:nvPr>
        </p:nvSpPr>
        <p:spPr/>
        <p:txBody>
          <a:bodyPr/>
          <a:lstStyle/>
          <a:p>
            <a:fld id="{AF9C6944-EDD4-4866-9FDD-1489854426A1}" type="slidenum">
              <a:rPr lang="en-US" smtClean="0"/>
              <a:pPr/>
              <a:t>21</a:t>
            </a:fld>
            <a:endParaRPr lang="en-US" dirty="0"/>
          </a:p>
        </p:txBody>
      </p:sp>
      <p:sp>
        <p:nvSpPr>
          <p:cNvPr id="8" name="Title 1"/>
          <p:cNvSpPr txBox="1">
            <a:spLocks/>
          </p:cNvSpPr>
          <p:nvPr/>
        </p:nvSpPr>
        <p:spPr>
          <a:xfrm>
            <a:off x="0" y="0"/>
            <a:ext cx="9144000" cy="1219200"/>
          </a:xfrm>
          <a:prstGeom prst="rect">
            <a:avLst/>
          </a:prstGeom>
        </p:spPr>
        <p:txBody>
          <a:bodyPr vert="horz" lIns="45720" rIns="45720" anchor="ctr">
            <a:no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Non-Linear Dictionary Learning Problem Formulation</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rmAutofit/>
          </a:bodyPr>
          <a:lstStyle/>
          <a:p>
            <a:pPr algn="ctr"/>
            <a:r>
              <a:rPr lang="en-US" dirty="0" smtClean="0"/>
              <a:t>Kernel-Orthogonal Matching Pursuit</a:t>
            </a:r>
            <a:endParaRPr lang="en-US" dirty="0"/>
          </a:p>
        </p:txBody>
      </p:sp>
      <p:graphicFrame>
        <p:nvGraphicFramePr>
          <p:cNvPr id="21506" name="Object 2"/>
          <p:cNvGraphicFramePr>
            <a:graphicFrameLocks noChangeAspect="1"/>
          </p:cNvGraphicFramePr>
          <p:nvPr/>
        </p:nvGraphicFramePr>
        <p:xfrm>
          <a:off x="387350" y="1295400"/>
          <a:ext cx="4451350" cy="533400"/>
        </p:xfrm>
        <a:graphic>
          <a:graphicData uri="http://schemas.openxmlformats.org/presentationml/2006/ole">
            <p:oleObj spid="_x0000_s30764" name="Equation" r:id="rId3" imgW="2247900" imgH="304800" progId="Equation.3">
              <p:embed/>
            </p:oleObj>
          </a:graphicData>
        </a:graphic>
      </p:graphicFrame>
      <p:graphicFrame>
        <p:nvGraphicFramePr>
          <p:cNvPr id="21507" name="Object 3"/>
          <p:cNvGraphicFramePr>
            <a:graphicFrameLocks noChangeAspect="1"/>
          </p:cNvGraphicFramePr>
          <p:nvPr/>
        </p:nvGraphicFramePr>
        <p:xfrm>
          <a:off x="1417638" y="2308225"/>
          <a:ext cx="4467225" cy="293688"/>
        </p:xfrm>
        <a:graphic>
          <a:graphicData uri="http://schemas.openxmlformats.org/presentationml/2006/ole">
            <p:oleObj spid="_x0000_s30765" name="Equation" r:id="rId4" imgW="2743200" imgH="190500" progId="Equation.3">
              <p:embed/>
            </p:oleObj>
          </a:graphicData>
        </a:graphic>
      </p:graphicFrame>
      <p:sp>
        <p:nvSpPr>
          <p:cNvPr id="7" name="Rectangle 6"/>
          <p:cNvSpPr/>
          <p:nvPr/>
        </p:nvSpPr>
        <p:spPr>
          <a:xfrm>
            <a:off x="429064" y="2580208"/>
            <a:ext cx="5666936" cy="338554"/>
          </a:xfrm>
          <a:prstGeom prst="rect">
            <a:avLst/>
          </a:prstGeom>
        </p:spPr>
        <p:txBody>
          <a:bodyPr wrap="square">
            <a:spAutoFit/>
          </a:bodyPr>
          <a:lstStyle/>
          <a:p>
            <a:r>
              <a:rPr lang="en-US" sz="1600" b="1" dirty="0" smtClean="0">
                <a:solidFill>
                  <a:schemeClr val="accent1">
                    <a:lumMod val="60000"/>
                    <a:lumOff val="40000"/>
                  </a:schemeClr>
                </a:solidFill>
                <a:latin typeface="Times New Roman" pitchFamily="18" charset="0"/>
                <a:cs typeface="Times New Roman" pitchFamily="18" charset="0"/>
              </a:rPr>
              <a:t>for </a:t>
            </a:r>
            <a:r>
              <a:rPr lang="en-US" sz="1600" i="1" dirty="0" err="1" smtClean="0">
                <a:latin typeface="Times New Roman" pitchFamily="18" charset="0"/>
                <a:cs typeface="Times New Roman" pitchFamily="18" charset="0"/>
              </a:rPr>
              <a:t>iter</a:t>
            </a:r>
            <a:r>
              <a:rPr lang="en-US" sz="1600" dirty="0" smtClean="0">
                <a:latin typeface="Times New Roman" pitchFamily="18" charset="0"/>
                <a:cs typeface="Times New Roman" pitchFamily="18" charset="0"/>
              </a:rPr>
              <a:t> = 1…T </a:t>
            </a:r>
            <a:r>
              <a:rPr lang="en-US" sz="1600" b="1" dirty="0" smtClean="0">
                <a:solidFill>
                  <a:schemeClr val="accent1">
                    <a:lumMod val="60000"/>
                    <a:lumOff val="40000"/>
                  </a:schemeClr>
                </a:solidFill>
                <a:latin typeface="Times New Roman" pitchFamily="18" charset="0"/>
                <a:cs typeface="Times New Roman" pitchFamily="18" charset="0"/>
              </a:rPr>
              <a:t>do</a:t>
            </a:r>
            <a:endParaRPr lang="en-US" sz="1600" b="1" dirty="0">
              <a:latin typeface="Times New Roman" pitchFamily="18" charset="0"/>
              <a:cs typeface="Times New Roman" pitchFamily="18" charset="0"/>
            </a:endParaRPr>
          </a:p>
        </p:txBody>
      </p:sp>
      <p:graphicFrame>
        <p:nvGraphicFramePr>
          <p:cNvPr id="21508" name="Object 4"/>
          <p:cNvGraphicFramePr>
            <a:graphicFrameLocks noChangeAspect="1"/>
          </p:cNvGraphicFramePr>
          <p:nvPr/>
        </p:nvGraphicFramePr>
        <p:xfrm>
          <a:off x="4819203" y="2937776"/>
          <a:ext cx="3770174" cy="338823"/>
        </p:xfrm>
        <a:graphic>
          <a:graphicData uri="http://schemas.openxmlformats.org/presentationml/2006/ole">
            <p:oleObj spid="_x0000_s30766" name="Equation" r:id="rId5" imgW="2933700" imgH="292100" progId="Equation.3">
              <p:embed/>
            </p:oleObj>
          </a:graphicData>
        </a:graphic>
      </p:graphicFrame>
      <p:sp>
        <p:nvSpPr>
          <p:cNvPr id="9" name="Rectangle 8"/>
          <p:cNvSpPr/>
          <p:nvPr/>
        </p:nvSpPr>
        <p:spPr>
          <a:xfrm>
            <a:off x="685800" y="3929554"/>
            <a:ext cx="1981200" cy="338554"/>
          </a:xfrm>
          <a:prstGeom prst="rect">
            <a:avLst/>
          </a:prstGeom>
        </p:spPr>
        <p:txBody>
          <a:bodyPr wrap="square">
            <a:spAutoFit/>
          </a:bodyPr>
          <a:lstStyle/>
          <a:p>
            <a:r>
              <a:rPr lang="en-US" sz="1600" dirty="0" smtClean="0">
                <a:latin typeface="Times New Roman" pitchFamily="18" charset="0"/>
                <a:cs typeface="Times New Roman" pitchFamily="18" charset="0"/>
              </a:rPr>
              <a:t>Update the active set:</a:t>
            </a:r>
          </a:p>
        </p:txBody>
      </p:sp>
      <p:graphicFrame>
        <p:nvGraphicFramePr>
          <p:cNvPr id="21509" name="Object 5"/>
          <p:cNvGraphicFramePr>
            <a:graphicFrameLocks noChangeAspect="1"/>
          </p:cNvGraphicFramePr>
          <p:nvPr/>
        </p:nvGraphicFramePr>
        <p:xfrm>
          <a:off x="2590800" y="3971598"/>
          <a:ext cx="990600" cy="254466"/>
        </p:xfrm>
        <a:graphic>
          <a:graphicData uri="http://schemas.openxmlformats.org/presentationml/2006/ole">
            <p:oleObj spid="_x0000_s30767" name="Equation" r:id="rId6" imgW="647700" imgH="228600" progId="Equation.3">
              <p:embed/>
            </p:oleObj>
          </a:graphicData>
        </a:graphic>
      </p:graphicFrame>
      <p:graphicFrame>
        <p:nvGraphicFramePr>
          <p:cNvPr id="21510" name="Object 6"/>
          <p:cNvGraphicFramePr>
            <a:graphicFrameLocks noChangeAspect="1"/>
          </p:cNvGraphicFramePr>
          <p:nvPr/>
        </p:nvGraphicFramePr>
        <p:xfrm>
          <a:off x="685800" y="5539680"/>
          <a:ext cx="990600" cy="251520"/>
        </p:xfrm>
        <a:graphic>
          <a:graphicData uri="http://schemas.openxmlformats.org/presentationml/2006/ole">
            <p:oleObj spid="_x0000_s30768" name="Equation" r:id="rId7" imgW="622030" imgH="190417" progId="Equation.3">
              <p:embed/>
            </p:oleObj>
          </a:graphicData>
        </a:graphic>
      </p:graphicFrame>
      <p:sp>
        <p:nvSpPr>
          <p:cNvPr id="15" name="Rectangle 14"/>
          <p:cNvSpPr/>
          <p:nvPr/>
        </p:nvSpPr>
        <p:spPr>
          <a:xfrm>
            <a:off x="685800" y="4430108"/>
            <a:ext cx="2090124" cy="338554"/>
          </a:xfrm>
          <a:prstGeom prst="rect">
            <a:avLst/>
          </a:prstGeom>
        </p:spPr>
        <p:txBody>
          <a:bodyPr wrap="none">
            <a:spAutoFit/>
          </a:bodyPr>
          <a:lstStyle/>
          <a:p>
            <a:r>
              <a:rPr lang="en-US" sz="1600" dirty="0" smtClean="0">
                <a:latin typeface="Times New Roman" pitchFamily="18" charset="0"/>
                <a:cs typeface="Times New Roman" pitchFamily="18" charset="0"/>
              </a:rPr>
              <a:t>Update the coefficients</a:t>
            </a:r>
          </a:p>
        </p:txBody>
      </p:sp>
      <p:graphicFrame>
        <p:nvGraphicFramePr>
          <p:cNvPr id="21511" name="Object 7"/>
          <p:cNvGraphicFramePr>
            <a:graphicFrameLocks noChangeAspect="1"/>
          </p:cNvGraphicFramePr>
          <p:nvPr/>
        </p:nvGraphicFramePr>
        <p:xfrm>
          <a:off x="914399" y="4876800"/>
          <a:ext cx="4983479" cy="533400"/>
        </p:xfrm>
        <a:graphic>
          <a:graphicData uri="http://schemas.openxmlformats.org/presentationml/2006/ole">
            <p:oleObj spid="_x0000_s30769" name="Equation" r:id="rId8" imgW="3860800" imgH="444500" progId="Equation.3">
              <p:embed/>
            </p:oleObj>
          </a:graphicData>
        </a:graphic>
      </p:graphicFrame>
      <p:sp>
        <p:nvSpPr>
          <p:cNvPr id="17" name="Rectangle 16"/>
          <p:cNvSpPr/>
          <p:nvPr/>
        </p:nvSpPr>
        <p:spPr>
          <a:xfrm>
            <a:off x="533400" y="5943600"/>
            <a:ext cx="817853"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end for</a:t>
            </a:r>
            <a:endParaRPr lang="en-US" sz="1600" b="1" dirty="0">
              <a:solidFill>
                <a:schemeClr val="accent1">
                  <a:lumMod val="60000"/>
                  <a:lumOff val="40000"/>
                </a:schemeClr>
              </a:solidFill>
              <a:latin typeface="Times New Roman" pitchFamily="18" charset="0"/>
              <a:cs typeface="Times New Roman" pitchFamily="18" charset="0"/>
            </a:endParaRPr>
          </a:p>
        </p:txBody>
      </p:sp>
      <p:sp>
        <p:nvSpPr>
          <p:cNvPr id="19" name="Rectangle 18"/>
          <p:cNvSpPr/>
          <p:nvPr/>
        </p:nvSpPr>
        <p:spPr>
          <a:xfrm>
            <a:off x="136071" y="2286000"/>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1.</a:t>
            </a:r>
            <a:endParaRPr lang="en-US" sz="1600" dirty="0">
              <a:latin typeface="Times New Roman" pitchFamily="18" charset="0"/>
              <a:cs typeface="Times New Roman" pitchFamily="18" charset="0"/>
            </a:endParaRPr>
          </a:p>
        </p:txBody>
      </p:sp>
      <p:sp>
        <p:nvSpPr>
          <p:cNvPr id="20" name="Rectangle 19"/>
          <p:cNvSpPr/>
          <p:nvPr/>
        </p:nvSpPr>
        <p:spPr>
          <a:xfrm>
            <a:off x="136071" y="2580208"/>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2.</a:t>
            </a:r>
            <a:endParaRPr lang="en-US" sz="1600" dirty="0">
              <a:latin typeface="Times New Roman" pitchFamily="18" charset="0"/>
              <a:cs typeface="Times New Roman" pitchFamily="18" charset="0"/>
            </a:endParaRPr>
          </a:p>
        </p:txBody>
      </p:sp>
      <p:sp>
        <p:nvSpPr>
          <p:cNvPr id="21" name="Rectangle 20"/>
          <p:cNvSpPr/>
          <p:nvPr/>
        </p:nvSpPr>
        <p:spPr>
          <a:xfrm>
            <a:off x="136071" y="2841172"/>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3.</a:t>
            </a:r>
            <a:endParaRPr lang="en-US" sz="1600" dirty="0">
              <a:latin typeface="Times New Roman" pitchFamily="18" charset="0"/>
              <a:cs typeface="Times New Roman" pitchFamily="18" charset="0"/>
            </a:endParaRPr>
          </a:p>
        </p:txBody>
      </p:sp>
      <p:sp>
        <p:nvSpPr>
          <p:cNvPr id="22" name="Rectangle 21"/>
          <p:cNvSpPr/>
          <p:nvPr/>
        </p:nvSpPr>
        <p:spPr>
          <a:xfrm>
            <a:off x="136071" y="3929554"/>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4.</a:t>
            </a:r>
            <a:endParaRPr lang="en-US" sz="1600" dirty="0">
              <a:latin typeface="Times New Roman" pitchFamily="18" charset="0"/>
              <a:cs typeface="Times New Roman" pitchFamily="18" charset="0"/>
            </a:endParaRPr>
          </a:p>
        </p:txBody>
      </p:sp>
      <p:sp>
        <p:nvSpPr>
          <p:cNvPr id="23" name="Rectangle 22"/>
          <p:cNvSpPr/>
          <p:nvPr/>
        </p:nvSpPr>
        <p:spPr>
          <a:xfrm>
            <a:off x="136071" y="4389567"/>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5.</a:t>
            </a:r>
            <a:endParaRPr lang="en-US" sz="1600" dirty="0">
              <a:latin typeface="Times New Roman" pitchFamily="18" charset="0"/>
              <a:cs typeface="Times New Roman" pitchFamily="18" charset="0"/>
            </a:endParaRPr>
          </a:p>
        </p:txBody>
      </p:sp>
      <p:sp>
        <p:nvSpPr>
          <p:cNvPr id="24" name="Rectangle 23"/>
          <p:cNvSpPr/>
          <p:nvPr/>
        </p:nvSpPr>
        <p:spPr>
          <a:xfrm>
            <a:off x="136070" y="5486400"/>
            <a:ext cx="397330" cy="338554"/>
          </a:xfrm>
          <a:prstGeom prst="rect">
            <a:avLst/>
          </a:prstGeom>
        </p:spPr>
        <p:txBody>
          <a:bodyPr wrap="square">
            <a:spAutoFit/>
          </a:bodyPr>
          <a:lstStyle/>
          <a:p>
            <a:r>
              <a:rPr lang="en-US" sz="1600" dirty="0" smtClean="0">
                <a:latin typeface="Times New Roman" pitchFamily="18" charset="0"/>
                <a:cs typeface="Times New Roman" pitchFamily="18" charset="0"/>
              </a:rPr>
              <a:t>6.</a:t>
            </a:r>
            <a:endParaRPr lang="en-US" sz="1600" dirty="0">
              <a:latin typeface="Times New Roman" pitchFamily="18" charset="0"/>
              <a:cs typeface="Times New Roman" pitchFamily="18" charset="0"/>
            </a:endParaRPr>
          </a:p>
        </p:txBody>
      </p:sp>
      <p:sp>
        <p:nvSpPr>
          <p:cNvPr id="25" name="Rectangle 24"/>
          <p:cNvSpPr/>
          <p:nvPr/>
        </p:nvSpPr>
        <p:spPr>
          <a:xfrm>
            <a:off x="136071" y="5989767"/>
            <a:ext cx="338554" cy="338554"/>
          </a:xfrm>
          <a:prstGeom prst="rect">
            <a:avLst/>
          </a:prstGeom>
        </p:spPr>
        <p:txBody>
          <a:bodyPr wrap="none">
            <a:spAutoFit/>
          </a:bodyPr>
          <a:lstStyle/>
          <a:p>
            <a:r>
              <a:rPr lang="en-US" sz="1600" dirty="0" smtClean="0">
                <a:latin typeface="Times New Roman" pitchFamily="18" charset="0"/>
                <a:cs typeface="Times New Roman" pitchFamily="18" charset="0"/>
              </a:rPr>
              <a:t>7.</a:t>
            </a:r>
            <a:endParaRPr lang="en-US" sz="1600" dirty="0">
              <a:latin typeface="Times New Roman" pitchFamily="18" charset="0"/>
              <a:cs typeface="Times New Roman" pitchFamily="18" charset="0"/>
            </a:endParaRPr>
          </a:p>
        </p:txBody>
      </p:sp>
      <p:sp>
        <p:nvSpPr>
          <p:cNvPr id="26" name="Rectangle 25"/>
          <p:cNvSpPr/>
          <p:nvPr/>
        </p:nvSpPr>
        <p:spPr>
          <a:xfrm>
            <a:off x="76200" y="1828800"/>
            <a:ext cx="6135206" cy="369332"/>
          </a:xfrm>
          <a:prstGeom prst="rect">
            <a:avLst/>
          </a:prstGeom>
        </p:spPr>
        <p:txBody>
          <a:bodyPr wrap="none">
            <a:spAutoFit/>
          </a:bodyPr>
          <a:lstStyle/>
          <a:p>
            <a:r>
              <a:rPr lang="en-US" b="1" dirty="0" smtClean="0">
                <a:solidFill>
                  <a:schemeClr val="accent1">
                    <a:lumMod val="60000"/>
                    <a:lumOff val="40000"/>
                  </a:schemeClr>
                </a:solidFill>
                <a:latin typeface="Times New Roman" pitchFamily="18" charset="0"/>
                <a:cs typeface="Times New Roman" pitchFamily="18" charset="0"/>
              </a:rPr>
              <a:t>Input:</a:t>
            </a:r>
            <a:r>
              <a:rPr lang="en-US" dirty="0" smtClean="0">
                <a:latin typeface="Times New Roman" pitchFamily="18" charset="0"/>
                <a:cs typeface="Times New Roman" pitchFamily="18" charset="0"/>
              </a:rPr>
              <a:t> </a:t>
            </a:r>
            <a:r>
              <a:rPr lang="en-US" b="1" i="1" dirty="0" smtClean="0">
                <a:latin typeface="Times New Roman" pitchFamily="18" charset="0"/>
                <a:cs typeface="Times New Roman" pitchFamily="18" charset="0"/>
              </a:rPr>
              <a:t>z</a:t>
            </a:r>
            <a:r>
              <a:rPr lang="en-US" i="1" dirty="0" smtClean="0">
                <a:latin typeface="Times New Roman" pitchFamily="18" charset="0"/>
                <a:cs typeface="Times New Roman" pitchFamily="18" charset="0"/>
              </a:rPr>
              <a:t>, kernel ‘K’</a:t>
            </a:r>
            <a:r>
              <a:rPr lang="en-US" dirty="0" smtClean="0">
                <a:latin typeface="Times New Roman" pitchFamily="18" charset="0"/>
                <a:cs typeface="Times New Roman" pitchFamily="18" charset="0"/>
              </a:rPr>
              <a:t>, </a:t>
            </a:r>
            <a:r>
              <a:rPr lang="en-US" dirty="0" err="1" smtClean="0">
                <a:latin typeface="Times New Roman" pitchFamily="18" charset="0"/>
                <a:cs typeface="Times New Roman" pitchFamily="18" charset="0"/>
              </a:rPr>
              <a:t>Sparsity</a:t>
            </a:r>
            <a:r>
              <a:rPr lang="en-US" dirty="0" smtClean="0">
                <a:latin typeface="Times New Roman" pitchFamily="18" charset="0"/>
                <a:cs typeface="Times New Roman" pitchFamily="18" charset="0"/>
              </a:rPr>
              <a:t> Threshold </a:t>
            </a:r>
            <a:r>
              <a:rPr lang="en-US" b="1" dirty="0" smtClean="0">
                <a:latin typeface="Times New Roman" pitchFamily="18" charset="0"/>
                <a:cs typeface="Times New Roman" pitchFamily="18" charset="0"/>
              </a:rPr>
              <a:t>T, </a:t>
            </a:r>
            <a:r>
              <a:rPr lang="en-US" dirty="0" smtClean="0">
                <a:latin typeface="Times New Roman" pitchFamily="18" charset="0"/>
                <a:cs typeface="Times New Roman" pitchFamily="18" charset="0"/>
              </a:rPr>
              <a:t>Coefficient Matrix </a:t>
            </a:r>
            <a:r>
              <a:rPr lang="en-US" b="1" dirty="0" smtClean="0">
                <a:latin typeface="Times New Roman" pitchFamily="18" charset="0"/>
                <a:cs typeface="Times New Roman" pitchFamily="18" charset="0"/>
              </a:rPr>
              <a:t>A</a:t>
            </a:r>
            <a:endParaRPr lang="en-US" b="1" i="1" dirty="0">
              <a:latin typeface="Times New Roman" pitchFamily="18" charset="0"/>
              <a:cs typeface="Times New Roman" pitchFamily="18" charset="0"/>
            </a:endParaRPr>
          </a:p>
        </p:txBody>
      </p:sp>
      <p:sp>
        <p:nvSpPr>
          <p:cNvPr id="30" name="Rectangle 29"/>
          <p:cNvSpPr/>
          <p:nvPr/>
        </p:nvSpPr>
        <p:spPr>
          <a:xfrm>
            <a:off x="685800" y="2881713"/>
            <a:ext cx="4248279" cy="338554"/>
          </a:xfrm>
          <a:prstGeom prst="rect">
            <a:avLst/>
          </a:prstGeom>
        </p:spPr>
        <p:txBody>
          <a:bodyPr wrap="none">
            <a:spAutoFit/>
          </a:bodyPr>
          <a:lstStyle/>
          <a:p>
            <a:r>
              <a:rPr lang="en-US" sz="1600" dirty="0" smtClean="0">
                <a:latin typeface="Times New Roman" pitchFamily="18" charset="0"/>
                <a:cs typeface="Times New Roman" pitchFamily="18" charset="0"/>
              </a:rPr>
              <a:t>Select the atom which most reduces the objective</a:t>
            </a:r>
          </a:p>
        </p:txBody>
      </p:sp>
      <p:graphicFrame>
        <p:nvGraphicFramePr>
          <p:cNvPr id="30728" name="Object 8"/>
          <p:cNvGraphicFramePr>
            <a:graphicFrameLocks noChangeAspect="1"/>
          </p:cNvGraphicFramePr>
          <p:nvPr/>
        </p:nvGraphicFramePr>
        <p:xfrm>
          <a:off x="4819203" y="3252787"/>
          <a:ext cx="4019997" cy="1395413"/>
        </p:xfrm>
        <a:graphic>
          <a:graphicData uri="http://schemas.openxmlformats.org/presentationml/2006/ole">
            <p:oleObj spid="_x0000_s30770" name="Equation" r:id="rId9" imgW="2870200" imgH="1104900" progId="Equation.3">
              <p:embed/>
            </p:oleObj>
          </a:graphicData>
        </a:graphic>
      </p:graphicFrame>
      <p:sp>
        <p:nvSpPr>
          <p:cNvPr id="31" name="Rectangle 30"/>
          <p:cNvSpPr/>
          <p:nvPr/>
        </p:nvSpPr>
        <p:spPr>
          <a:xfrm>
            <a:off x="152400" y="2209800"/>
            <a:ext cx="8686800" cy="426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itchFamily="18" charset="0"/>
              <a:cs typeface="Times New Roman" pitchFamily="18" charset="0"/>
            </a:endParaRPr>
          </a:p>
        </p:txBody>
      </p:sp>
      <p:sp>
        <p:nvSpPr>
          <p:cNvPr id="27" name="Slide Number Placeholder 26"/>
          <p:cNvSpPr>
            <a:spLocks noGrp="1"/>
          </p:cNvSpPr>
          <p:nvPr>
            <p:ph type="sldNum" sz="quarter" idx="12"/>
          </p:nvPr>
        </p:nvSpPr>
        <p:spPr/>
        <p:txBody>
          <a:bodyPr vert="horz" lIns="0" tIns="0" rIns="0" bIns="0" anchor="b"/>
          <a:lstStyle/>
          <a:p>
            <a:fld id="{AF9C6944-EDD4-4866-9FDD-1489854426A1}" type="slidenum">
              <a:rPr lang="en-US" smtClean="0"/>
              <a:pPr/>
              <a:t>22</a:t>
            </a:fld>
            <a:endParaRPr lang="en-US" dirty="0"/>
          </a:p>
        </p:txBody>
      </p:sp>
      <p:sp>
        <p:nvSpPr>
          <p:cNvPr id="28" name="Rectangle 27"/>
          <p:cNvSpPr/>
          <p:nvPr/>
        </p:nvSpPr>
        <p:spPr>
          <a:xfrm>
            <a:off x="457200" y="2286000"/>
            <a:ext cx="1032655"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Initialize:</a:t>
            </a:r>
          </a:p>
        </p:txBody>
      </p:sp>
      <p:sp>
        <p:nvSpPr>
          <p:cNvPr id="29" name="Rectangle 28"/>
          <p:cNvSpPr/>
          <p:nvPr/>
        </p:nvSpPr>
        <p:spPr>
          <a:xfrm>
            <a:off x="76200" y="6477000"/>
            <a:ext cx="1197764" cy="369332"/>
          </a:xfrm>
          <a:prstGeom prst="rect">
            <a:avLst/>
          </a:prstGeom>
        </p:spPr>
        <p:txBody>
          <a:bodyPr wrap="none">
            <a:spAutoFit/>
          </a:bodyPr>
          <a:lstStyle/>
          <a:p>
            <a:r>
              <a:rPr lang="en-US" b="1" dirty="0" smtClean="0">
                <a:solidFill>
                  <a:schemeClr val="accent1">
                    <a:lumMod val="60000"/>
                    <a:lumOff val="40000"/>
                  </a:schemeClr>
                </a:solidFill>
                <a:latin typeface="Times New Roman" pitchFamily="18" charset="0"/>
                <a:cs typeface="Times New Roman" pitchFamily="18" charset="0"/>
              </a:rPr>
              <a:t>Output: </a:t>
            </a:r>
            <a:r>
              <a:rPr lang="el-GR"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7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0" y="0"/>
            <a:ext cx="8839200" cy="1143000"/>
          </a:xfrm>
          <a:prstGeom prst="rect">
            <a:avLst/>
          </a:prstGeom>
        </p:spPr>
        <p:txBody>
          <a:bodyPr vert="horz" lIns="45720" rIns="45720" anchor="ctr">
            <a:no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Kernel-Dictionary Learning Algorithms: K-SVD </a:t>
            </a:r>
          </a:p>
        </p:txBody>
      </p:sp>
      <p:sp>
        <p:nvSpPr>
          <p:cNvPr id="8" name="TextBox 7"/>
          <p:cNvSpPr txBox="1"/>
          <p:nvPr/>
        </p:nvSpPr>
        <p:spPr>
          <a:xfrm>
            <a:off x="120771" y="952499"/>
            <a:ext cx="3216537" cy="338554"/>
          </a:xfrm>
          <a:prstGeom prst="rect">
            <a:avLst/>
          </a:prstGeom>
          <a:noFill/>
        </p:spPr>
        <p:txBody>
          <a:bodyPr wrap="square" rtlCol="0">
            <a:spAutoFit/>
          </a:bodyPr>
          <a:lstStyle/>
          <a:p>
            <a:pPr>
              <a:spcBef>
                <a:spcPct val="20000"/>
              </a:spcBef>
              <a:defRPr/>
            </a:pPr>
            <a:r>
              <a:rPr lang="en-US" sz="1600" b="1" dirty="0" smtClean="0">
                <a:solidFill>
                  <a:schemeClr val="accent1">
                    <a:lumMod val="60000"/>
                    <a:lumOff val="40000"/>
                  </a:schemeClr>
                </a:solidFill>
                <a:latin typeface="Times New Roman" pitchFamily="18" charset="0"/>
                <a:ea typeface="+mj-ea"/>
                <a:cs typeface="Times New Roman" pitchFamily="18" charset="0"/>
              </a:rPr>
              <a:t>Summary:</a:t>
            </a:r>
            <a:endParaRPr lang="en-US" sz="1600" b="1" dirty="0">
              <a:solidFill>
                <a:schemeClr val="accent1">
                  <a:lumMod val="60000"/>
                  <a:lumOff val="40000"/>
                </a:schemeClr>
              </a:solidFill>
              <a:latin typeface="Times New Roman" pitchFamily="18" charset="0"/>
              <a:ea typeface="+mj-ea"/>
              <a:cs typeface="Times New Roman" pitchFamily="18" charset="0"/>
            </a:endParaRPr>
          </a:p>
        </p:txBody>
      </p:sp>
      <p:sp>
        <p:nvSpPr>
          <p:cNvPr id="9" name="Rectangle 8"/>
          <p:cNvSpPr/>
          <p:nvPr/>
        </p:nvSpPr>
        <p:spPr>
          <a:xfrm>
            <a:off x="152400" y="2123386"/>
            <a:ext cx="8534400" cy="44196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itchFamily="18" charset="0"/>
              <a:cs typeface="Times New Roman" pitchFamily="18" charset="0"/>
            </a:endParaRPr>
          </a:p>
        </p:txBody>
      </p:sp>
      <p:sp>
        <p:nvSpPr>
          <p:cNvPr id="10" name="Rectangle 9"/>
          <p:cNvSpPr/>
          <p:nvPr/>
        </p:nvSpPr>
        <p:spPr>
          <a:xfrm>
            <a:off x="70500" y="1752600"/>
            <a:ext cx="4418454"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ea typeface="+mj-ea"/>
                <a:cs typeface="Times New Roman" pitchFamily="18" charset="0"/>
              </a:rPr>
              <a:t>Input:</a:t>
            </a:r>
            <a:r>
              <a:rPr lang="en-US" sz="1600" dirty="0" smtClean="0">
                <a:latin typeface="Times New Roman" pitchFamily="18" charset="0"/>
                <a:cs typeface="Times New Roman" pitchFamily="18" charset="0"/>
              </a:rPr>
              <a:t> </a:t>
            </a:r>
            <a:r>
              <a:rPr lang="en-US" sz="1600" b="1" dirty="0" smtClean="0">
                <a:latin typeface="Times New Roman" pitchFamily="18" charset="0"/>
                <a:cs typeface="Times New Roman" pitchFamily="18" charset="0"/>
              </a:rPr>
              <a:t>X</a:t>
            </a:r>
            <a:r>
              <a:rPr lang="en-US" sz="1600" i="1" dirty="0" smtClean="0">
                <a:latin typeface="Times New Roman" pitchFamily="18" charset="0"/>
                <a:cs typeface="Times New Roman" pitchFamily="18" charset="0"/>
              </a:rPr>
              <a: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Sparsity</a:t>
            </a:r>
            <a:r>
              <a:rPr lang="en-US" sz="1600" dirty="0" smtClean="0">
                <a:latin typeface="Times New Roman" pitchFamily="18" charset="0"/>
                <a:cs typeface="Times New Roman" pitchFamily="18" charset="0"/>
              </a:rPr>
              <a:t> Threshold </a:t>
            </a:r>
            <a:r>
              <a:rPr lang="en-US" sz="1600" b="1" dirty="0" smtClean="0">
                <a:latin typeface="Times New Roman" pitchFamily="18" charset="0"/>
                <a:cs typeface="Times New Roman" pitchFamily="18" charset="0"/>
              </a:rPr>
              <a:t>T, </a:t>
            </a:r>
            <a:r>
              <a:rPr lang="en-US" sz="1600" dirty="0" smtClean="0">
                <a:latin typeface="Times New Roman" pitchFamily="18" charset="0"/>
                <a:cs typeface="Times New Roman" pitchFamily="18" charset="0"/>
              </a:rPr>
              <a:t>Kernel function </a:t>
            </a:r>
            <a:r>
              <a:rPr lang="en-US" sz="1600" b="1" i="1" dirty="0" smtClean="0">
                <a:latin typeface="Times New Roman" pitchFamily="18" charset="0"/>
                <a:cs typeface="Times New Roman" pitchFamily="18" charset="0"/>
              </a:rPr>
              <a:t>K</a:t>
            </a:r>
            <a:endParaRPr lang="en-US" sz="1600" b="1" i="1" dirty="0">
              <a:latin typeface="Times New Roman" pitchFamily="18" charset="0"/>
              <a:cs typeface="Times New Roman" pitchFamily="18" charset="0"/>
            </a:endParaRPr>
          </a:p>
        </p:txBody>
      </p:sp>
      <p:sp>
        <p:nvSpPr>
          <p:cNvPr id="11" name="Rectangle 10"/>
          <p:cNvSpPr/>
          <p:nvPr/>
        </p:nvSpPr>
        <p:spPr>
          <a:xfrm>
            <a:off x="168727" y="2247899"/>
            <a:ext cx="7055136"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Initialization:</a:t>
            </a:r>
            <a:r>
              <a:rPr lang="en-US" sz="1600" dirty="0" smtClean="0">
                <a:latin typeface="Times New Roman" pitchFamily="18" charset="0"/>
                <a:cs typeface="Times New Roman" pitchFamily="18" charset="0"/>
              </a:rPr>
              <a:t> Set the random normalized dictionary matrix </a:t>
            </a:r>
            <a:r>
              <a:rPr lang="en-US" sz="1600" b="1" dirty="0" smtClean="0">
                <a:latin typeface="Times New Roman" pitchFamily="18" charset="0"/>
                <a:cs typeface="Times New Roman" pitchFamily="18" charset="0"/>
              </a:rPr>
              <a:t>A</a:t>
            </a:r>
            <a:r>
              <a:rPr lang="en-US" sz="1600" baseline="30000" dirty="0" smtClean="0">
                <a:latin typeface="Times New Roman" pitchFamily="18" charset="0"/>
                <a:cs typeface="Times New Roman" pitchFamily="18" charset="0"/>
              </a:rPr>
              <a:t>(0)</a:t>
            </a:r>
            <a:r>
              <a:rPr lang="en-US" sz="1600" b="1" i="1" dirty="0" smtClean="0">
                <a:latin typeface="Times New Roman" pitchFamily="18" charset="0"/>
                <a:cs typeface="Times New Roman" pitchFamily="18" charset="0"/>
              </a:rPr>
              <a:t> ∈ </a:t>
            </a:r>
            <a:r>
              <a:rPr lang="en-US" sz="1600" i="1" dirty="0" err="1" smtClean="0">
                <a:latin typeface="Times New Roman" pitchFamily="18" charset="0"/>
                <a:cs typeface="Times New Roman" pitchFamily="18" charset="0"/>
              </a:rPr>
              <a:t>R</a:t>
            </a:r>
            <a:r>
              <a:rPr lang="en-US" sz="1600" i="1" baseline="30000" dirty="0" err="1" smtClean="0">
                <a:latin typeface="Times New Roman" pitchFamily="18" charset="0"/>
                <a:cs typeface="Times New Roman" pitchFamily="18" charset="0"/>
              </a:rPr>
              <a:t>n×K</a:t>
            </a:r>
            <a:r>
              <a:rPr lang="en-US" sz="1600" kern="0" dirty="0" smtClean="0">
                <a:solidFill>
                  <a:sysClr val="window" lastClr="FFFFFF"/>
                </a:solidFill>
                <a:latin typeface="Times New Roman" pitchFamily="18" charset="0"/>
                <a:cs typeface="Times New Roman" pitchFamily="18" charset="0"/>
              </a:rPr>
              <a:t> . Set </a:t>
            </a:r>
            <a:r>
              <a:rPr lang="en-US" sz="1600" i="1" kern="0" dirty="0" smtClean="0">
                <a:solidFill>
                  <a:sysClr val="window" lastClr="FFFFFF"/>
                </a:solidFill>
                <a:latin typeface="Times New Roman" pitchFamily="18" charset="0"/>
                <a:cs typeface="Times New Roman" pitchFamily="18" charset="0"/>
              </a:rPr>
              <a:t>J = 1</a:t>
            </a:r>
            <a:endParaRPr lang="en-US" sz="1600" i="1" baseline="30000" dirty="0" smtClean="0">
              <a:latin typeface="Times New Roman" pitchFamily="18" charset="0"/>
              <a:cs typeface="Times New Roman" pitchFamily="18" charset="0"/>
            </a:endParaRPr>
          </a:p>
        </p:txBody>
      </p:sp>
      <p:sp>
        <p:nvSpPr>
          <p:cNvPr id="12" name="Rectangle 11"/>
          <p:cNvSpPr/>
          <p:nvPr/>
        </p:nvSpPr>
        <p:spPr>
          <a:xfrm>
            <a:off x="168727" y="2552699"/>
            <a:ext cx="5656805" cy="338554"/>
          </a:xfrm>
          <a:prstGeom prst="rect">
            <a:avLst/>
          </a:prstGeom>
        </p:spPr>
        <p:txBody>
          <a:bodyPr wrap="none">
            <a:spAutoFit/>
          </a:bodyPr>
          <a:lstStyle/>
          <a:p>
            <a:r>
              <a:rPr lang="en-US" sz="1600" dirty="0" smtClean="0">
                <a:latin typeface="Times New Roman" pitchFamily="18" charset="0"/>
                <a:cs typeface="Times New Roman" pitchFamily="18" charset="0"/>
              </a:rPr>
              <a:t>Repeat until convergence ( or for some fixed number of iterations)</a:t>
            </a:r>
          </a:p>
        </p:txBody>
      </p:sp>
      <p:sp>
        <p:nvSpPr>
          <p:cNvPr id="13" name="Rectangle 12"/>
          <p:cNvSpPr/>
          <p:nvPr/>
        </p:nvSpPr>
        <p:spPr>
          <a:xfrm>
            <a:off x="485694" y="2933699"/>
            <a:ext cx="6621108"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Sparse Coding Stage: </a:t>
            </a:r>
            <a:r>
              <a:rPr lang="en-US" sz="1600" dirty="0" smtClean="0">
                <a:latin typeface="Times New Roman" pitchFamily="18" charset="0"/>
                <a:cs typeface="Times New Roman" pitchFamily="18" charset="0"/>
              </a:rPr>
              <a:t>Use any KOMP to compute </a:t>
            </a:r>
            <a:r>
              <a:rPr lang="el-GR" sz="1600" dirty="0" smtClean="0">
                <a:latin typeface="Times New Roman" pitchFamily="18" charset="0"/>
                <a:cs typeface="Times New Roman" pitchFamily="18" charset="0"/>
              </a:rPr>
              <a:t>γ</a:t>
            </a:r>
            <a:r>
              <a:rPr lang="en-US" sz="1600" baseline="-25000" dirty="0" err="1"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 for </a:t>
            </a:r>
            <a:r>
              <a:rPr lang="en-US" sz="1600" dirty="0" err="1"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 = 1…N given </a:t>
            </a:r>
            <a:r>
              <a:rPr lang="en-US" sz="1600" b="1" dirty="0" smtClean="0">
                <a:latin typeface="Times New Roman" pitchFamily="18" charset="0"/>
                <a:cs typeface="Times New Roman" pitchFamily="18" charset="0"/>
              </a:rPr>
              <a:t>A</a:t>
            </a:r>
            <a:r>
              <a:rPr lang="en-US" sz="1600" baseline="30000" dirty="0" smtClean="0">
                <a:latin typeface="Times New Roman" pitchFamily="18" charset="0"/>
                <a:cs typeface="Times New Roman" pitchFamily="18" charset="0"/>
              </a:rPr>
              <a:t>(J-1)</a:t>
            </a:r>
            <a:endParaRPr lang="en-US" sz="1600" baseline="-25000" dirty="0" smtClean="0">
              <a:latin typeface="Times New Roman" pitchFamily="18" charset="0"/>
              <a:cs typeface="Times New Roman" pitchFamily="18" charset="0"/>
            </a:endParaRPr>
          </a:p>
        </p:txBody>
      </p:sp>
      <p:sp>
        <p:nvSpPr>
          <p:cNvPr id="16" name="Rectangle 15"/>
          <p:cNvSpPr/>
          <p:nvPr/>
        </p:nvSpPr>
        <p:spPr>
          <a:xfrm>
            <a:off x="485694" y="3270303"/>
            <a:ext cx="3926075" cy="584775"/>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Codebook Update Stage: </a:t>
            </a:r>
          </a:p>
          <a:p>
            <a:r>
              <a:rPr lang="en-US" sz="1600" b="1" dirty="0" smtClean="0">
                <a:solidFill>
                  <a:schemeClr val="accent1">
                    <a:lumMod val="60000"/>
                    <a:lumOff val="40000"/>
                  </a:schemeClr>
                </a:solidFill>
                <a:latin typeface="Times New Roman" pitchFamily="18" charset="0"/>
                <a:cs typeface="Times New Roman" pitchFamily="18" charset="0"/>
              </a:rPr>
              <a:t>        </a:t>
            </a:r>
            <a:r>
              <a:rPr lang="en-US" sz="1600" dirty="0" smtClean="0">
                <a:latin typeface="Times New Roman" pitchFamily="18" charset="0"/>
                <a:cs typeface="Times New Roman" pitchFamily="18" charset="0"/>
              </a:rPr>
              <a:t>for each column </a:t>
            </a:r>
            <a:r>
              <a:rPr lang="en-US" sz="1600" dirty="0" err="1" smtClean="0">
                <a:latin typeface="Times New Roman" pitchFamily="18" charset="0"/>
                <a:cs typeface="Times New Roman" pitchFamily="18" charset="0"/>
              </a:rPr>
              <a:t>a</a:t>
            </a:r>
            <a:r>
              <a:rPr lang="en-US" sz="1600" baseline="-25000" dirty="0" err="1" smtClean="0">
                <a:latin typeface="Times New Roman" pitchFamily="18" charset="0"/>
                <a:cs typeface="Times New Roman" pitchFamily="18" charset="0"/>
              </a:rPr>
              <a:t>k</a:t>
            </a:r>
            <a:r>
              <a:rPr lang="en-US" sz="1600" baseline="30000" dirty="0" smtClean="0">
                <a:latin typeface="Times New Roman" pitchFamily="18" charset="0"/>
                <a:cs typeface="Times New Roman" pitchFamily="18" charset="0"/>
              </a:rPr>
              <a:t>(J-1)  </a:t>
            </a:r>
            <a:r>
              <a:rPr lang="en-US" sz="1600" dirty="0" smtClean="0">
                <a:latin typeface="Times New Roman" pitchFamily="18" charset="0"/>
                <a:cs typeface="Times New Roman" pitchFamily="18" charset="0"/>
              </a:rPr>
              <a:t>in </a:t>
            </a:r>
            <a:r>
              <a:rPr lang="en-US" sz="1600" b="1" dirty="0" smtClean="0">
                <a:latin typeface="Times New Roman" pitchFamily="18" charset="0"/>
                <a:cs typeface="Times New Roman" pitchFamily="18" charset="0"/>
              </a:rPr>
              <a:t>A</a:t>
            </a:r>
            <a:r>
              <a:rPr lang="en-US" sz="1600" baseline="30000" dirty="0" smtClean="0">
                <a:latin typeface="Times New Roman" pitchFamily="18" charset="0"/>
                <a:cs typeface="Times New Roman" pitchFamily="18" charset="0"/>
              </a:rPr>
              <a:t>(J-1)  </a:t>
            </a:r>
            <a:r>
              <a:rPr lang="en-US" sz="1600" dirty="0" smtClean="0">
                <a:latin typeface="Times New Roman" pitchFamily="18" charset="0"/>
                <a:cs typeface="Times New Roman" pitchFamily="18" charset="0"/>
              </a:rPr>
              <a:t>k = 1…K</a:t>
            </a:r>
            <a:endParaRPr lang="en-US" sz="1600" baseline="-25000" dirty="0" smtClean="0">
              <a:latin typeface="Times New Roman" pitchFamily="18" charset="0"/>
              <a:cs typeface="Times New Roman" pitchFamily="18" charset="0"/>
            </a:endParaRPr>
          </a:p>
        </p:txBody>
      </p:sp>
      <p:sp>
        <p:nvSpPr>
          <p:cNvPr id="17" name="Rectangle 16"/>
          <p:cNvSpPr/>
          <p:nvPr/>
        </p:nvSpPr>
        <p:spPr>
          <a:xfrm>
            <a:off x="762000" y="3774876"/>
            <a:ext cx="4265911" cy="584775"/>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Define the group of examples that use </a:t>
            </a:r>
            <a:r>
              <a:rPr lang="en-US" sz="1600" dirty="0" err="1" smtClean="0">
                <a:latin typeface="Times New Roman" pitchFamily="18" charset="0"/>
                <a:cs typeface="Times New Roman" pitchFamily="18" charset="0"/>
              </a:rPr>
              <a:t>a</a:t>
            </a:r>
            <a:r>
              <a:rPr lang="en-US" sz="1600" baseline="-25000" dirty="0" err="1"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a:t>
            </a:r>
          </a:p>
          <a:p>
            <a:pPr lvl="1"/>
            <a:r>
              <a:rPr lang="en-US" sz="1600" dirty="0" smtClean="0">
                <a:latin typeface="Times New Roman" pitchFamily="18" charset="0"/>
                <a:cs typeface="Times New Roman" pitchFamily="18" charset="0"/>
              </a:rPr>
              <a:t>	</a:t>
            </a:r>
            <a:r>
              <a:rPr lang="el-GR" sz="1600" dirty="0" smtClean="0">
                <a:latin typeface="Times New Roman" pitchFamily="18" charset="0"/>
                <a:cs typeface="Times New Roman" pitchFamily="18" charset="0"/>
              </a:rPr>
              <a:t>ω</a:t>
            </a:r>
            <a:r>
              <a:rPr lang="en-US" sz="1600" baseline="-25000" dirty="0"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 {</a:t>
            </a:r>
            <a:r>
              <a:rPr lang="en-US" sz="1600" i="1" dirty="0"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1 ≤ </a:t>
            </a:r>
            <a:r>
              <a:rPr lang="en-US" sz="1600" i="1" dirty="0" err="1" smtClean="0">
                <a:latin typeface="Times New Roman" pitchFamily="18" charset="0"/>
                <a:cs typeface="Times New Roman" pitchFamily="18" charset="0"/>
              </a:rPr>
              <a:t>i</a:t>
            </a:r>
            <a:r>
              <a:rPr lang="en-US" sz="1600" i="1"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N, </a:t>
            </a:r>
            <a:r>
              <a:rPr lang="en-US" sz="1600" i="1" dirty="0" smtClean="0">
                <a:latin typeface="Times New Roman" pitchFamily="18" charset="0"/>
                <a:cs typeface="Times New Roman" pitchFamily="18" charset="0"/>
              </a:rPr>
              <a:t>x</a:t>
            </a:r>
            <a:r>
              <a:rPr lang="en-US" sz="1600" i="1" baseline="-25000" dirty="0" smtClean="0">
                <a:latin typeface="Times New Roman" pitchFamily="18" charset="0"/>
                <a:cs typeface="Times New Roman" pitchFamily="18" charset="0"/>
              </a:rPr>
              <a:t>i</a:t>
            </a:r>
            <a:r>
              <a:rPr lang="en-US" sz="1600" dirty="0" smtClean="0">
                <a:latin typeface="Times New Roman" pitchFamily="18" charset="0"/>
                <a:cs typeface="Times New Roman" pitchFamily="18" charset="0"/>
              </a:rPr>
              <a:t>(k) ≠ 0}</a:t>
            </a:r>
            <a:endParaRPr lang="en-US" sz="1600" baseline="-25000" dirty="0" smtClean="0">
              <a:latin typeface="Times New Roman" pitchFamily="18" charset="0"/>
              <a:cs typeface="Times New Roman" pitchFamily="18" charset="0"/>
            </a:endParaRPr>
          </a:p>
        </p:txBody>
      </p:sp>
      <p:sp>
        <p:nvSpPr>
          <p:cNvPr id="18" name="Rectangle 17"/>
          <p:cNvSpPr/>
          <p:nvPr/>
        </p:nvSpPr>
        <p:spPr>
          <a:xfrm>
            <a:off x="762000" y="4308276"/>
            <a:ext cx="1574470" cy="502702"/>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Compute</a:t>
            </a:r>
          </a:p>
          <a:p>
            <a:pPr lvl="1"/>
            <a:endParaRPr lang="en-US" sz="1600" baseline="-25000" dirty="0" smtClean="0">
              <a:latin typeface="Times New Roman" pitchFamily="18" charset="0"/>
              <a:cs typeface="Times New Roman" pitchFamily="18" charset="0"/>
            </a:endParaRPr>
          </a:p>
        </p:txBody>
      </p:sp>
      <p:graphicFrame>
        <p:nvGraphicFramePr>
          <p:cNvPr id="57351" name="Object 7"/>
          <p:cNvGraphicFramePr>
            <a:graphicFrameLocks noChangeAspect="1"/>
          </p:cNvGraphicFramePr>
          <p:nvPr>
            <p:extLst>
              <p:ext uri="{D42A27DB-BD31-4B8C-83A1-F6EECF244321}">
                <p14:modId xmlns:p14="http://schemas.microsoft.com/office/powerpoint/2010/main" xmlns="" val="3693392622"/>
              </p:ext>
            </p:extLst>
          </p:nvPr>
        </p:nvGraphicFramePr>
        <p:xfrm>
          <a:off x="3886200" y="4446587"/>
          <a:ext cx="3981450" cy="1954213"/>
        </p:xfrm>
        <a:graphic>
          <a:graphicData uri="http://schemas.openxmlformats.org/presentationml/2006/ole">
            <p:oleObj spid="_x0000_s58398" name="Equation" r:id="rId4" imgW="3466800" imgH="1714320" progId="Equation.3">
              <p:embed/>
            </p:oleObj>
          </a:graphicData>
        </a:graphic>
      </p:graphicFrame>
      <p:sp>
        <p:nvSpPr>
          <p:cNvPr id="21" name="Rectangle 20"/>
          <p:cNvSpPr/>
          <p:nvPr/>
        </p:nvSpPr>
        <p:spPr>
          <a:xfrm>
            <a:off x="762000" y="4841676"/>
            <a:ext cx="6553200" cy="748923"/>
          </a:xfrm>
          <a:prstGeom prst="rect">
            <a:avLst/>
          </a:prstGeom>
        </p:spPr>
        <p:txBody>
          <a:bodyPr wrap="square">
            <a:spAutoFit/>
          </a:bodyPr>
          <a:lstStyle/>
          <a:p>
            <a:pPr lvl="1">
              <a:buFont typeface="Arial" pitchFamily="34" charset="0"/>
              <a:buChar char="•"/>
            </a:pPr>
            <a:r>
              <a:rPr lang="en-US" sz="1600" dirty="0" smtClean="0">
                <a:latin typeface="Times New Roman" pitchFamily="18" charset="0"/>
                <a:cs typeface="Times New Roman" pitchFamily="18" charset="0"/>
              </a:rPr>
              <a:t>  Restrict </a:t>
            </a:r>
            <a:r>
              <a:rPr lang="en-US" sz="1600" b="1" dirty="0" err="1" smtClean="0">
                <a:latin typeface="Times New Roman" pitchFamily="18" charset="0"/>
                <a:cs typeface="Times New Roman" pitchFamily="18" charset="0"/>
              </a:rPr>
              <a:t>E</a:t>
            </a:r>
            <a:r>
              <a:rPr lang="en-US" sz="1600" baseline="-25000" dirty="0" err="1"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by choosing only the columns corresponding to those elements that  initially used </a:t>
            </a:r>
            <a:r>
              <a:rPr lang="en-US" sz="1600" dirty="0" err="1" smtClean="0">
                <a:latin typeface="Times New Roman" pitchFamily="18" charset="0"/>
                <a:cs typeface="Times New Roman" pitchFamily="18" charset="0"/>
              </a:rPr>
              <a:t>a</a:t>
            </a:r>
            <a:r>
              <a:rPr lang="en-US" sz="1600" baseline="-25000" dirty="0" err="1" smtClean="0">
                <a:latin typeface="Times New Roman" pitchFamily="18" charset="0"/>
                <a:cs typeface="Times New Roman" pitchFamily="18" charset="0"/>
              </a:rPr>
              <a:t>k</a:t>
            </a:r>
            <a:r>
              <a:rPr lang="en-US" sz="1600" dirty="0" smtClean="0">
                <a:latin typeface="Times New Roman" pitchFamily="18" charset="0"/>
                <a:cs typeface="Times New Roman" pitchFamily="18" charset="0"/>
              </a:rPr>
              <a:t> in their representation, and obtain   </a:t>
            </a:r>
            <a:endParaRPr lang="en-US" sz="1600" baseline="-25000" dirty="0" smtClean="0">
              <a:latin typeface="Times New Roman" pitchFamily="18" charset="0"/>
              <a:cs typeface="Times New Roman" pitchFamily="18" charset="0"/>
            </a:endParaRPr>
          </a:p>
          <a:p>
            <a:pPr lvl="1"/>
            <a:endParaRPr lang="en-US" sz="1600" baseline="-25000" dirty="0" smtClean="0">
              <a:latin typeface="Times New Roman" pitchFamily="18" charset="0"/>
              <a:cs typeface="Times New Roman" pitchFamily="18" charset="0"/>
            </a:endParaRPr>
          </a:p>
        </p:txBody>
      </p:sp>
      <p:graphicFrame>
        <p:nvGraphicFramePr>
          <p:cNvPr id="57353" name="Object 9"/>
          <p:cNvGraphicFramePr>
            <a:graphicFrameLocks noChangeAspect="1"/>
          </p:cNvGraphicFramePr>
          <p:nvPr/>
        </p:nvGraphicFramePr>
        <p:xfrm>
          <a:off x="6553200" y="5154387"/>
          <a:ext cx="247650" cy="264160"/>
        </p:xfrm>
        <a:graphic>
          <a:graphicData uri="http://schemas.openxmlformats.org/presentationml/2006/ole">
            <p:oleObj spid="_x0000_s58399" name="Equation" r:id="rId5" imgW="190417" imgH="203112" progId="Equation.3">
              <p:embed/>
            </p:oleObj>
          </a:graphicData>
        </a:graphic>
      </p:graphicFrame>
      <p:sp>
        <p:nvSpPr>
          <p:cNvPr id="24" name="Rectangle 23"/>
          <p:cNvSpPr/>
          <p:nvPr/>
        </p:nvSpPr>
        <p:spPr>
          <a:xfrm>
            <a:off x="762000" y="5375076"/>
            <a:ext cx="3045898" cy="502702"/>
          </a:xfrm>
          <a:prstGeom prst="rect">
            <a:avLst/>
          </a:prstGeom>
        </p:spPr>
        <p:txBody>
          <a:bodyPr wrap="none">
            <a:spAutoFit/>
          </a:bodyPr>
          <a:lstStyle/>
          <a:p>
            <a:pPr lvl="1">
              <a:buFont typeface="Arial" pitchFamily="34" charset="0"/>
              <a:buChar char="•"/>
            </a:pPr>
            <a:r>
              <a:rPr lang="en-US" sz="1600" dirty="0" smtClean="0">
                <a:latin typeface="Times New Roman" pitchFamily="18" charset="0"/>
                <a:cs typeface="Times New Roman" pitchFamily="18" charset="0"/>
              </a:rPr>
              <a:t>  Apply SVD decomposition</a:t>
            </a:r>
            <a:endParaRPr lang="en-US" sz="1600" b="1" baseline="-25000" dirty="0" smtClean="0">
              <a:latin typeface="Times New Roman" pitchFamily="18" charset="0"/>
              <a:cs typeface="Times New Roman" pitchFamily="18" charset="0"/>
            </a:endParaRPr>
          </a:p>
          <a:p>
            <a:pPr lvl="1"/>
            <a:endParaRPr lang="en-US" sz="1600" baseline="-25000" dirty="0" smtClean="0">
              <a:latin typeface="Times New Roman" pitchFamily="18" charset="0"/>
              <a:cs typeface="Times New Roman" pitchFamily="18" charset="0"/>
            </a:endParaRPr>
          </a:p>
        </p:txBody>
      </p:sp>
      <p:graphicFrame>
        <p:nvGraphicFramePr>
          <p:cNvPr id="57354" name="Object 10"/>
          <p:cNvGraphicFramePr>
            <a:graphicFrameLocks noChangeAspect="1"/>
          </p:cNvGraphicFramePr>
          <p:nvPr/>
        </p:nvGraphicFramePr>
        <p:xfrm>
          <a:off x="3779838" y="5448299"/>
          <a:ext cx="2163762" cy="530225"/>
        </p:xfrm>
        <a:graphic>
          <a:graphicData uri="http://schemas.openxmlformats.org/presentationml/2006/ole">
            <p:oleObj spid="_x0000_s58400" name="Equation" r:id="rId6" imgW="1662978" imgH="406224" progId="Equation.3">
              <p:embed/>
            </p:oleObj>
          </a:graphicData>
        </a:graphic>
      </p:graphicFrame>
      <p:sp>
        <p:nvSpPr>
          <p:cNvPr id="29" name="Rectangle 28"/>
          <p:cNvSpPr/>
          <p:nvPr/>
        </p:nvSpPr>
        <p:spPr>
          <a:xfrm>
            <a:off x="168727" y="5905499"/>
            <a:ext cx="1213794" cy="338554"/>
          </a:xfrm>
          <a:prstGeom prst="rect">
            <a:avLst/>
          </a:prstGeom>
        </p:spPr>
        <p:txBody>
          <a:bodyPr wrap="none">
            <a:spAutoFit/>
          </a:bodyPr>
          <a:lstStyle/>
          <a:p>
            <a:r>
              <a:rPr lang="en-US" sz="1600" dirty="0" smtClean="0">
                <a:latin typeface="Times New Roman" pitchFamily="18" charset="0"/>
                <a:cs typeface="Times New Roman" pitchFamily="18" charset="0"/>
              </a:rPr>
              <a:t>Set  </a:t>
            </a:r>
            <a:r>
              <a:rPr lang="en-US" sz="1600" i="1" kern="0" dirty="0" smtClean="0">
                <a:solidFill>
                  <a:sysClr val="window" lastClr="FFFFFF"/>
                </a:solidFill>
                <a:latin typeface="Times New Roman" pitchFamily="18" charset="0"/>
                <a:cs typeface="Times New Roman" pitchFamily="18" charset="0"/>
              </a:rPr>
              <a:t>J = J+1</a:t>
            </a:r>
          </a:p>
        </p:txBody>
      </p:sp>
      <p:sp>
        <p:nvSpPr>
          <p:cNvPr id="30" name="Rectangle 29"/>
          <p:cNvSpPr/>
          <p:nvPr/>
        </p:nvSpPr>
        <p:spPr>
          <a:xfrm>
            <a:off x="70500" y="6553200"/>
            <a:ext cx="1261756" cy="338554"/>
          </a:xfrm>
          <a:prstGeom prst="rect">
            <a:avLst/>
          </a:prstGeom>
        </p:spPr>
        <p:txBody>
          <a:bodyPr wrap="none">
            <a:spAutoFit/>
          </a:bodyPr>
          <a:lstStyle/>
          <a:p>
            <a:r>
              <a:rPr lang="en-US" sz="1600" b="1" dirty="0" smtClean="0">
                <a:solidFill>
                  <a:schemeClr val="accent1">
                    <a:lumMod val="60000"/>
                    <a:lumOff val="40000"/>
                  </a:schemeClr>
                </a:solidFill>
                <a:latin typeface="Times New Roman" pitchFamily="18" charset="0"/>
                <a:cs typeface="Times New Roman" pitchFamily="18" charset="0"/>
              </a:rPr>
              <a:t>Output: </a:t>
            </a:r>
            <a:r>
              <a:rPr lang="en-US" sz="1600" b="1" dirty="0" smtClean="0">
                <a:latin typeface="Times New Roman" pitchFamily="18" charset="0"/>
                <a:cs typeface="Times New Roman" pitchFamily="18" charset="0"/>
              </a:rPr>
              <a:t>A</a:t>
            </a:r>
            <a:r>
              <a:rPr lang="en-US" sz="1600" dirty="0" smtClean="0">
                <a:latin typeface="Times New Roman" pitchFamily="18" charset="0"/>
                <a:cs typeface="Times New Roman" pitchFamily="18" charset="0"/>
              </a:rPr>
              <a:t>,</a:t>
            </a:r>
            <a:r>
              <a:rPr lang="el-GR" sz="1600" b="1" dirty="0" smtClean="0">
                <a:latin typeface="Times New Roman" pitchFamily="18" charset="0"/>
                <a:cs typeface="Times New Roman" pitchFamily="18" charset="0"/>
              </a:rPr>
              <a:t>Γ</a:t>
            </a:r>
            <a:endParaRPr lang="en-US" sz="1600" b="1" dirty="0" smtClean="0">
              <a:latin typeface="Times New Roman" pitchFamily="18" charset="0"/>
              <a:cs typeface="Times New Roman" pitchFamily="18" charset="0"/>
            </a:endParaRPr>
          </a:p>
        </p:txBody>
      </p:sp>
      <p:graphicFrame>
        <p:nvGraphicFramePr>
          <p:cNvPr id="58376" name="Object 8"/>
          <p:cNvGraphicFramePr>
            <a:graphicFrameLocks noChangeAspect="1"/>
          </p:cNvGraphicFramePr>
          <p:nvPr/>
        </p:nvGraphicFramePr>
        <p:xfrm>
          <a:off x="496888" y="1371600"/>
          <a:ext cx="4913312" cy="442913"/>
        </p:xfrm>
        <a:graphic>
          <a:graphicData uri="http://schemas.openxmlformats.org/presentationml/2006/ole">
            <p:oleObj spid="_x0000_s58401" name="Equation" r:id="rId7" imgW="2870200" imgH="292100" progId="Equation.3">
              <p:embed/>
            </p:oleObj>
          </a:graphicData>
        </a:graphic>
      </p:graphicFrame>
      <p:graphicFrame>
        <p:nvGraphicFramePr>
          <p:cNvPr id="58377" name="Object 9"/>
          <p:cNvGraphicFramePr>
            <a:graphicFrameLocks noChangeAspect="1"/>
          </p:cNvGraphicFramePr>
          <p:nvPr>
            <p:extLst>
              <p:ext uri="{D42A27DB-BD31-4B8C-83A1-F6EECF244321}">
                <p14:modId xmlns:p14="http://schemas.microsoft.com/office/powerpoint/2010/main" xmlns="" val="279293895"/>
              </p:ext>
            </p:extLst>
          </p:nvPr>
        </p:nvGraphicFramePr>
        <p:xfrm>
          <a:off x="2324100" y="4302578"/>
          <a:ext cx="1028700" cy="400050"/>
        </p:xfrm>
        <a:graphic>
          <a:graphicData uri="http://schemas.openxmlformats.org/presentationml/2006/ole">
            <p:oleObj spid="_x0000_s58402" name="Equation" r:id="rId8" imgW="888840" imgH="342720" progId="Equation.3">
              <p:embed/>
            </p:oleObj>
          </a:graphicData>
        </a:graphic>
      </p:graphicFrame>
      <p:sp>
        <p:nvSpPr>
          <p:cNvPr id="28" name="Rectangle 27"/>
          <p:cNvSpPr/>
          <p:nvPr/>
        </p:nvSpPr>
        <p:spPr>
          <a:xfrm>
            <a:off x="5915106" y="5681540"/>
            <a:ext cx="2895600" cy="830997"/>
          </a:xfrm>
          <a:prstGeom prst="rect">
            <a:avLst/>
          </a:prstGeom>
        </p:spPr>
        <p:txBody>
          <a:bodyPr wrap="square">
            <a:spAutoFit/>
          </a:bodyPr>
          <a:lstStyle/>
          <a:p>
            <a:r>
              <a:rPr lang="en-US" sz="1600" dirty="0" smtClean="0">
                <a:latin typeface="Times New Roman" pitchFamily="18" charset="0"/>
                <a:cs typeface="Times New Roman" pitchFamily="18" charset="0"/>
              </a:rPr>
              <a:t>Where v</a:t>
            </a:r>
            <a:r>
              <a:rPr lang="en-US" sz="1600" baseline="-25000" dirty="0" smtClean="0">
                <a:latin typeface="Times New Roman" pitchFamily="18" charset="0"/>
                <a:cs typeface="Times New Roman" pitchFamily="18" charset="0"/>
              </a:rPr>
              <a:t>1</a:t>
            </a:r>
            <a:r>
              <a:rPr lang="en-US" sz="1600" dirty="0" smtClean="0">
                <a:latin typeface="Times New Roman" pitchFamily="18" charset="0"/>
                <a:cs typeface="Times New Roman" pitchFamily="18" charset="0"/>
              </a:rPr>
              <a:t> is the first vector of </a:t>
            </a:r>
            <a:r>
              <a:rPr lang="en-US" sz="1600" b="1" dirty="0" smtClean="0">
                <a:latin typeface="Times New Roman" pitchFamily="18" charset="0"/>
                <a:cs typeface="Times New Roman" pitchFamily="18" charset="0"/>
              </a:rPr>
              <a:t>V</a:t>
            </a:r>
            <a:r>
              <a:rPr lang="en-US" sz="1600" dirty="0" smtClean="0">
                <a:latin typeface="Times New Roman" pitchFamily="18" charset="0"/>
                <a:cs typeface="Times New Roman" pitchFamily="18" charset="0"/>
              </a:rPr>
              <a:t> corresponding to the largest singular value </a:t>
            </a:r>
            <a:r>
              <a:rPr lang="el-GR" sz="1600" dirty="0" smtClean="0">
                <a:latin typeface="Times New Roman" pitchFamily="18" charset="0"/>
                <a:cs typeface="Times New Roman" pitchFamily="18" charset="0"/>
              </a:rPr>
              <a:t>σ</a:t>
            </a:r>
            <a:r>
              <a:rPr lang="en-US" sz="1600" baseline="-25000" dirty="0" smtClean="0">
                <a:latin typeface="Times New Roman" pitchFamily="18" charset="0"/>
                <a:cs typeface="Times New Roman" pitchFamily="18" charset="0"/>
              </a:rPr>
              <a:t>1</a:t>
            </a:r>
            <a:r>
              <a:rPr lang="en-US" sz="1600" baseline="30000" dirty="0" smtClean="0">
                <a:latin typeface="Times New Roman" pitchFamily="18" charset="0"/>
                <a:cs typeface="Times New Roman" pitchFamily="18" charset="0"/>
              </a:rPr>
              <a:t>2</a:t>
            </a:r>
            <a:r>
              <a:rPr lang="en-US" sz="1600" dirty="0" smtClean="0">
                <a:latin typeface="Times New Roman" pitchFamily="18" charset="0"/>
                <a:cs typeface="Times New Roman" pitchFamily="18" charset="0"/>
              </a:rPr>
              <a:t> in </a:t>
            </a:r>
            <a:r>
              <a:rPr lang="el-GR" sz="1600" b="1" dirty="0" smtClean="0">
                <a:latin typeface="Times New Roman" pitchFamily="18" charset="0"/>
                <a:cs typeface="Times New Roman" pitchFamily="18" charset="0"/>
              </a:rPr>
              <a:t>Δ</a:t>
            </a:r>
            <a:endParaRPr lang="en-US" sz="1600" b="1" baseline="30000" dirty="0" smtClean="0">
              <a:latin typeface="Times New Roman" pitchFamily="18" charset="0"/>
              <a:cs typeface="Times New Roman" pitchFamily="18" charset="0"/>
            </a:endParaRPr>
          </a:p>
        </p:txBody>
      </p:sp>
      <p:sp>
        <p:nvSpPr>
          <p:cNvPr id="22" name="Slide Number Placeholder 21"/>
          <p:cNvSpPr>
            <a:spLocks noGrp="1"/>
          </p:cNvSpPr>
          <p:nvPr>
            <p:ph type="sldNum" sz="quarter" idx="12"/>
          </p:nvPr>
        </p:nvSpPr>
        <p:spPr/>
        <p:txBody>
          <a:bodyPr/>
          <a:lstStyle/>
          <a:p>
            <a:fld id="{AF9C6944-EDD4-4866-9FDD-1489854426A1}" type="slidenum">
              <a:rPr lang="en-US" sz="1600" smtClean="0">
                <a:latin typeface="Times New Roman" pitchFamily="18" charset="0"/>
                <a:cs typeface="Times New Roman" pitchFamily="18" charset="0"/>
              </a:rPr>
              <a:pPr/>
              <a:t>23</a:t>
            </a:fld>
            <a:endParaRPr lang="en-US" sz="160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73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735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735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735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p:bldP spid="29" grpId="0"/>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2946" name="Object 2"/>
          <p:cNvGraphicFramePr>
            <a:graphicFrameLocks noChangeAspect="1"/>
          </p:cNvGraphicFramePr>
          <p:nvPr>
            <p:extLst>
              <p:ext uri="{D42A27DB-BD31-4B8C-83A1-F6EECF244321}">
                <p14:modId xmlns:p14="http://schemas.microsoft.com/office/powerpoint/2010/main" xmlns="" val="1851518736"/>
              </p:ext>
            </p:extLst>
          </p:nvPr>
        </p:nvGraphicFramePr>
        <p:xfrm>
          <a:off x="304800" y="1170887"/>
          <a:ext cx="4133850" cy="1648513"/>
        </p:xfrm>
        <a:graphic>
          <a:graphicData uri="http://schemas.openxmlformats.org/presentationml/2006/ole">
            <p:oleObj spid="_x0000_s82953" name="Equation" r:id="rId3" imgW="3479760" imgH="1384200" progId="Equation.3">
              <p:embed/>
            </p:oleObj>
          </a:graphicData>
        </a:graphic>
      </p:graphicFrame>
      <p:sp>
        <p:nvSpPr>
          <p:cNvPr id="5" name="Slide Number Placeholder 4"/>
          <p:cNvSpPr>
            <a:spLocks noGrp="1"/>
          </p:cNvSpPr>
          <p:nvPr>
            <p:ph type="sldNum" sz="quarter" idx="12"/>
          </p:nvPr>
        </p:nvSpPr>
        <p:spPr/>
        <p:txBody>
          <a:bodyPr/>
          <a:lstStyle/>
          <a:p>
            <a:fld id="{AF9C6944-EDD4-4866-9FDD-1489854426A1}" type="slidenum">
              <a:rPr lang="en-US" smtClean="0"/>
              <a:pPr/>
              <a:t>24</a:t>
            </a:fld>
            <a:endParaRPr lang="en-US"/>
          </a:p>
        </p:txBody>
      </p:sp>
      <p:graphicFrame>
        <p:nvGraphicFramePr>
          <p:cNvPr id="82954" name="Object 10"/>
          <p:cNvGraphicFramePr>
            <a:graphicFrameLocks noChangeAspect="1"/>
          </p:cNvGraphicFramePr>
          <p:nvPr/>
        </p:nvGraphicFramePr>
        <p:xfrm>
          <a:off x="304800" y="2971800"/>
          <a:ext cx="4173537" cy="1447800"/>
        </p:xfrm>
        <a:graphic>
          <a:graphicData uri="http://schemas.openxmlformats.org/presentationml/2006/ole">
            <p:oleObj spid="_x0000_s82954" name="Equation" r:id="rId4" imgW="3111480" imgH="1079280" progId="Equation.3">
              <p:embed/>
            </p:oleObj>
          </a:graphicData>
        </a:graphic>
      </p:graphicFrame>
      <p:graphicFrame>
        <p:nvGraphicFramePr>
          <p:cNvPr id="82955" name="Object 11"/>
          <p:cNvGraphicFramePr>
            <a:graphicFrameLocks noChangeAspect="1"/>
          </p:cNvGraphicFramePr>
          <p:nvPr/>
        </p:nvGraphicFramePr>
        <p:xfrm>
          <a:off x="304800" y="4670425"/>
          <a:ext cx="5105400" cy="2049463"/>
        </p:xfrm>
        <a:graphic>
          <a:graphicData uri="http://schemas.openxmlformats.org/presentationml/2006/ole">
            <p:oleObj spid="_x0000_s82955" name="Equation" r:id="rId5" imgW="3543120" imgH="1422360" progId="Equation.3">
              <p:embed/>
            </p:oleObj>
          </a:graphicData>
        </a:graphic>
      </p:graphicFrame>
      <p:sp>
        <p:nvSpPr>
          <p:cNvPr id="6" name="Title 1"/>
          <p:cNvSpPr txBox="1">
            <a:spLocks/>
          </p:cNvSpPr>
          <p:nvPr/>
        </p:nvSpPr>
        <p:spPr>
          <a:xfrm>
            <a:off x="0" y="0"/>
            <a:ext cx="8839200" cy="1143000"/>
          </a:xfrm>
          <a:prstGeom prst="rect">
            <a:avLst/>
          </a:prstGeom>
        </p:spPr>
        <p:txBody>
          <a:bodyPr vert="horz" lIns="45720" rIns="45720" anchor="ctr">
            <a:no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Kernel-Dictionary Learning Algorithms: K-SVD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9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9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0" y="0"/>
            <a:ext cx="9144000" cy="1143000"/>
          </a:xfrm>
        </p:spPr>
        <p:txBody>
          <a:bodyPr>
            <a:normAutofit/>
          </a:bodyPr>
          <a:lstStyle/>
          <a:p>
            <a:pPr algn="ctr"/>
            <a:r>
              <a:rPr lang="en-US" dirty="0" smtClean="0"/>
              <a:t>Results and Discussion</a:t>
            </a:r>
            <a:endParaRPr lang="en-US" dirty="0"/>
          </a:p>
        </p:txBody>
      </p:sp>
      <p:sp>
        <p:nvSpPr>
          <p:cNvPr id="5" name="Rectangle 4"/>
          <p:cNvSpPr/>
          <p:nvPr/>
        </p:nvSpPr>
        <p:spPr>
          <a:xfrm>
            <a:off x="0" y="1371600"/>
            <a:ext cx="7696200" cy="1200329"/>
          </a:xfrm>
          <a:prstGeom prst="rect">
            <a:avLst/>
          </a:prstGeom>
        </p:spPr>
        <p:txBody>
          <a:bodyPr wrap="square">
            <a:spAutoFit/>
          </a:bodyPr>
          <a:lstStyle/>
          <a:p>
            <a:pPr lvl="1">
              <a:buFont typeface="Arial" pitchFamily="34" charset="0"/>
              <a:buChar char="•"/>
            </a:pPr>
            <a:r>
              <a:rPr lang="en-US" dirty="0" smtClean="0">
                <a:latin typeface="Times New Roman" pitchFamily="18" charset="0"/>
                <a:cs typeface="Times New Roman" pitchFamily="18" charset="0"/>
              </a:rPr>
              <a:t>Synthetic data ( not discussed)</a:t>
            </a:r>
          </a:p>
          <a:p>
            <a:pPr lvl="1">
              <a:buFont typeface="Arial" pitchFamily="34" charset="0"/>
              <a:buChar char="•"/>
            </a:pPr>
            <a:r>
              <a:rPr lang="en-US" dirty="0" smtClean="0">
                <a:solidFill>
                  <a:schemeClr val="accent1">
                    <a:lumMod val="60000"/>
                    <a:lumOff val="40000"/>
                  </a:schemeClr>
                </a:solidFill>
                <a:latin typeface="Times New Roman" pitchFamily="18" charset="0"/>
                <a:cs typeface="Times New Roman" pitchFamily="18" charset="0"/>
              </a:rPr>
              <a:t>Kernel Sparse Representation</a:t>
            </a:r>
          </a:p>
          <a:p>
            <a:pPr lvl="1">
              <a:buFont typeface="Arial" pitchFamily="34" charset="0"/>
              <a:buChar char="•"/>
            </a:pPr>
            <a:r>
              <a:rPr lang="en-US" dirty="0" smtClean="0">
                <a:latin typeface="Times New Roman" pitchFamily="18" charset="0"/>
                <a:cs typeface="Times New Roman" pitchFamily="18" charset="0"/>
              </a:rPr>
              <a:t>Digit Recognition</a:t>
            </a:r>
          </a:p>
          <a:p>
            <a:pPr lvl="1">
              <a:buFont typeface="Arial" pitchFamily="34" charset="0"/>
              <a:buChar char="•"/>
            </a:pPr>
            <a:r>
              <a:rPr lang="en-US" dirty="0" smtClean="0">
                <a:latin typeface="Times New Roman" pitchFamily="18" charset="0"/>
                <a:cs typeface="Times New Roman" pitchFamily="18" charset="0"/>
              </a:rPr>
              <a:t>Caltech-101 and Caltech-256 Object Recognition </a:t>
            </a:r>
            <a:endParaRPr lang="en-US" dirty="0">
              <a:latin typeface="Times New Roman" pitchFamily="18" charset="0"/>
              <a:cs typeface="Times New Roman" pitchFamily="18" charset="0"/>
            </a:endParaRPr>
          </a:p>
        </p:txBody>
      </p:sp>
      <p:pic>
        <p:nvPicPr>
          <p:cNvPr id="52226" name="Picture 2"/>
          <p:cNvPicPr>
            <a:picLocks noChangeAspect="1" noChangeArrowheads="1"/>
          </p:cNvPicPr>
          <p:nvPr/>
        </p:nvPicPr>
        <p:blipFill>
          <a:blip r:embed="rId2" cstate="print"/>
          <a:srcRect/>
          <a:stretch>
            <a:fillRect/>
          </a:stretch>
        </p:blipFill>
        <p:spPr bwMode="auto">
          <a:xfrm>
            <a:off x="457200" y="3429000"/>
            <a:ext cx="3381189" cy="2362200"/>
          </a:xfrm>
          <a:prstGeom prst="rect">
            <a:avLst/>
          </a:prstGeom>
          <a:noFill/>
          <a:ln w="9525">
            <a:noFill/>
            <a:miter lim="800000"/>
            <a:headEnd/>
            <a:tailEnd/>
          </a:ln>
        </p:spPr>
      </p:pic>
      <p:sp>
        <p:nvSpPr>
          <p:cNvPr id="8" name="Rectangle 7"/>
          <p:cNvSpPr/>
          <p:nvPr/>
        </p:nvSpPr>
        <p:spPr>
          <a:xfrm>
            <a:off x="76200" y="2819400"/>
            <a:ext cx="3009157" cy="369332"/>
          </a:xfrm>
          <a:prstGeom prst="rect">
            <a:avLst/>
          </a:prstGeom>
        </p:spPr>
        <p:txBody>
          <a:bodyPr wrap="none">
            <a:spAutoFit/>
          </a:bodyPr>
          <a:lstStyle/>
          <a:p>
            <a:pPr marL="0" lvl="1"/>
            <a:r>
              <a:rPr lang="en-US" dirty="0" smtClean="0">
                <a:solidFill>
                  <a:schemeClr val="accent1">
                    <a:lumMod val="60000"/>
                    <a:lumOff val="40000"/>
                  </a:schemeClr>
                </a:solidFill>
                <a:latin typeface="Times New Roman" pitchFamily="18" charset="0"/>
                <a:cs typeface="Times New Roman" pitchFamily="18" charset="0"/>
              </a:rPr>
              <a:t>Kernel Sparse Representation</a:t>
            </a:r>
          </a:p>
        </p:txBody>
      </p:sp>
      <p:sp>
        <p:nvSpPr>
          <p:cNvPr id="9" name="Rectangle 8"/>
          <p:cNvSpPr/>
          <p:nvPr/>
        </p:nvSpPr>
        <p:spPr>
          <a:xfrm>
            <a:off x="152400" y="5867400"/>
            <a:ext cx="3886200" cy="769441"/>
          </a:xfrm>
          <a:prstGeom prst="rect">
            <a:avLst/>
          </a:prstGeom>
        </p:spPr>
        <p:txBody>
          <a:bodyPr wrap="square">
            <a:spAutoFit/>
          </a:bodyPr>
          <a:lstStyle/>
          <a:p>
            <a:pPr algn="just"/>
            <a:r>
              <a:rPr lang="en-US" sz="1100" dirty="0" smtClean="0">
                <a:latin typeface="Times New Roman" pitchFamily="18" charset="0"/>
                <a:cs typeface="Times New Roman" pitchFamily="18" charset="0"/>
              </a:rPr>
              <a:t>Compares the mean-squared-error (MSE) of an image from the USPS dataset when approximated using the first </a:t>
            </a:r>
            <a:r>
              <a:rPr lang="en-US" sz="1100" i="1" dirty="0" smtClean="0">
                <a:latin typeface="Times New Roman" pitchFamily="18" charset="0"/>
                <a:cs typeface="Times New Roman" pitchFamily="18" charset="0"/>
              </a:rPr>
              <a:t>m </a:t>
            </a:r>
            <a:r>
              <a:rPr lang="en-US" sz="1100" dirty="0" smtClean="0">
                <a:latin typeface="Times New Roman" pitchFamily="18" charset="0"/>
                <a:cs typeface="Times New Roman" pitchFamily="18" charset="0"/>
              </a:rPr>
              <a:t>dominant kernel PCA components and </a:t>
            </a:r>
            <a:r>
              <a:rPr lang="en-US" sz="1100" i="1" dirty="0" smtClean="0">
                <a:latin typeface="Times New Roman" pitchFamily="18" charset="0"/>
                <a:cs typeface="Times New Roman" pitchFamily="18" charset="0"/>
              </a:rPr>
              <a:t>m = [1, . . . , 20] kernel </a:t>
            </a:r>
            <a:r>
              <a:rPr lang="en-US" sz="1100" dirty="0" smtClean="0">
                <a:latin typeface="Times New Roman" pitchFamily="18" charset="0"/>
                <a:cs typeface="Times New Roman" pitchFamily="18" charset="0"/>
              </a:rPr>
              <a:t>dictionary atoms (i.e. </a:t>
            </a:r>
            <a:r>
              <a:rPr lang="en-US" sz="1100" i="1" dirty="0" smtClean="0">
                <a:latin typeface="Times New Roman" pitchFamily="18" charset="0"/>
                <a:cs typeface="Times New Roman" pitchFamily="18" charset="0"/>
              </a:rPr>
              <a:t>T0 = m).</a:t>
            </a:r>
            <a:endParaRPr lang="en-US" sz="1100" dirty="0">
              <a:latin typeface="Times New Roman" pitchFamily="18" charset="0"/>
              <a:cs typeface="Times New Roman" pitchFamily="18" charset="0"/>
            </a:endParaRPr>
          </a:p>
        </p:txBody>
      </p:sp>
      <p:sp>
        <p:nvSpPr>
          <p:cNvPr id="11" name="Rectangle 10"/>
          <p:cNvSpPr/>
          <p:nvPr/>
        </p:nvSpPr>
        <p:spPr>
          <a:xfrm>
            <a:off x="4114800" y="4013537"/>
            <a:ext cx="4572000" cy="1015663"/>
          </a:xfrm>
          <a:prstGeom prst="rect">
            <a:avLst/>
          </a:prstGeom>
        </p:spPr>
        <p:txBody>
          <a:bodyPr wrap="square">
            <a:spAutoFit/>
          </a:bodyPr>
          <a:lstStyle/>
          <a:p>
            <a:pPr algn="just"/>
            <a:r>
              <a:rPr lang="en-US" sz="1200" i="1" dirty="0" smtClean="0">
                <a:latin typeface="Times New Roman" pitchFamily="18" charset="0"/>
                <a:cs typeface="Times New Roman" pitchFamily="18" charset="0"/>
              </a:rPr>
              <a:t>“It is clearly seen that the MSE decays much faster for kernel KSVD than kernel PCA with respect to the number of selected bases. This observation implies that the image is nonlinearly sparse and learning a dictionary in the high dimensional feature space can provide a better representation of data.”</a:t>
            </a:r>
            <a:endParaRPr lang="en-US" sz="1200" i="1" dirty="0">
              <a:latin typeface="Times New Roman" pitchFamily="18" charset="0"/>
              <a:cs typeface="Times New Roman" pitchFamily="18" charset="0"/>
            </a:endParaRPr>
          </a:p>
        </p:txBody>
      </p:sp>
      <p:sp>
        <p:nvSpPr>
          <p:cNvPr id="10" name="Slide Number Placeholder 9"/>
          <p:cNvSpPr>
            <a:spLocks noGrp="1"/>
          </p:cNvSpPr>
          <p:nvPr>
            <p:ph type="sldNum" sz="quarter" idx="12"/>
          </p:nvPr>
        </p:nvSpPr>
        <p:spPr/>
        <p:txBody>
          <a:bodyPr/>
          <a:lstStyle/>
          <a:p>
            <a:fld id="{AF9C6944-EDD4-4866-9FDD-1489854426A1}" type="slidenum">
              <a:rPr lang="en-US" smtClean="0"/>
              <a:pPr/>
              <a:t>25</a:t>
            </a:fld>
            <a:endParaRPr lang="en-US"/>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553200" y="1295400"/>
            <a:ext cx="2590800" cy="954107"/>
          </a:xfrm>
          <a:prstGeom prst="rect">
            <a:avLst/>
          </a:prstGeom>
        </p:spPr>
        <p:txBody>
          <a:bodyPr wrap="square">
            <a:spAutoFit/>
          </a:bodyPr>
          <a:lstStyle/>
          <a:p>
            <a:pPr>
              <a:buFont typeface="Arial" pitchFamily="34" charset="0"/>
              <a:buChar char="•"/>
            </a:pPr>
            <a:r>
              <a:rPr lang="en-US" sz="1400" dirty="0" smtClean="0">
                <a:latin typeface="Times New Roman" pitchFamily="18" charset="0"/>
                <a:cs typeface="Times New Roman" pitchFamily="18" charset="0"/>
              </a:rPr>
              <a:t>Kernel Sparse Representation</a:t>
            </a:r>
          </a:p>
          <a:p>
            <a:pPr>
              <a:buFont typeface="Arial" pitchFamily="34" charset="0"/>
              <a:buChar char="•"/>
            </a:pPr>
            <a:r>
              <a:rPr lang="en-US" sz="1400" dirty="0" smtClean="0">
                <a:solidFill>
                  <a:schemeClr val="accent1">
                    <a:lumMod val="60000"/>
                    <a:lumOff val="40000"/>
                  </a:schemeClr>
                </a:solidFill>
                <a:latin typeface="Times New Roman" pitchFamily="18" charset="0"/>
                <a:cs typeface="Times New Roman" pitchFamily="18" charset="0"/>
              </a:rPr>
              <a:t>Digit Recognition</a:t>
            </a:r>
          </a:p>
          <a:p>
            <a:pPr>
              <a:buFont typeface="Arial" pitchFamily="34" charset="0"/>
              <a:buChar char="•"/>
            </a:pPr>
            <a:r>
              <a:rPr lang="en-US" sz="1400" dirty="0" smtClean="0">
                <a:latin typeface="Times New Roman" pitchFamily="18" charset="0"/>
                <a:cs typeface="Times New Roman" pitchFamily="18" charset="0"/>
              </a:rPr>
              <a:t>Caltech-101 and Caltech-256 Object  Recognition </a:t>
            </a:r>
            <a:endParaRPr lang="en-US" sz="1400" dirty="0">
              <a:latin typeface="Times New Roman" pitchFamily="18" charset="0"/>
              <a:cs typeface="Times New Roman" pitchFamily="18" charset="0"/>
            </a:endParaRPr>
          </a:p>
        </p:txBody>
      </p:sp>
      <p:sp>
        <p:nvSpPr>
          <p:cNvPr id="8" name="Title 1"/>
          <p:cNvSpPr txBox="1">
            <a:spLocks/>
          </p:cNvSpPr>
          <p:nvPr/>
        </p:nvSpPr>
        <p:spPr>
          <a:xfrm>
            <a:off x="0" y="0"/>
            <a:ext cx="9144000" cy="1143000"/>
          </a:xfrm>
          <a:prstGeom prst="rect">
            <a:avLst/>
          </a:prstGeom>
        </p:spPr>
        <p:txBody>
          <a:bodyPr vert="horz" lIns="45720" rIns="45720" anchor="ctr">
            <a:norm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Results and Discussion</a:t>
            </a:r>
            <a:endParaRPr lang="en-US" sz="4600" dirty="0">
              <a:latin typeface="+mj-lt"/>
              <a:ea typeface="+mj-ea"/>
              <a:cs typeface="+mj-cs"/>
            </a:endParaRPr>
          </a:p>
        </p:txBody>
      </p:sp>
      <p:sp>
        <p:nvSpPr>
          <p:cNvPr id="10" name="Rectangle 9"/>
          <p:cNvSpPr/>
          <p:nvPr/>
        </p:nvSpPr>
        <p:spPr>
          <a:xfrm>
            <a:off x="457200" y="1828800"/>
            <a:ext cx="7696199" cy="2197525"/>
          </a:xfrm>
          <a:prstGeom prst="rect">
            <a:avLst/>
          </a:prstGeom>
        </p:spPr>
        <p:txBody>
          <a:bodyPr wrap="square">
            <a:spAutoFit/>
          </a:bodyPr>
          <a:lstStyle/>
          <a:p>
            <a:r>
              <a:rPr lang="en-US" dirty="0" smtClean="0">
                <a:latin typeface="Times New Roman" pitchFamily="18" charset="0"/>
                <a:cs typeface="Times New Roman" pitchFamily="18" charset="0"/>
              </a:rPr>
              <a:t>Dataset  </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USPS handwritten digit database. </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Image Size 16x16 making the dimension of the vector 256 and number of classes = 10 ( number of digits).</a:t>
            </a:r>
          </a:p>
          <a:p>
            <a:pPr marL="877824" lvl="2" indent="-384048" algn="just">
              <a:spcBef>
                <a:spcPct val="20000"/>
              </a:spcBef>
              <a:buClr>
                <a:schemeClr val="accent1"/>
              </a:buClr>
              <a:buSzPct val="80000"/>
              <a:buFont typeface="Arial" pitchFamily="34" charset="0"/>
              <a:buChar char="•"/>
            </a:pPr>
            <a:r>
              <a:rPr lang="en-US" dirty="0" err="1" smtClean="0">
                <a:latin typeface="Times New Roman" pitchFamily="18" charset="0"/>
                <a:cs typeface="Times New Roman" pitchFamily="18" charset="0"/>
              </a:rPr>
              <a:t>N</a:t>
            </a:r>
            <a:r>
              <a:rPr lang="en-US" baseline="-25000" dirty="0" err="1" smtClean="0">
                <a:latin typeface="Times New Roman" pitchFamily="18" charset="0"/>
                <a:cs typeface="Times New Roman" pitchFamily="18" charset="0"/>
              </a:rPr>
              <a:t>train</a:t>
            </a:r>
            <a:r>
              <a:rPr lang="en-US" dirty="0" smtClean="0">
                <a:latin typeface="Times New Roman" pitchFamily="18" charset="0"/>
                <a:cs typeface="Times New Roman" pitchFamily="18" charset="0"/>
              </a:rPr>
              <a:t> = 500 samples for training and </a:t>
            </a:r>
            <a:r>
              <a:rPr lang="en-US" dirty="0" err="1" smtClean="0">
                <a:latin typeface="Times New Roman" pitchFamily="18" charset="0"/>
                <a:cs typeface="Times New Roman" pitchFamily="18" charset="0"/>
              </a:rPr>
              <a:t>N</a:t>
            </a:r>
            <a:r>
              <a:rPr lang="en-US" baseline="-25000" dirty="0" err="1" smtClean="0">
                <a:latin typeface="Times New Roman" pitchFamily="18" charset="0"/>
                <a:cs typeface="Times New Roman" pitchFamily="18" charset="0"/>
              </a:rPr>
              <a:t>test</a:t>
            </a:r>
            <a:r>
              <a:rPr lang="en-US" baseline="-25000"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200 samples for testing – for each class.</a:t>
            </a:r>
          </a:p>
          <a:p>
            <a:endParaRPr lang="en-US" dirty="0" smtClean="0">
              <a:latin typeface="Times New Roman" pitchFamily="18" charset="0"/>
              <a:cs typeface="Times New Roman" pitchFamily="18" charset="0"/>
            </a:endParaRPr>
          </a:p>
        </p:txBody>
      </p:sp>
      <p:sp>
        <p:nvSpPr>
          <p:cNvPr id="11" name="Rectangle 10"/>
          <p:cNvSpPr/>
          <p:nvPr/>
        </p:nvSpPr>
        <p:spPr>
          <a:xfrm>
            <a:off x="457201" y="3962400"/>
            <a:ext cx="7696199" cy="2640723"/>
          </a:xfrm>
          <a:prstGeom prst="rect">
            <a:avLst/>
          </a:prstGeom>
        </p:spPr>
        <p:txBody>
          <a:bodyPr wrap="square">
            <a:spAutoFit/>
          </a:bodyPr>
          <a:lstStyle/>
          <a:p>
            <a:r>
              <a:rPr lang="en-US" dirty="0" smtClean="0">
                <a:latin typeface="Times New Roman" pitchFamily="18" charset="0"/>
                <a:cs typeface="Times New Roman" pitchFamily="18" charset="0"/>
              </a:rPr>
              <a:t>Parameter Selection</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The selection of parameters is done through a 5-fold cross-validation.</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Parameters</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K (size of dictionary) = 300 atoms.</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T</a:t>
            </a:r>
            <a:r>
              <a:rPr lang="en-US" baseline="-25000" dirty="0" smtClean="0">
                <a:latin typeface="Times New Roman" pitchFamily="18" charset="0"/>
                <a:cs typeface="Times New Roman" pitchFamily="18" charset="0"/>
              </a:rPr>
              <a:t>0</a:t>
            </a:r>
            <a:r>
              <a:rPr lang="en-US" dirty="0" smtClean="0">
                <a:latin typeface="Times New Roman" pitchFamily="18" charset="0"/>
                <a:cs typeface="Times New Roman" pitchFamily="18" charset="0"/>
              </a:rPr>
              <a:t> (</a:t>
            </a:r>
            <a:r>
              <a:rPr lang="en-US" dirty="0" err="1" smtClean="0">
                <a:latin typeface="Times New Roman" pitchFamily="18" charset="0"/>
                <a:cs typeface="Times New Roman" pitchFamily="18" charset="0"/>
              </a:rPr>
              <a:t>sparsity</a:t>
            </a:r>
            <a:r>
              <a:rPr lang="en-US" dirty="0" smtClean="0">
                <a:latin typeface="Times New Roman" pitchFamily="18" charset="0"/>
                <a:cs typeface="Times New Roman" pitchFamily="18" charset="0"/>
              </a:rPr>
              <a:t> constraint)= 5.</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maximum number of training iterations = 80.</a:t>
            </a:r>
          </a:p>
          <a:p>
            <a:pPr marL="1335024" lvl="3" indent="-384048" algn="just">
              <a:spcBef>
                <a:spcPct val="20000"/>
              </a:spcBef>
              <a:buClr>
                <a:schemeClr val="accent1"/>
              </a:buClr>
              <a:buSzPct val="80000"/>
              <a:buFont typeface="Courier New" pitchFamily="49" charset="0"/>
              <a:buChar char="o"/>
            </a:pPr>
            <a:r>
              <a:rPr lang="en-US" i="1" dirty="0" smtClean="0">
                <a:latin typeface="Times New Roman" pitchFamily="18" charset="0"/>
                <a:cs typeface="Times New Roman" pitchFamily="18" charset="0"/>
              </a:rPr>
              <a:t>Kernel</a:t>
            </a:r>
            <a:r>
              <a:rPr lang="en-US" dirty="0" smtClean="0">
                <a:latin typeface="Times New Roman" pitchFamily="18" charset="0"/>
                <a:cs typeface="Times New Roman" pitchFamily="18" charset="0"/>
              </a:rPr>
              <a:t> Type : polynomial kernel of degree 4.</a:t>
            </a:r>
          </a:p>
          <a:p>
            <a:pPr lvl="1">
              <a:buFont typeface="Arial" pitchFamily="34" charset="0"/>
              <a:buChar char="•"/>
            </a:pPr>
            <a:endParaRPr lang="en-US" dirty="0">
              <a:latin typeface="Times New Roman" pitchFamily="18" charset="0"/>
              <a:cs typeface="Times New Roman" pitchFamily="18" charset="0"/>
            </a:endParaRPr>
          </a:p>
        </p:txBody>
      </p:sp>
      <p:sp>
        <p:nvSpPr>
          <p:cNvPr id="12" name="Rectangle 11"/>
          <p:cNvSpPr/>
          <p:nvPr/>
        </p:nvSpPr>
        <p:spPr>
          <a:xfrm>
            <a:off x="76200" y="1295400"/>
            <a:ext cx="1845377"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Digit Recognition</a:t>
            </a:r>
          </a:p>
        </p:txBody>
      </p:sp>
      <p:sp>
        <p:nvSpPr>
          <p:cNvPr id="7" name="Slide Number Placeholder 6"/>
          <p:cNvSpPr>
            <a:spLocks noGrp="1"/>
          </p:cNvSpPr>
          <p:nvPr>
            <p:ph type="sldNum" sz="quarter" idx="12"/>
          </p:nvPr>
        </p:nvSpPr>
        <p:spPr/>
        <p:txBody>
          <a:bodyPr/>
          <a:lstStyle/>
          <a:p>
            <a:fld id="{AF9C6944-EDD4-4866-9FDD-1489854426A1}" type="slidenum">
              <a:rPr lang="en-US" smtClean="0"/>
              <a:pPr/>
              <a:t>26</a:t>
            </a:fld>
            <a:endParaRPr lang="en-US"/>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0"/>
            <a:ext cx="7467600" cy="1143000"/>
          </a:xfrm>
          <a:prstGeom prst="rect">
            <a:avLst/>
          </a:prstGeom>
        </p:spPr>
        <p:txBody>
          <a:bodyPr vert="horz" lIns="45720" rIns="45720" anchor="ctr">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600" b="0" i="0" u="none" strike="noStrike" kern="1200" cap="none" spc="0" normalizeH="0" baseline="0" noProof="0" dirty="0" smtClean="0">
                <a:ln>
                  <a:noFill/>
                </a:ln>
                <a:solidFill>
                  <a:schemeClr val="tx1"/>
                </a:solidFill>
                <a:effectLst/>
                <a:uLnTx/>
                <a:uFillTx/>
                <a:latin typeface="+mj-lt"/>
                <a:ea typeface="+mj-ea"/>
                <a:cs typeface="+mj-cs"/>
              </a:rPr>
              <a:t>Results and Discussion</a:t>
            </a:r>
            <a:endParaRPr kumimoji="0" lang="en-US" sz="4600" b="0" i="0" u="none" strike="noStrike" kern="1200" cap="none" spc="0" normalizeH="0" baseline="0" noProof="0" dirty="0">
              <a:ln>
                <a:noFill/>
              </a:ln>
              <a:solidFill>
                <a:schemeClr val="tx1"/>
              </a:solidFill>
              <a:effectLst/>
              <a:uLnTx/>
              <a:uFillTx/>
              <a:latin typeface="+mj-lt"/>
              <a:ea typeface="+mj-ea"/>
              <a:cs typeface="+mj-cs"/>
            </a:endParaRPr>
          </a:p>
        </p:txBody>
      </p:sp>
      <p:sp>
        <p:nvSpPr>
          <p:cNvPr id="6" name="Rectangle 5"/>
          <p:cNvSpPr/>
          <p:nvPr/>
        </p:nvSpPr>
        <p:spPr>
          <a:xfrm>
            <a:off x="0" y="1066800"/>
            <a:ext cx="1845377"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Digit Recognition</a:t>
            </a:r>
          </a:p>
        </p:txBody>
      </p:sp>
      <p:sp>
        <p:nvSpPr>
          <p:cNvPr id="7" name="Rectangle 6"/>
          <p:cNvSpPr/>
          <p:nvPr/>
        </p:nvSpPr>
        <p:spPr>
          <a:xfrm>
            <a:off x="273050" y="1447800"/>
            <a:ext cx="3506153"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Approach 1 : Distributive Approach</a:t>
            </a:r>
            <a:endParaRPr lang="en-US" dirty="0">
              <a:latin typeface="Times New Roman" pitchFamily="18" charset="0"/>
              <a:cs typeface="Times New Roman" pitchFamily="18" charset="0"/>
            </a:endParaRPr>
          </a:p>
        </p:txBody>
      </p:sp>
      <p:sp>
        <p:nvSpPr>
          <p:cNvPr id="8" name="Rectangle 7"/>
          <p:cNvSpPr/>
          <p:nvPr/>
        </p:nvSpPr>
        <p:spPr>
          <a:xfrm>
            <a:off x="381662" y="2438400"/>
            <a:ext cx="3081636"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a:t>
            </a:r>
            <a:r>
              <a:rPr lang="en-US" b="1" i="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i1,…,</a:t>
            </a:r>
            <a:r>
              <a:rPr lang="en-US" b="1" i="1" kern="0" dirty="0" err="1" smtClean="0">
                <a:solidFill>
                  <a:sysClr val="window" lastClr="FFFFFF"/>
                </a:solidFill>
                <a:latin typeface="Times New Roman" pitchFamily="18" charset="0"/>
                <a:cs typeface="Times New Roman" pitchFamily="18" charset="0"/>
              </a:rPr>
              <a:t>x</a:t>
            </a:r>
            <a:r>
              <a:rPr lang="en-US" b="1" i="1" kern="0" baseline="-25000" dirty="0" err="1" smtClean="0">
                <a:solidFill>
                  <a:sysClr val="window" lastClr="FFFFFF"/>
                </a:solidFill>
                <a:latin typeface="Times New Roman" pitchFamily="18" charset="0"/>
                <a:cs typeface="Times New Roman" pitchFamily="18" charset="0"/>
              </a:rPr>
              <a:t>iN</a:t>
            </a:r>
            <a:r>
              <a:rPr lang="en-US" b="1" kern="0" dirty="0" smtClean="0">
                <a:solidFill>
                  <a:sysClr val="window" lastClr="FFFFFF"/>
                </a:solidFill>
                <a:latin typeface="Times New Roman" pitchFamily="18" charset="0"/>
                <a:cs typeface="Times New Roman" pitchFamily="18" charset="0"/>
              </a:rPr>
              <a:t>]</a:t>
            </a:r>
            <a:r>
              <a:rPr lang="en-US" b="1" i="1"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R</a:t>
            </a:r>
            <a:r>
              <a:rPr lang="en-US" i="1" baseline="30000" dirty="0" smtClean="0">
                <a:latin typeface="Times New Roman" pitchFamily="18" charset="0"/>
                <a:cs typeface="Times New Roman" pitchFamily="18" charset="0"/>
              </a:rPr>
              <a:t>256×500</a:t>
            </a:r>
            <a:r>
              <a:rPr lang="en-US" kern="0" dirty="0" smtClean="0">
                <a:solidFill>
                  <a:sysClr val="window" lastClr="FFFFFF"/>
                </a:solidFill>
                <a:latin typeface="Times New Roman" pitchFamily="18" charset="0"/>
                <a:cs typeface="Times New Roman" pitchFamily="18" charset="0"/>
              </a:rPr>
              <a:t>   </a:t>
            </a:r>
            <a:r>
              <a:rPr lang="en-US" i="1" kern="0" dirty="0" err="1" smtClean="0">
                <a:solidFill>
                  <a:sysClr val="window" lastClr="FFFFFF"/>
                </a:solidFill>
                <a:latin typeface="Times New Roman" pitchFamily="18" charset="0"/>
                <a:cs typeface="Times New Roman" pitchFamily="18" charset="0"/>
              </a:rPr>
              <a:t>i</a:t>
            </a:r>
            <a:r>
              <a:rPr lang="en-US" i="1" kern="0" dirty="0" smtClean="0">
                <a:solidFill>
                  <a:sysClr val="window" lastClr="FFFFFF"/>
                </a:solidFill>
                <a:latin typeface="Times New Roman" pitchFamily="18" charset="0"/>
                <a:cs typeface="Times New Roman" pitchFamily="18" charset="0"/>
              </a:rPr>
              <a:t>=1</a:t>
            </a:r>
            <a:r>
              <a:rPr lang="en-US" kern="0" dirty="0" smtClean="0">
                <a:solidFill>
                  <a:sysClr val="window" lastClr="FFFFFF"/>
                </a:solidFill>
                <a:latin typeface="Times New Roman" pitchFamily="18" charset="0"/>
                <a:cs typeface="Times New Roman" pitchFamily="18" charset="0"/>
              </a:rPr>
              <a:t/>
            </a:r>
            <a:br>
              <a:rPr lang="en-US" kern="0" dirty="0" smtClean="0">
                <a:solidFill>
                  <a:sysClr val="window" lastClr="FFFFFF"/>
                </a:solidFill>
                <a:latin typeface="Times New Roman" pitchFamily="18" charset="0"/>
                <a:cs typeface="Times New Roman" pitchFamily="18" charset="0"/>
              </a:rPr>
            </a:b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 = [</a:t>
            </a:r>
            <a:r>
              <a:rPr lang="en-US" b="1" i="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i1,…,</a:t>
            </a:r>
            <a:r>
              <a:rPr lang="en-US" b="1" i="1" kern="0" dirty="0" err="1" smtClean="0">
                <a:solidFill>
                  <a:sysClr val="window" lastClr="FFFFFF"/>
                </a:solidFill>
                <a:latin typeface="Times New Roman" pitchFamily="18" charset="0"/>
                <a:cs typeface="Times New Roman" pitchFamily="18" charset="0"/>
              </a:rPr>
              <a:t>x</a:t>
            </a:r>
            <a:r>
              <a:rPr lang="en-US" b="1" i="1" kern="0" baseline="-25000" dirty="0" err="1" smtClean="0">
                <a:solidFill>
                  <a:sysClr val="window" lastClr="FFFFFF"/>
                </a:solidFill>
                <a:latin typeface="Times New Roman" pitchFamily="18" charset="0"/>
                <a:cs typeface="Times New Roman" pitchFamily="18" charset="0"/>
              </a:rPr>
              <a:t>iN</a:t>
            </a:r>
            <a:r>
              <a:rPr lang="en-US" b="1" kern="0" dirty="0" smtClean="0">
                <a:solidFill>
                  <a:sysClr val="window" lastClr="FFFFFF"/>
                </a:solidFill>
                <a:latin typeface="Times New Roman" pitchFamily="18" charset="0"/>
                <a:cs typeface="Times New Roman" pitchFamily="18" charset="0"/>
              </a:rPr>
              <a:t>]</a:t>
            </a:r>
            <a:r>
              <a:rPr lang="en-US" b="1" i="1"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R</a:t>
            </a:r>
            <a:r>
              <a:rPr lang="en-US" i="1" baseline="30000" dirty="0" smtClean="0">
                <a:latin typeface="Times New Roman" pitchFamily="18" charset="0"/>
                <a:cs typeface="Times New Roman" pitchFamily="18" charset="0"/>
              </a:rPr>
              <a:t>256×500</a:t>
            </a:r>
            <a:r>
              <a:rPr lang="en-US" i="1" kern="0" dirty="0" smtClean="0">
                <a:solidFill>
                  <a:sysClr val="window" lastClr="FFFFFF"/>
                </a:solidFill>
                <a:latin typeface="Times New Roman" pitchFamily="18" charset="0"/>
                <a:cs typeface="Times New Roman" pitchFamily="18" charset="0"/>
              </a:rPr>
              <a:t> </a:t>
            </a:r>
            <a:r>
              <a:rPr lang="en-US" i="1" kern="0" dirty="0" err="1" smtClean="0">
                <a:solidFill>
                  <a:sysClr val="window" lastClr="FFFFFF"/>
                </a:solidFill>
                <a:latin typeface="Times New Roman" pitchFamily="18" charset="0"/>
                <a:cs typeface="Times New Roman" pitchFamily="18" charset="0"/>
              </a:rPr>
              <a:t>i</a:t>
            </a:r>
            <a:r>
              <a:rPr lang="en-US" i="1" kern="0" dirty="0" smtClean="0">
                <a:solidFill>
                  <a:sysClr val="window" lastClr="FFFFFF"/>
                </a:solidFill>
                <a:latin typeface="Times New Roman" pitchFamily="18" charset="0"/>
                <a:cs typeface="Times New Roman" pitchFamily="18" charset="0"/>
              </a:rPr>
              <a:t>=10</a:t>
            </a:r>
          </a:p>
        </p:txBody>
      </p:sp>
      <p:sp>
        <p:nvSpPr>
          <p:cNvPr id="9" name="Right Arrow 8"/>
          <p:cNvSpPr/>
          <p:nvPr/>
        </p:nvSpPr>
        <p:spPr>
          <a:xfrm>
            <a:off x="3477985" y="3107056"/>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latin typeface="Times New Roman" pitchFamily="18" charset="0"/>
                <a:cs typeface="Times New Roman" pitchFamily="18" charset="0"/>
              </a:rPr>
              <a:t>compute</a:t>
            </a:r>
            <a:endParaRPr lang="en-US" sz="1400" dirty="0">
              <a:latin typeface="Times New Roman" pitchFamily="18" charset="0"/>
              <a:cs typeface="Times New Roman" pitchFamily="18" charset="0"/>
            </a:endParaRPr>
          </a:p>
        </p:txBody>
      </p:sp>
      <p:sp>
        <p:nvSpPr>
          <p:cNvPr id="10" name="Rectangle 9"/>
          <p:cNvSpPr/>
          <p:nvPr/>
        </p:nvSpPr>
        <p:spPr>
          <a:xfrm>
            <a:off x="381662" y="1769226"/>
            <a:ext cx="6628738" cy="646331"/>
          </a:xfrm>
          <a:prstGeom prst="rect">
            <a:avLst/>
          </a:prstGeom>
        </p:spPr>
        <p:txBody>
          <a:bodyPr wrap="none">
            <a:spAutoFit/>
          </a:bodyPr>
          <a:lstStyle/>
          <a:p>
            <a:r>
              <a:rPr lang="en-US" kern="0" dirty="0" smtClean="0">
                <a:solidFill>
                  <a:sysClr val="window" lastClr="FFFFFF"/>
                </a:solidFill>
                <a:latin typeface="Times New Roman" pitchFamily="18" charset="0"/>
                <a:cs typeface="Times New Roman" pitchFamily="18" charset="0"/>
              </a:rPr>
              <a:t>Training Examples </a:t>
            </a:r>
          </a:p>
          <a:p>
            <a:r>
              <a:rPr lang="en-US" kern="0" dirty="0" smtClean="0">
                <a:solidFill>
                  <a:sysClr val="window" lastClr="FFFFFF"/>
                </a:solidFill>
                <a:latin typeface="Times New Roman" pitchFamily="18" charset="0"/>
                <a:cs typeface="Times New Roman" pitchFamily="18" charset="0"/>
              </a:rPr>
              <a:t>A separate Dictionary for each class was learned using </a:t>
            </a:r>
            <a:r>
              <a:rPr lang="en-US" i="1" kern="0" dirty="0" smtClean="0">
                <a:solidFill>
                  <a:sysClr val="window" lastClr="FFFFFF"/>
                </a:solidFill>
                <a:latin typeface="Times New Roman" pitchFamily="18" charset="0"/>
                <a:cs typeface="Times New Roman" pitchFamily="18" charset="0"/>
              </a:rPr>
              <a:t>Kernel</a:t>
            </a:r>
            <a:r>
              <a:rPr lang="en-US" kern="0" dirty="0" smtClean="0">
                <a:solidFill>
                  <a:sysClr val="window" lastClr="FFFFFF"/>
                </a:solidFill>
                <a:latin typeface="Times New Roman" pitchFamily="18" charset="0"/>
                <a:cs typeface="Times New Roman" pitchFamily="18" charset="0"/>
              </a:rPr>
              <a:t>-KSVD</a:t>
            </a:r>
            <a:endParaRPr lang="en-US" dirty="0">
              <a:latin typeface="Times New Roman" pitchFamily="18" charset="0"/>
              <a:cs typeface="Times New Roman" pitchFamily="18" charset="0"/>
            </a:endParaRPr>
          </a:p>
        </p:txBody>
      </p:sp>
      <p:sp>
        <p:nvSpPr>
          <p:cNvPr id="11" name="Rectangle 10"/>
          <p:cNvSpPr/>
          <p:nvPr/>
        </p:nvSpPr>
        <p:spPr>
          <a:xfrm>
            <a:off x="4434949" y="2467928"/>
            <a:ext cx="2014836"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500×300</a:t>
            </a:r>
            <a:r>
              <a:rPr lang="en-US" b="1" kern="0" dirty="0" smtClean="0">
                <a:solidFill>
                  <a:sysClr val="window" lastClr="FFFFFF"/>
                </a:solidFill>
                <a:latin typeface="Times New Roman" pitchFamily="18" charset="0"/>
                <a:cs typeface="Times New Roman" pitchFamily="18" charset="0"/>
              </a:rPr>
              <a:t> </a:t>
            </a:r>
            <a:br>
              <a:rPr lang="en-US" b="1" kern="0" dirty="0" smtClean="0">
                <a:solidFill>
                  <a:sysClr val="window" lastClr="FFFFFF"/>
                </a:solidFill>
                <a:latin typeface="Times New Roman" pitchFamily="18" charset="0"/>
                <a:cs typeface="Times New Roman" pitchFamily="18" charset="0"/>
              </a:rPr>
            </a:b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500×300</a:t>
            </a:r>
          </a:p>
        </p:txBody>
      </p:sp>
      <p:sp>
        <p:nvSpPr>
          <p:cNvPr id="12" name="Rectangle 11"/>
          <p:cNvSpPr/>
          <p:nvPr/>
        </p:nvSpPr>
        <p:spPr>
          <a:xfrm>
            <a:off x="334137" y="4114800"/>
            <a:ext cx="5259773" cy="369332"/>
          </a:xfrm>
          <a:prstGeom prst="rect">
            <a:avLst/>
          </a:prstGeom>
        </p:spPr>
        <p:txBody>
          <a:bodyPr wrap="none">
            <a:spAutoFit/>
          </a:bodyPr>
          <a:lstStyle/>
          <a:p>
            <a:r>
              <a:rPr lang="en-US" kern="0" dirty="0" smtClean="0">
                <a:solidFill>
                  <a:sysClr val="window" lastClr="FFFFFF"/>
                </a:solidFill>
                <a:latin typeface="Times New Roman" pitchFamily="18" charset="0"/>
                <a:cs typeface="Times New Roman" pitchFamily="18" charset="0"/>
              </a:rPr>
              <a:t>Testing : Given a test image </a:t>
            </a:r>
            <a:r>
              <a:rPr lang="en-US" i="1" kern="0" dirty="0" smtClean="0">
                <a:solidFill>
                  <a:sysClr val="window" lastClr="FFFFFF"/>
                </a:solidFill>
                <a:latin typeface="Times New Roman" pitchFamily="18" charset="0"/>
                <a:cs typeface="Times New Roman" pitchFamily="18" charset="0"/>
              </a:rPr>
              <a:t>z </a:t>
            </a:r>
            <a:r>
              <a:rPr lang="en-US" i="1" dirty="0" smtClean="0">
                <a:latin typeface="Times New Roman" pitchFamily="18" charset="0"/>
                <a:cs typeface="Times New Roman" pitchFamily="18" charset="0"/>
              </a:rPr>
              <a:t>∈ R</a:t>
            </a:r>
            <a:r>
              <a:rPr lang="en-US" i="1" baseline="30000" dirty="0" smtClean="0">
                <a:latin typeface="Times New Roman" pitchFamily="18" charset="0"/>
                <a:cs typeface="Times New Roman" pitchFamily="18" charset="0"/>
              </a:rPr>
              <a:t>256</a:t>
            </a:r>
            <a:r>
              <a:rPr lang="en-US" kern="0" dirty="0" smtClean="0">
                <a:solidFill>
                  <a:sysClr val="window" lastClr="FFFFFF"/>
                </a:solidFill>
                <a:latin typeface="Times New Roman" pitchFamily="18" charset="0"/>
                <a:cs typeface="Times New Roman" pitchFamily="18" charset="0"/>
              </a:rPr>
              <a:t> , perform KOMP </a:t>
            </a:r>
            <a:endParaRPr lang="en-US" dirty="0">
              <a:latin typeface="Times New Roman" pitchFamily="18" charset="0"/>
              <a:cs typeface="Times New Roman" pitchFamily="18" charset="0"/>
            </a:endParaRPr>
          </a:p>
        </p:txBody>
      </p:sp>
      <p:sp>
        <p:nvSpPr>
          <p:cNvPr id="13" name="Rectangle 12"/>
          <p:cNvSpPr/>
          <p:nvPr/>
        </p:nvSpPr>
        <p:spPr>
          <a:xfrm>
            <a:off x="228600" y="4953000"/>
            <a:ext cx="1114408" cy="369332"/>
          </a:xfrm>
          <a:prstGeom prst="rect">
            <a:avLst/>
          </a:prstGeom>
          <a:ln>
            <a:solidFill>
              <a:schemeClr val="accent1"/>
            </a:solidFill>
          </a:ln>
        </p:spPr>
        <p:txBody>
          <a:bodyPr wrap="square">
            <a:spAutoFit/>
          </a:bodyPr>
          <a:lstStyle/>
          <a:p>
            <a:r>
              <a:rPr lang="en-US" b="1" i="1" kern="0" dirty="0" smtClean="0">
                <a:solidFill>
                  <a:sysClr val="window" lastClr="FFFFFF"/>
                </a:solidFill>
                <a:latin typeface="Times New Roman" pitchFamily="18" charset="0"/>
                <a:cs typeface="Times New Roman" pitchFamily="18" charset="0"/>
              </a:rPr>
              <a:t>z</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256</a:t>
            </a:r>
            <a:r>
              <a:rPr lang="en-US" b="1" kern="0" dirty="0" smtClean="0">
                <a:solidFill>
                  <a:sysClr val="window" lastClr="FFFFFF"/>
                </a:solidFill>
                <a:latin typeface="Times New Roman" pitchFamily="18" charset="0"/>
                <a:cs typeface="Times New Roman" pitchFamily="18" charset="0"/>
              </a:rPr>
              <a:t> </a:t>
            </a:r>
          </a:p>
        </p:txBody>
      </p:sp>
      <p:sp>
        <p:nvSpPr>
          <p:cNvPr id="14" name="Rectangle 13"/>
          <p:cNvSpPr/>
          <p:nvPr/>
        </p:nvSpPr>
        <p:spPr>
          <a:xfrm>
            <a:off x="2286000" y="4572000"/>
            <a:ext cx="2133600" cy="1477328"/>
          </a:xfrm>
          <a:prstGeom prst="rect">
            <a:avLst/>
          </a:prstGeom>
          <a:ln>
            <a:solidFill>
              <a:schemeClr val="accent1"/>
            </a:solidFill>
          </a:ln>
        </p:spPr>
        <p:txBody>
          <a:bodyPr wrap="square">
            <a:spAutoFit/>
          </a:bodyPr>
          <a:lstStyle/>
          <a:p>
            <a:pPr algn="ctr"/>
            <a:r>
              <a:rPr lang="el-GR" b="1" kern="0" dirty="0" smtClean="0">
                <a:solidFill>
                  <a:sysClr val="window" lastClr="FFFFFF"/>
                </a:solidFill>
                <a:latin typeface="Times New Roman" pitchFamily="18" charset="0"/>
                <a:cs typeface="Times New Roman" pitchFamily="18" charset="0"/>
              </a:rPr>
              <a:t>γ</a:t>
            </a:r>
            <a:r>
              <a:rPr lang="en-US" b="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300</a:t>
            </a:r>
            <a:r>
              <a:rPr lang="en-US" b="1" kern="0" dirty="0" smtClean="0">
                <a:solidFill>
                  <a:sysClr val="window" lastClr="FFFFFF"/>
                </a:solidFill>
                <a:latin typeface="Times New Roman" pitchFamily="18" charset="0"/>
                <a:cs typeface="Times New Roman" pitchFamily="18" charset="0"/>
              </a:rPr>
              <a:t> </a:t>
            </a:r>
            <a:r>
              <a:rPr lang="en-US" kern="0" dirty="0" smtClean="0">
                <a:solidFill>
                  <a:sysClr val="window" lastClr="FFFFFF"/>
                </a:solidFill>
                <a:latin typeface="Times New Roman" pitchFamily="18" charset="0"/>
                <a:cs typeface="Times New Roman" pitchFamily="18" charset="0"/>
              </a:rPr>
              <a:t>using </a:t>
            </a: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a:t>
            </a:r>
            <a:r>
              <a:rPr lang="el-GR" b="1" kern="0" dirty="0" smtClean="0">
                <a:solidFill>
                  <a:sysClr val="window" lastClr="FFFFFF"/>
                </a:solidFill>
                <a:latin typeface="Times New Roman" pitchFamily="18" charset="0"/>
                <a:cs typeface="Times New Roman" pitchFamily="18" charset="0"/>
              </a:rPr>
              <a:t> </a:t>
            </a:r>
            <a:r>
              <a:rPr lang="en-US" b="1" kern="0" dirty="0" smtClean="0">
                <a:solidFill>
                  <a:sysClr val="window" lastClr="FFFFFF"/>
                </a:solidFill>
                <a:latin typeface="Times New Roman" pitchFamily="18" charset="0"/>
                <a:cs typeface="Times New Roman" pitchFamily="18" charset="0"/>
              </a:rPr>
              <a:t/>
            </a:r>
            <a:br>
              <a:rPr lang="en-US" b="1" kern="0" dirty="0" smtClean="0">
                <a:solidFill>
                  <a:sysClr val="window" lastClr="FFFFFF"/>
                </a:solidFill>
                <a:latin typeface="Times New Roman" pitchFamily="18" charset="0"/>
                <a:cs typeface="Times New Roman" pitchFamily="18" charset="0"/>
              </a:rPr>
            </a:b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l-GR" b="1" kern="0" dirty="0" smtClean="0">
                <a:solidFill>
                  <a:sysClr val="window" lastClr="FFFFFF"/>
                </a:solidFill>
                <a:latin typeface="Times New Roman" pitchFamily="18" charset="0"/>
                <a:cs typeface="Times New Roman" pitchFamily="18" charset="0"/>
              </a:rPr>
              <a:t>γ</a:t>
            </a:r>
            <a:r>
              <a:rPr lang="en-US" b="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300</a:t>
            </a:r>
            <a:r>
              <a:rPr lang="en-US" kern="0" dirty="0" smtClean="0">
                <a:solidFill>
                  <a:sysClr val="window" lastClr="FFFFFF"/>
                </a:solidFill>
                <a:latin typeface="Times New Roman" pitchFamily="18" charset="0"/>
                <a:cs typeface="Times New Roman" pitchFamily="18" charset="0"/>
              </a:rPr>
              <a:t> using </a:t>
            </a: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10</a:t>
            </a:r>
            <a:endParaRPr lang="en-US" b="1" kern="0" baseline="30000" dirty="0" smtClean="0">
              <a:solidFill>
                <a:sysClr val="window" lastClr="FFFFFF"/>
              </a:solidFill>
              <a:latin typeface="Times New Roman" pitchFamily="18" charset="0"/>
              <a:cs typeface="Times New Roman" pitchFamily="18" charset="0"/>
            </a:endParaRPr>
          </a:p>
        </p:txBody>
      </p:sp>
      <p:sp>
        <p:nvSpPr>
          <p:cNvPr id="16" name="Right Arrow 15"/>
          <p:cNvSpPr/>
          <p:nvPr/>
        </p:nvSpPr>
        <p:spPr>
          <a:xfrm>
            <a:off x="1355970" y="4953000"/>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itchFamily="18" charset="0"/>
              <a:cs typeface="Times New Roman" pitchFamily="18" charset="0"/>
            </a:endParaRPr>
          </a:p>
        </p:txBody>
      </p:sp>
      <p:sp>
        <p:nvSpPr>
          <p:cNvPr id="17" name="Right Arrow 16"/>
          <p:cNvSpPr/>
          <p:nvPr/>
        </p:nvSpPr>
        <p:spPr>
          <a:xfrm>
            <a:off x="4419600" y="5029200"/>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itchFamily="18" charset="0"/>
              <a:cs typeface="Times New Roman" pitchFamily="18" charset="0"/>
            </a:endParaRPr>
          </a:p>
        </p:txBody>
      </p:sp>
      <p:sp>
        <p:nvSpPr>
          <p:cNvPr id="19" name="Rectangle 18"/>
          <p:cNvSpPr/>
          <p:nvPr/>
        </p:nvSpPr>
        <p:spPr>
          <a:xfrm>
            <a:off x="5334000" y="4648200"/>
            <a:ext cx="457200"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r</a:t>
            </a:r>
            <a:r>
              <a:rPr lang="en-US" b="1" kern="0" baseline="-25000" dirty="0" smtClean="0">
                <a:solidFill>
                  <a:sysClr val="window" lastClr="FFFFFF"/>
                </a:solidFill>
                <a:latin typeface="Times New Roman" pitchFamily="18" charset="0"/>
                <a:cs typeface="Times New Roman" pitchFamily="18" charset="0"/>
              </a:rPr>
              <a:t>1</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r</a:t>
            </a:r>
            <a:r>
              <a:rPr lang="en-US" b="1" kern="0" baseline="-25000" dirty="0" smtClean="0">
                <a:solidFill>
                  <a:sysClr val="window" lastClr="FFFFFF"/>
                </a:solidFill>
                <a:latin typeface="Times New Roman" pitchFamily="18" charset="0"/>
                <a:cs typeface="Times New Roman" pitchFamily="18" charset="0"/>
              </a:rPr>
              <a:t>10</a:t>
            </a:r>
          </a:p>
        </p:txBody>
      </p:sp>
      <p:graphicFrame>
        <p:nvGraphicFramePr>
          <p:cNvPr id="59394" name="Object 2"/>
          <p:cNvGraphicFramePr>
            <a:graphicFrameLocks noChangeAspect="1"/>
          </p:cNvGraphicFramePr>
          <p:nvPr/>
        </p:nvGraphicFramePr>
        <p:xfrm>
          <a:off x="5943600" y="5181600"/>
          <a:ext cx="1981200" cy="466165"/>
        </p:xfrm>
        <a:graphic>
          <a:graphicData uri="http://schemas.openxmlformats.org/presentationml/2006/ole">
            <p:oleObj spid="_x0000_s59404" name="Equation" r:id="rId4" imgW="1079032" imgH="253890" progId="Equation.3">
              <p:embed/>
            </p:oleObj>
          </a:graphicData>
        </a:graphic>
      </p:graphicFrame>
      <p:graphicFrame>
        <p:nvGraphicFramePr>
          <p:cNvPr id="59395" name="Object 3"/>
          <p:cNvGraphicFramePr>
            <a:graphicFrameLocks noChangeAspect="1"/>
          </p:cNvGraphicFramePr>
          <p:nvPr/>
        </p:nvGraphicFramePr>
        <p:xfrm>
          <a:off x="2666999" y="6188075"/>
          <a:ext cx="6400801" cy="288925"/>
        </p:xfrm>
        <a:graphic>
          <a:graphicData uri="http://schemas.openxmlformats.org/presentationml/2006/ole">
            <p:oleObj spid="_x0000_s59405" name="Equation" r:id="rId5" imgW="4559300" imgH="241300" progId="Equation.3">
              <p:embed/>
            </p:oleObj>
          </a:graphicData>
        </a:graphic>
      </p:graphicFrame>
      <p:pic>
        <p:nvPicPr>
          <p:cNvPr id="23" name="Picture 2"/>
          <p:cNvPicPr>
            <a:picLocks noChangeAspect="1" noChangeArrowheads="1"/>
          </p:cNvPicPr>
          <p:nvPr/>
        </p:nvPicPr>
        <p:blipFill>
          <a:blip r:embed="rId6" cstate="print"/>
          <a:srcRect/>
          <a:stretch>
            <a:fillRect/>
          </a:stretch>
        </p:blipFill>
        <p:spPr bwMode="auto">
          <a:xfrm>
            <a:off x="7006866" y="1214266"/>
            <a:ext cx="2060934" cy="2138534"/>
          </a:xfrm>
          <a:prstGeom prst="rect">
            <a:avLst/>
          </a:prstGeom>
          <a:noFill/>
          <a:ln w="9525">
            <a:noFill/>
            <a:miter lim="800000"/>
            <a:headEnd/>
            <a:tailEnd/>
          </a:ln>
        </p:spPr>
      </p:pic>
      <p:sp>
        <p:nvSpPr>
          <p:cNvPr id="24" name="TextBox 23"/>
          <p:cNvSpPr txBox="1"/>
          <p:nvPr/>
        </p:nvSpPr>
        <p:spPr>
          <a:xfrm>
            <a:off x="6934200" y="3403937"/>
            <a:ext cx="2209800" cy="861774"/>
          </a:xfrm>
          <a:prstGeom prst="rect">
            <a:avLst/>
          </a:prstGeom>
        </p:spPr>
        <p:txBody>
          <a:bodyPr wrap="square" rtlCol="0">
            <a:spAutoFit/>
          </a:bodyPr>
          <a:lstStyle/>
          <a:p>
            <a:pPr algn="just"/>
            <a:r>
              <a:rPr lang="en-US" sz="1000" kern="0" dirty="0" smtClean="0">
                <a:solidFill>
                  <a:sysClr val="window" lastClr="FFFFFF"/>
                </a:solidFill>
                <a:latin typeface="Times New Roman" pitchFamily="18" charset="0"/>
                <a:cs typeface="Times New Roman" pitchFamily="18" charset="0"/>
              </a:rPr>
              <a:t>Pre-images of learned atoms : Since the dictionary is learned in the kernel space the atoms in the dictionary need to be converted to back to the Euclidean space to view the atom</a:t>
            </a:r>
            <a:r>
              <a:rPr lang="en-US" sz="1000" kern="0" dirty="0" smtClean="0">
                <a:solidFill>
                  <a:schemeClr val="accent1">
                    <a:lumMod val="60000"/>
                    <a:lumOff val="40000"/>
                  </a:schemeClr>
                </a:solidFill>
                <a:latin typeface="Times New Roman" pitchFamily="18" charset="0"/>
                <a:cs typeface="Times New Roman" pitchFamily="18" charset="0"/>
              </a:rPr>
              <a:t>**.</a:t>
            </a:r>
          </a:p>
        </p:txBody>
      </p:sp>
      <p:sp>
        <p:nvSpPr>
          <p:cNvPr id="20" name="Slide Number Placeholder 19"/>
          <p:cNvSpPr>
            <a:spLocks noGrp="1"/>
          </p:cNvSpPr>
          <p:nvPr>
            <p:ph type="sldNum" sz="quarter" idx="12"/>
          </p:nvPr>
        </p:nvSpPr>
        <p:spPr/>
        <p:txBody>
          <a:bodyPr/>
          <a:lstStyle/>
          <a:p>
            <a:fld id="{AF9C6944-EDD4-4866-9FDD-1489854426A1}" type="slidenum">
              <a:rPr lang="en-US" smtClean="0"/>
              <a:pPr/>
              <a:t>27</a:t>
            </a:fld>
            <a:endParaRPr lang="en-US"/>
          </a:p>
        </p:txBody>
      </p:sp>
      <p:sp>
        <p:nvSpPr>
          <p:cNvPr id="22" name="Rectangle 21"/>
          <p:cNvSpPr/>
          <p:nvPr/>
        </p:nvSpPr>
        <p:spPr>
          <a:xfrm>
            <a:off x="-76200" y="6553200"/>
            <a:ext cx="9144000" cy="261610"/>
          </a:xfrm>
          <a:prstGeom prst="rect">
            <a:avLst/>
          </a:prstGeom>
        </p:spPr>
        <p:txBody>
          <a:bodyPr wrap="square">
            <a:spAutoFit/>
          </a:bodyPr>
          <a:lstStyle/>
          <a:p>
            <a:r>
              <a:rPr lang="en-US" sz="1100" b="1" i="1" dirty="0" smtClean="0">
                <a:solidFill>
                  <a:schemeClr val="accent1"/>
                </a:solidFill>
                <a:latin typeface="Times New Roman" pitchFamily="18" charset="0"/>
                <a:cs typeface="Times New Roman" pitchFamily="18" charset="0"/>
              </a:rPr>
              <a:t>** </a:t>
            </a:r>
            <a:r>
              <a:rPr lang="en-US" sz="1100" b="1" i="1" dirty="0" smtClean="0">
                <a:latin typeface="Times New Roman" pitchFamily="18" charset="0"/>
                <a:cs typeface="Times New Roman" pitchFamily="18" charset="0"/>
              </a:rPr>
              <a:t>J. T.-Y. Kwok and I. W.-H. Tsang, “The pre-image problem in kernel </a:t>
            </a:r>
            <a:r>
              <a:rPr lang="nl-NL" sz="1100" b="1" i="1" dirty="0" smtClean="0">
                <a:latin typeface="Times New Roman" pitchFamily="18" charset="0"/>
                <a:cs typeface="Times New Roman" pitchFamily="18" charset="0"/>
              </a:rPr>
              <a:t>methods,” IEEE Trans. Neural Netw., vol. 15, no. 6, pp. 1517–1525, </a:t>
            </a:r>
            <a:r>
              <a:rPr lang="en-US" sz="1100" b="1" i="1" dirty="0" smtClean="0">
                <a:latin typeface="Times New Roman" pitchFamily="18" charset="0"/>
                <a:cs typeface="Times New Roman" pitchFamily="18" charset="0"/>
              </a:rPr>
              <a:t>Nov. 2004</a:t>
            </a:r>
            <a:r>
              <a:rPr lang="en-US" sz="1100" b="1" i="1" dirty="0" smtClean="0">
                <a:solidFill>
                  <a:schemeClr val="accent1"/>
                </a:solidFill>
                <a:latin typeface="Times New Roman" pitchFamily="18" charset="0"/>
                <a:cs typeface="Times New Roman"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93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93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P spid="14" grpId="0" animBg="1"/>
      <p:bldP spid="16" grpId="0" animBg="1"/>
      <p:bldP spid="17" grpId="0" animBg="1"/>
      <p:bldP spid="19" grpId="0" animBg="1"/>
      <p:bldP spid="2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0"/>
            <a:ext cx="9144000" cy="1143000"/>
          </a:xfrm>
          <a:prstGeom prst="rect">
            <a:avLst/>
          </a:prstGeom>
        </p:spPr>
        <p:txBody>
          <a:bodyPr vert="horz" lIns="45720" rIns="45720" anchor="ctr">
            <a:normAutofit/>
          </a:bodyPr>
          <a:lstStyle/>
          <a:p>
            <a:pPr marL="0" marR="0" lvl="0" indent="0" algn="ctr" defTabSz="914400" fontAlgn="auto">
              <a:lnSpc>
                <a:spcPct val="100000"/>
              </a:lnSpc>
              <a:spcBef>
                <a:spcPct val="0"/>
              </a:spcBef>
              <a:spcAft>
                <a:spcPts val="0"/>
              </a:spcAft>
              <a:buClrTx/>
              <a:buSzTx/>
              <a:tabLst/>
              <a:defRPr/>
            </a:pPr>
            <a:r>
              <a:rPr lang="en-US" sz="4600" dirty="0" smtClean="0">
                <a:latin typeface="+mj-lt"/>
                <a:ea typeface="+mj-ea"/>
                <a:cs typeface="+mj-cs"/>
              </a:rPr>
              <a:t>Results and Discussion</a:t>
            </a:r>
            <a:endParaRPr lang="en-US" sz="4600" dirty="0">
              <a:latin typeface="+mj-lt"/>
              <a:ea typeface="+mj-ea"/>
              <a:cs typeface="+mj-cs"/>
            </a:endParaRPr>
          </a:p>
        </p:txBody>
      </p:sp>
      <p:sp>
        <p:nvSpPr>
          <p:cNvPr id="12" name="Rectangle 11"/>
          <p:cNvSpPr/>
          <p:nvPr/>
        </p:nvSpPr>
        <p:spPr>
          <a:xfrm>
            <a:off x="435430" y="4114800"/>
            <a:ext cx="6629400" cy="646331"/>
          </a:xfrm>
          <a:prstGeom prst="rect">
            <a:avLst/>
          </a:prstGeom>
        </p:spPr>
        <p:txBody>
          <a:bodyPr wrap="square">
            <a:spAutoFit/>
          </a:bodyPr>
          <a:lstStyle/>
          <a:p>
            <a:r>
              <a:rPr lang="en-US" kern="0" dirty="0" smtClean="0">
                <a:solidFill>
                  <a:sysClr val="window" lastClr="FFFFFF"/>
                </a:solidFill>
                <a:latin typeface="Times New Roman" pitchFamily="18" charset="0"/>
                <a:cs typeface="Times New Roman" pitchFamily="18" charset="0"/>
              </a:rPr>
              <a:t>Testing : Given a test image </a:t>
            </a:r>
            <a:r>
              <a:rPr lang="en-US" b="1" i="1" kern="0" dirty="0" smtClean="0">
                <a:solidFill>
                  <a:sysClr val="window" lastClr="FFFFFF"/>
                </a:solidFill>
                <a:latin typeface="Times New Roman" pitchFamily="18" charset="0"/>
                <a:cs typeface="Times New Roman" pitchFamily="18" charset="0"/>
              </a:rPr>
              <a:t>z</a:t>
            </a:r>
            <a:r>
              <a:rPr lang="en-US" i="1" kern="0" dirty="0" smtClean="0">
                <a:solidFill>
                  <a:sysClr val="window" lastClr="FFFFFF"/>
                </a:solidFill>
                <a:latin typeface="Times New Roman" pitchFamily="18" charset="0"/>
                <a:cs typeface="Times New Roman" pitchFamily="18" charset="0"/>
              </a:rPr>
              <a:t> </a:t>
            </a:r>
            <a:r>
              <a:rPr lang="en-US" i="1" dirty="0" smtClean="0">
                <a:latin typeface="Times New Roman" pitchFamily="18" charset="0"/>
                <a:cs typeface="Times New Roman" pitchFamily="18" charset="0"/>
              </a:rPr>
              <a:t>∈ R</a:t>
            </a:r>
            <a:r>
              <a:rPr lang="en-US" i="1" baseline="30000" dirty="0" smtClean="0">
                <a:latin typeface="Times New Roman" pitchFamily="18" charset="0"/>
                <a:cs typeface="Times New Roman" pitchFamily="18" charset="0"/>
              </a:rPr>
              <a:t>256</a:t>
            </a:r>
            <a:r>
              <a:rPr lang="en-US" kern="0" dirty="0" smtClean="0">
                <a:solidFill>
                  <a:sysClr val="window" lastClr="FFFFFF"/>
                </a:solidFill>
                <a:latin typeface="Times New Roman" pitchFamily="18" charset="0"/>
                <a:cs typeface="Times New Roman" pitchFamily="18" charset="0"/>
              </a:rPr>
              <a:t> , perform KOMP on joined </a:t>
            </a:r>
          </a:p>
          <a:p>
            <a:r>
              <a:rPr lang="en-US" kern="0" dirty="0" smtClean="0">
                <a:solidFill>
                  <a:sysClr val="window" lastClr="FFFFFF"/>
                </a:solidFill>
                <a:latin typeface="Times New Roman" pitchFamily="18" charset="0"/>
                <a:cs typeface="Times New Roman" pitchFamily="18" charset="0"/>
              </a:rPr>
              <a:t>Dictionary [A</a:t>
            </a:r>
            <a:r>
              <a:rPr lang="en-US" kern="0" baseline="-25000" dirty="0" smtClean="0">
                <a:solidFill>
                  <a:sysClr val="window" lastClr="FFFFFF"/>
                </a:solidFill>
                <a:latin typeface="Times New Roman" pitchFamily="18" charset="0"/>
                <a:cs typeface="Times New Roman" pitchFamily="18" charset="0"/>
              </a:rPr>
              <a:t>1</a:t>
            </a:r>
            <a:r>
              <a:rPr lang="en-US" kern="0" dirty="0" smtClean="0">
                <a:solidFill>
                  <a:sysClr val="window" lastClr="FFFFFF"/>
                </a:solidFill>
                <a:latin typeface="Times New Roman" pitchFamily="18" charset="0"/>
                <a:cs typeface="Times New Roman" pitchFamily="18" charset="0"/>
              </a:rPr>
              <a:t>,…,A</a:t>
            </a:r>
            <a:r>
              <a:rPr lang="en-US" kern="0" baseline="-25000" dirty="0" smtClean="0">
                <a:solidFill>
                  <a:sysClr val="window" lastClr="FFFFFF"/>
                </a:solidFill>
                <a:latin typeface="Times New Roman" pitchFamily="18" charset="0"/>
                <a:cs typeface="Times New Roman" pitchFamily="18" charset="0"/>
              </a:rPr>
              <a:t>10</a:t>
            </a:r>
            <a:r>
              <a:rPr lang="en-US" kern="0" dirty="0" smtClean="0">
                <a:solidFill>
                  <a:sysClr val="window" lastClr="FFFFFF"/>
                </a:solidFill>
                <a:latin typeface="Times New Roman" pitchFamily="18" charset="0"/>
                <a:cs typeface="Times New Roman" pitchFamily="18" charset="0"/>
              </a:rPr>
              <a:t> ] </a:t>
            </a:r>
            <a:r>
              <a:rPr lang="en-US" kern="0" dirty="0" err="1" smtClean="0">
                <a:solidFill>
                  <a:sysClr val="window" lastClr="FFFFFF"/>
                </a:solidFill>
                <a:latin typeface="Times New Roman" pitchFamily="18" charset="0"/>
                <a:cs typeface="Times New Roman" pitchFamily="18" charset="0"/>
              </a:rPr>
              <a:t>Sparsity</a:t>
            </a:r>
            <a:r>
              <a:rPr lang="en-US" kern="0" dirty="0" smtClean="0">
                <a:solidFill>
                  <a:sysClr val="window" lastClr="FFFFFF"/>
                </a:solidFill>
                <a:latin typeface="Times New Roman" pitchFamily="18" charset="0"/>
                <a:cs typeface="Times New Roman" pitchFamily="18" charset="0"/>
              </a:rPr>
              <a:t> Constraint T = 10( in this case)</a:t>
            </a:r>
            <a:endParaRPr lang="en-US" dirty="0"/>
          </a:p>
        </p:txBody>
      </p:sp>
      <p:sp>
        <p:nvSpPr>
          <p:cNvPr id="13" name="Rectangle 12"/>
          <p:cNvSpPr/>
          <p:nvPr/>
        </p:nvSpPr>
        <p:spPr>
          <a:xfrm>
            <a:off x="685800" y="5103085"/>
            <a:ext cx="1114408" cy="369332"/>
          </a:xfrm>
          <a:prstGeom prst="rect">
            <a:avLst/>
          </a:prstGeom>
          <a:ln>
            <a:solidFill>
              <a:schemeClr val="accent1"/>
            </a:solidFill>
          </a:ln>
        </p:spPr>
        <p:txBody>
          <a:bodyPr wrap="square">
            <a:spAutoFit/>
          </a:bodyPr>
          <a:lstStyle/>
          <a:p>
            <a:r>
              <a:rPr lang="en-US" b="1" i="1" kern="0" dirty="0" smtClean="0">
                <a:solidFill>
                  <a:sysClr val="window" lastClr="FFFFFF"/>
                </a:solidFill>
                <a:latin typeface="Times New Roman" pitchFamily="18" charset="0"/>
                <a:cs typeface="Times New Roman" pitchFamily="18" charset="0"/>
              </a:rPr>
              <a:t>z</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256</a:t>
            </a:r>
            <a:r>
              <a:rPr lang="en-US" b="1" kern="0" dirty="0" smtClean="0">
                <a:solidFill>
                  <a:sysClr val="window" lastClr="FFFFFF"/>
                </a:solidFill>
                <a:latin typeface="Times New Roman" pitchFamily="18" charset="0"/>
                <a:cs typeface="Times New Roman" pitchFamily="18" charset="0"/>
              </a:rPr>
              <a:t> </a:t>
            </a:r>
          </a:p>
        </p:txBody>
      </p:sp>
      <p:sp>
        <p:nvSpPr>
          <p:cNvPr id="14" name="Rectangle 13"/>
          <p:cNvSpPr/>
          <p:nvPr/>
        </p:nvSpPr>
        <p:spPr>
          <a:xfrm>
            <a:off x="2754084" y="4972463"/>
            <a:ext cx="2133600" cy="646331"/>
          </a:xfrm>
          <a:prstGeom prst="rect">
            <a:avLst/>
          </a:prstGeom>
          <a:ln>
            <a:solidFill>
              <a:schemeClr val="accent1"/>
            </a:solidFill>
          </a:ln>
        </p:spPr>
        <p:txBody>
          <a:bodyPr wrap="square">
            <a:spAutoFit/>
          </a:bodyPr>
          <a:lstStyle/>
          <a:p>
            <a:r>
              <a:rPr lang="el-GR" b="1" kern="0" dirty="0" smtClean="0">
                <a:solidFill>
                  <a:sysClr val="window" lastClr="FFFFFF"/>
                </a:solidFill>
                <a:latin typeface="Times New Roman" pitchFamily="18" charset="0"/>
                <a:cs typeface="Times New Roman" pitchFamily="18" charset="0"/>
              </a:rPr>
              <a:t>γ</a:t>
            </a:r>
            <a:r>
              <a:rPr lang="en-US" b="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3000</a:t>
            </a:r>
            <a:r>
              <a:rPr lang="en-US" b="1" kern="0" dirty="0" smtClean="0">
                <a:solidFill>
                  <a:sysClr val="window" lastClr="FFFFFF"/>
                </a:solidFill>
                <a:latin typeface="Times New Roman" pitchFamily="18" charset="0"/>
                <a:cs typeface="Times New Roman" pitchFamily="18" charset="0"/>
              </a:rPr>
              <a:t> </a:t>
            </a:r>
            <a:r>
              <a:rPr lang="en-US" kern="0" dirty="0" smtClean="0">
                <a:solidFill>
                  <a:sysClr val="window" lastClr="FFFFFF"/>
                </a:solidFill>
                <a:latin typeface="Times New Roman" pitchFamily="18" charset="0"/>
                <a:cs typeface="Times New Roman" pitchFamily="18" charset="0"/>
              </a:rPr>
              <a:t>using [</a:t>
            </a: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a:t>
            </a:r>
            <a:endParaRPr lang="en-US" b="1" kern="0" baseline="30000" dirty="0" smtClean="0">
              <a:solidFill>
                <a:sysClr val="window" lastClr="FFFFFF"/>
              </a:solidFill>
              <a:latin typeface="Times New Roman" pitchFamily="18" charset="0"/>
              <a:cs typeface="Times New Roman" pitchFamily="18" charset="0"/>
            </a:endParaRPr>
          </a:p>
        </p:txBody>
      </p:sp>
      <p:sp>
        <p:nvSpPr>
          <p:cNvPr id="16" name="Right Arrow 15"/>
          <p:cNvSpPr/>
          <p:nvPr/>
        </p:nvSpPr>
        <p:spPr>
          <a:xfrm>
            <a:off x="1813170" y="5103085"/>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7" name="Right Arrow 16"/>
          <p:cNvSpPr/>
          <p:nvPr/>
        </p:nvSpPr>
        <p:spPr>
          <a:xfrm>
            <a:off x="4909456" y="5179285"/>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19" name="Rectangle 18"/>
          <p:cNvSpPr/>
          <p:nvPr/>
        </p:nvSpPr>
        <p:spPr>
          <a:xfrm>
            <a:off x="5823856" y="4722085"/>
            <a:ext cx="500744"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r</a:t>
            </a:r>
            <a:r>
              <a:rPr lang="en-US" b="1" kern="0" baseline="-25000" dirty="0" smtClean="0">
                <a:solidFill>
                  <a:sysClr val="window" lastClr="FFFFFF"/>
                </a:solidFill>
                <a:latin typeface="Times New Roman" pitchFamily="18" charset="0"/>
                <a:cs typeface="Times New Roman" pitchFamily="18" charset="0"/>
              </a:rPr>
              <a:t>1</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r</a:t>
            </a:r>
            <a:r>
              <a:rPr lang="en-US" b="1" kern="0" baseline="-25000" dirty="0" smtClean="0">
                <a:solidFill>
                  <a:sysClr val="window" lastClr="FFFFFF"/>
                </a:solidFill>
                <a:latin typeface="Times New Roman" pitchFamily="18" charset="0"/>
                <a:cs typeface="Times New Roman" pitchFamily="18" charset="0"/>
              </a:rPr>
              <a:t>10</a:t>
            </a:r>
          </a:p>
        </p:txBody>
      </p:sp>
      <p:graphicFrame>
        <p:nvGraphicFramePr>
          <p:cNvPr id="59394" name="Object 2"/>
          <p:cNvGraphicFramePr>
            <a:graphicFrameLocks noChangeAspect="1"/>
          </p:cNvGraphicFramePr>
          <p:nvPr/>
        </p:nvGraphicFramePr>
        <p:xfrm>
          <a:off x="6400800" y="5181600"/>
          <a:ext cx="1981200" cy="466165"/>
        </p:xfrm>
        <a:graphic>
          <a:graphicData uri="http://schemas.openxmlformats.org/presentationml/2006/ole">
            <p:oleObj spid="_x0000_s61453" name="Equation" r:id="rId3" imgW="1079032" imgH="253890" progId="Equation.3">
              <p:embed/>
            </p:oleObj>
          </a:graphicData>
        </a:graphic>
      </p:graphicFrame>
      <p:sp>
        <p:nvSpPr>
          <p:cNvPr id="20" name="Slide Number Placeholder 19"/>
          <p:cNvSpPr>
            <a:spLocks noGrp="1"/>
          </p:cNvSpPr>
          <p:nvPr>
            <p:ph type="sldNum" sz="quarter" idx="12"/>
          </p:nvPr>
        </p:nvSpPr>
        <p:spPr/>
        <p:txBody>
          <a:bodyPr/>
          <a:lstStyle/>
          <a:p>
            <a:fld id="{AF9C6944-EDD4-4866-9FDD-1489854426A1}" type="slidenum">
              <a:rPr lang="en-US" smtClean="0"/>
              <a:pPr/>
              <a:t>28</a:t>
            </a:fld>
            <a:endParaRPr lang="en-US"/>
          </a:p>
        </p:txBody>
      </p:sp>
      <p:sp>
        <p:nvSpPr>
          <p:cNvPr id="21" name="Rectangle 20"/>
          <p:cNvSpPr/>
          <p:nvPr/>
        </p:nvSpPr>
        <p:spPr>
          <a:xfrm>
            <a:off x="-76200" y="6553200"/>
            <a:ext cx="9144000" cy="261610"/>
          </a:xfrm>
          <a:prstGeom prst="rect">
            <a:avLst/>
          </a:prstGeom>
        </p:spPr>
        <p:txBody>
          <a:bodyPr wrap="square">
            <a:spAutoFit/>
          </a:bodyPr>
          <a:lstStyle/>
          <a:p>
            <a:r>
              <a:rPr lang="en-US" sz="1100" b="1" i="1" dirty="0" smtClean="0">
                <a:solidFill>
                  <a:schemeClr val="accent1"/>
                </a:solidFill>
                <a:latin typeface="Times New Roman" pitchFamily="18" charset="0"/>
                <a:cs typeface="Times New Roman" pitchFamily="18" charset="0"/>
              </a:rPr>
              <a:t>** </a:t>
            </a:r>
            <a:r>
              <a:rPr lang="en-US" sz="1100" dirty="0" smtClean="0"/>
              <a:t>J. T. Kwok and I. W. Tsang, “The pre-image problem in kernel methods.,” </a:t>
            </a:r>
            <a:r>
              <a:rPr lang="en-US" sz="1100" i="1" dirty="0" smtClean="0"/>
              <a:t>IEEE Trans. Neural </a:t>
            </a:r>
            <a:r>
              <a:rPr lang="en-US" sz="1100" i="1" dirty="0" err="1" smtClean="0"/>
              <a:t>Netw</a:t>
            </a:r>
            <a:r>
              <a:rPr lang="en-US" sz="1100" i="1" dirty="0" smtClean="0"/>
              <a:t>.</a:t>
            </a:r>
            <a:r>
              <a:rPr lang="en-US" sz="1100" dirty="0" smtClean="0"/>
              <a:t>, vol. 15, no. 6, pp. 1517–25, Nov. 2004.</a:t>
            </a:r>
            <a:r>
              <a:rPr lang="en-US" sz="1100" b="1" i="1" dirty="0" smtClean="0">
                <a:solidFill>
                  <a:schemeClr val="accent1"/>
                </a:solidFill>
                <a:latin typeface="Times New Roman" pitchFamily="18" charset="0"/>
                <a:cs typeface="Times New Roman" pitchFamily="18" charset="0"/>
              </a:rPr>
              <a:t>.  </a:t>
            </a:r>
          </a:p>
        </p:txBody>
      </p:sp>
      <p:sp>
        <p:nvSpPr>
          <p:cNvPr id="22" name="Rectangle 21"/>
          <p:cNvSpPr/>
          <p:nvPr/>
        </p:nvSpPr>
        <p:spPr>
          <a:xfrm>
            <a:off x="0" y="1066800"/>
            <a:ext cx="1845377"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Digit Recognition</a:t>
            </a:r>
          </a:p>
        </p:txBody>
      </p:sp>
      <p:sp>
        <p:nvSpPr>
          <p:cNvPr id="25" name="Rectangle 24"/>
          <p:cNvSpPr/>
          <p:nvPr/>
        </p:nvSpPr>
        <p:spPr>
          <a:xfrm>
            <a:off x="273050" y="1447800"/>
            <a:ext cx="3352264"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Approach 2 : Collective Approach</a:t>
            </a:r>
            <a:endParaRPr lang="en-US" dirty="0">
              <a:latin typeface="Times New Roman" pitchFamily="18" charset="0"/>
              <a:cs typeface="Times New Roman" pitchFamily="18" charset="0"/>
            </a:endParaRPr>
          </a:p>
        </p:txBody>
      </p:sp>
      <p:sp>
        <p:nvSpPr>
          <p:cNvPr id="26" name="Rectangle 25"/>
          <p:cNvSpPr/>
          <p:nvPr/>
        </p:nvSpPr>
        <p:spPr>
          <a:xfrm>
            <a:off x="637477" y="2438400"/>
            <a:ext cx="3081636"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a:t>
            </a:r>
            <a:r>
              <a:rPr lang="en-US" b="1" i="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i1,…,</a:t>
            </a:r>
            <a:r>
              <a:rPr lang="en-US" b="1" i="1" kern="0" dirty="0" err="1" smtClean="0">
                <a:solidFill>
                  <a:sysClr val="window" lastClr="FFFFFF"/>
                </a:solidFill>
                <a:latin typeface="Times New Roman" pitchFamily="18" charset="0"/>
                <a:cs typeface="Times New Roman" pitchFamily="18" charset="0"/>
              </a:rPr>
              <a:t>x</a:t>
            </a:r>
            <a:r>
              <a:rPr lang="en-US" b="1" i="1" kern="0" baseline="-25000" dirty="0" err="1" smtClean="0">
                <a:solidFill>
                  <a:sysClr val="window" lastClr="FFFFFF"/>
                </a:solidFill>
                <a:latin typeface="Times New Roman" pitchFamily="18" charset="0"/>
                <a:cs typeface="Times New Roman" pitchFamily="18" charset="0"/>
              </a:rPr>
              <a:t>iN</a:t>
            </a:r>
            <a:r>
              <a:rPr lang="en-US" b="1" kern="0" dirty="0" smtClean="0">
                <a:solidFill>
                  <a:sysClr val="window" lastClr="FFFFFF"/>
                </a:solidFill>
                <a:latin typeface="Times New Roman" pitchFamily="18" charset="0"/>
                <a:cs typeface="Times New Roman" pitchFamily="18" charset="0"/>
              </a:rPr>
              <a:t>]</a:t>
            </a:r>
            <a:r>
              <a:rPr lang="en-US" b="1" i="1"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R</a:t>
            </a:r>
            <a:r>
              <a:rPr lang="en-US" i="1" baseline="30000" dirty="0" smtClean="0">
                <a:latin typeface="Times New Roman" pitchFamily="18" charset="0"/>
                <a:cs typeface="Times New Roman" pitchFamily="18" charset="0"/>
              </a:rPr>
              <a:t>256×500</a:t>
            </a:r>
            <a:r>
              <a:rPr lang="en-US" kern="0" dirty="0" smtClean="0">
                <a:solidFill>
                  <a:sysClr val="window" lastClr="FFFFFF"/>
                </a:solidFill>
                <a:latin typeface="Times New Roman" pitchFamily="18" charset="0"/>
                <a:cs typeface="Times New Roman" pitchFamily="18" charset="0"/>
              </a:rPr>
              <a:t>   </a:t>
            </a:r>
            <a:r>
              <a:rPr lang="en-US" i="1" kern="0" dirty="0" err="1" smtClean="0">
                <a:solidFill>
                  <a:sysClr val="window" lastClr="FFFFFF"/>
                </a:solidFill>
                <a:latin typeface="Times New Roman" pitchFamily="18" charset="0"/>
                <a:cs typeface="Times New Roman" pitchFamily="18" charset="0"/>
              </a:rPr>
              <a:t>i</a:t>
            </a:r>
            <a:r>
              <a:rPr lang="en-US" i="1" kern="0" dirty="0" smtClean="0">
                <a:solidFill>
                  <a:sysClr val="window" lastClr="FFFFFF"/>
                </a:solidFill>
                <a:latin typeface="Times New Roman" pitchFamily="18" charset="0"/>
                <a:cs typeface="Times New Roman" pitchFamily="18" charset="0"/>
              </a:rPr>
              <a:t>=1</a:t>
            </a:r>
            <a:r>
              <a:rPr lang="en-US" kern="0" dirty="0" smtClean="0">
                <a:solidFill>
                  <a:sysClr val="window" lastClr="FFFFFF"/>
                </a:solidFill>
                <a:latin typeface="Times New Roman" pitchFamily="18" charset="0"/>
                <a:cs typeface="Times New Roman" pitchFamily="18" charset="0"/>
              </a:rPr>
              <a:t/>
            </a:r>
            <a:br>
              <a:rPr lang="en-US" kern="0" dirty="0" smtClean="0">
                <a:solidFill>
                  <a:sysClr val="window" lastClr="FFFFFF"/>
                </a:solidFill>
                <a:latin typeface="Times New Roman" pitchFamily="18" charset="0"/>
                <a:cs typeface="Times New Roman" pitchFamily="18" charset="0"/>
              </a:rPr>
            </a:b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 = [</a:t>
            </a:r>
            <a:r>
              <a:rPr lang="en-US" b="1" i="1" kern="0" dirty="0" smtClean="0">
                <a:solidFill>
                  <a:sysClr val="window" lastClr="FFFFFF"/>
                </a:solidFill>
                <a:latin typeface="Times New Roman" pitchFamily="18" charset="0"/>
                <a:cs typeface="Times New Roman" pitchFamily="18" charset="0"/>
              </a:rPr>
              <a:t>x</a:t>
            </a:r>
            <a:r>
              <a:rPr lang="en-US" b="1" i="1" kern="0" baseline="-25000" dirty="0" smtClean="0">
                <a:solidFill>
                  <a:sysClr val="window" lastClr="FFFFFF"/>
                </a:solidFill>
                <a:latin typeface="Times New Roman" pitchFamily="18" charset="0"/>
                <a:cs typeface="Times New Roman" pitchFamily="18" charset="0"/>
              </a:rPr>
              <a:t>i1,…,</a:t>
            </a:r>
            <a:r>
              <a:rPr lang="en-US" b="1" i="1" kern="0" dirty="0" err="1" smtClean="0">
                <a:solidFill>
                  <a:sysClr val="window" lastClr="FFFFFF"/>
                </a:solidFill>
                <a:latin typeface="Times New Roman" pitchFamily="18" charset="0"/>
                <a:cs typeface="Times New Roman" pitchFamily="18" charset="0"/>
              </a:rPr>
              <a:t>x</a:t>
            </a:r>
            <a:r>
              <a:rPr lang="en-US" b="1" i="1" kern="0" baseline="-25000" dirty="0" err="1" smtClean="0">
                <a:solidFill>
                  <a:sysClr val="window" lastClr="FFFFFF"/>
                </a:solidFill>
                <a:latin typeface="Times New Roman" pitchFamily="18" charset="0"/>
                <a:cs typeface="Times New Roman" pitchFamily="18" charset="0"/>
              </a:rPr>
              <a:t>iN</a:t>
            </a:r>
            <a:r>
              <a:rPr lang="en-US" b="1" kern="0" dirty="0" smtClean="0">
                <a:solidFill>
                  <a:sysClr val="window" lastClr="FFFFFF"/>
                </a:solidFill>
                <a:latin typeface="Times New Roman" pitchFamily="18" charset="0"/>
                <a:cs typeface="Times New Roman" pitchFamily="18" charset="0"/>
              </a:rPr>
              <a:t>]</a:t>
            </a:r>
            <a:r>
              <a:rPr lang="en-US" b="1" i="1"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R</a:t>
            </a:r>
            <a:r>
              <a:rPr lang="en-US" i="1" baseline="30000" dirty="0" smtClean="0">
                <a:latin typeface="Times New Roman" pitchFamily="18" charset="0"/>
                <a:cs typeface="Times New Roman" pitchFamily="18" charset="0"/>
              </a:rPr>
              <a:t>256×500</a:t>
            </a:r>
            <a:r>
              <a:rPr lang="en-US" i="1" kern="0" dirty="0" smtClean="0">
                <a:solidFill>
                  <a:sysClr val="window" lastClr="FFFFFF"/>
                </a:solidFill>
                <a:latin typeface="Times New Roman" pitchFamily="18" charset="0"/>
                <a:cs typeface="Times New Roman" pitchFamily="18" charset="0"/>
              </a:rPr>
              <a:t> </a:t>
            </a:r>
            <a:r>
              <a:rPr lang="en-US" i="1" kern="0" dirty="0" err="1" smtClean="0">
                <a:solidFill>
                  <a:sysClr val="window" lastClr="FFFFFF"/>
                </a:solidFill>
                <a:latin typeface="Times New Roman" pitchFamily="18" charset="0"/>
                <a:cs typeface="Times New Roman" pitchFamily="18" charset="0"/>
              </a:rPr>
              <a:t>i</a:t>
            </a:r>
            <a:r>
              <a:rPr lang="en-US" i="1" kern="0" dirty="0" smtClean="0">
                <a:solidFill>
                  <a:sysClr val="window" lastClr="FFFFFF"/>
                </a:solidFill>
                <a:latin typeface="Times New Roman" pitchFamily="18" charset="0"/>
                <a:cs typeface="Times New Roman" pitchFamily="18" charset="0"/>
              </a:rPr>
              <a:t>=10</a:t>
            </a:r>
          </a:p>
        </p:txBody>
      </p:sp>
      <p:sp>
        <p:nvSpPr>
          <p:cNvPr id="27" name="Right Arrow 26"/>
          <p:cNvSpPr/>
          <p:nvPr/>
        </p:nvSpPr>
        <p:spPr>
          <a:xfrm>
            <a:off x="3733800" y="3107056"/>
            <a:ext cx="9144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latin typeface="Times New Roman" pitchFamily="18" charset="0"/>
                <a:cs typeface="Times New Roman" pitchFamily="18" charset="0"/>
              </a:rPr>
              <a:t>compute</a:t>
            </a:r>
            <a:endParaRPr lang="en-US" sz="1400" dirty="0">
              <a:latin typeface="Times New Roman" pitchFamily="18" charset="0"/>
              <a:cs typeface="Times New Roman" pitchFamily="18" charset="0"/>
            </a:endParaRPr>
          </a:p>
        </p:txBody>
      </p:sp>
      <p:sp>
        <p:nvSpPr>
          <p:cNvPr id="28" name="Rectangle 27"/>
          <p:cNvSpPr/>
          <p:nvPr/>
        </p:nvSpPr>
        <p:spPr>
          <a:xfrm>
            <a:off x="435430" y="1769226"/>
            <a:ext cx="6628738" cy="646331"/>
          </a:xfrm>
          <a:prstGeom prst="rect">
            <a:avLst/>
          </a:prstGeom>
        </p:spPr>
        <p:txBody>
          <a:bodyPr wrap="none">
            <a:spAutoFit/>
          </a:bodyPr>
          <a:lstStyle/>
          <a:p>
            <a:r>
              <a:rPr lang="en-US" kern="0" dirty="0" smtClean="0">
                <a:solidFill>
                  <a:sysClr val="window" lastClr="FFFFFF"/>
                </a:solidFill>
                <a:latin typeface="Times New Roman" pitchFamily="18" charset="0"/>
                <a:cs typeface="Times New Roman" pitchFamily="18" charset="0"/>
              </a:rPr>
              <a:t>Training Examples </a:t>
            </a:r>
          </a:p>
          <a:p>
            <a:r>
              <a:rPr lang="en-US" kern="0" dirty="0" smtClean="0">
                <a:solidFill>
                  <a:sysClr val="window" lastClr="FFFFFF"/>
                </a:solidFill>
                <a:latin typeface="Times New Roman" pitchFamily="18" charset="0"/>
                <a:cs typeface="Times New Roman" pitchFamily="18" charset="0"/>
              </a:rPr>
              <a:t>A separate Dictionary for each class was learned using </a:t>
            </a:r>
            <a:r>
              <a:rPr lang="en-US" i="1" kern="0" dirty="0" smtClean="0">
                <a:solidFill>
                  <a:sysClr val="window" lastClr="FFFFFF"/>
                </a:solidFill>
                <a:latin typeface="Times New Roman" pitchFamily="18" charset="0"/>
                <a:cs typeface="Times New Roman" pitchFamily="18" charset="0"/>
              </a:rPr>
              <a:t>Kernel</a:t>
            </a:r>
            <a:r>
              <a:rPr lang="en-US" kern="0" dirty="0" smtClean="0">
                <a:solidFill>
                  <a:sysClr val="window" lastClr="FFFFFF"/>
                </a:solidFill>
                <a:latin typeface="Times New Roman" pitchFamily="18" charset="0"/>
                <a:cs typeface="Times New Roman" pitchFamily="18" charset="0"/>
              </a:rPr>
              <a:t>-KSVD</a:t>
            </a:r>
            <a:endParaRPr lang="en-US" dirty="0">
              <a:latin typeface="Times New Roman" pitchFamily="18" charset="0"/>
              <a:cs typeface="Times New Roman" pitchFamily="18" charset="0"/>
            </a:endParaRPr>
          </a:p>
        </p:txBody>
      </p:sp>
      <p:sp>
        <p:nvSpPr>
          <p:cNvPr id="29" name="Rectangle 28"/>
          <p:cNvSpPr/>
          <p:nvPr/>
        </p:nvSpPr>
        <p:spPr>
          <a:xfrm>
            <a:off x="4690764" y="2467928"/>
            <a:ext cx="2014836" cy="1477328"/>
          </a:xfrm>
          <a:prstGeom prst="rect">
            <a:avLst/>
          </a:prstGeom>
          <a:ln>
            <a:solidFill>
              <a:schemeClr val="accent1"/>
            </a:solidFill>
          </a:ln>
        </p:spPr>
        <p:txBody>
          <a:bodyPr wrap="square">
            <a:spAutoFit/>
          </a:bodyPr>
          <a:lstStyle/>
          <a:p>
            <a:pPr algn="ct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500×300</a:t>
            </a:r>
            <a:r>
              <a:rPr lang="en-US" b="1" kern="0" dirty="0" smtClean="0">
                <a:solidFill>
                  <a:sysClr val="window" lastClr="FFFFFF"/>
                </a:solidFill>
                <a:latin typeface="Times New Roman" pitchFamily="18" charset="0"/>
                <a:cs typeface="Times New Roman" pitchFamily="18" charset="0"/>
              </a:rPr>
              <a:t> </a:t>
            </a:r>
            <a:br>
              <a:rPr lang="en-US" b="1" kern="0" dirty="0" smtClean="0">
                <a:solidFill>
                  <a:sysClr val="window" lastClr="FFFFFF"/>
                </a:solidFill>
                <a:latin typeface="Times New Roman" pitchFamily="18" charset="0"/>
                <a:cs typeface="Times New Roman" pitchFamily="18" charset="0"/>
              </a:rPr>
            </a:b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t>
            </a:r>
          </a:p>
          <a:p>
            <a:pPr algn="ctr"/>
            <a:r>
              <a:rPr lang="en-US" b="1" kern="0" dirty="0" smtClean="0">
                <a:solidFill>
                  <a:sysClr val="window" lastClr="FFFFFF"/>
                </a:solidFill>
                <a:latin typeface="Times New Roman" pitchFamily="18" charset="0"/>
                <a:cs typeface="Times New Roman" pitchFamily="18" charset="0"/>
              </a:rPr>
              <a:t>A</a:t>
            </a:r>
            <a:r>
              <a:rPr lang="en-US" b="1" kern="0" baseline="-25000" dirty="0" smtClean="0">
                <a:solidFill>
                  <a:sysClr val="window" lastClr="FFFFFF"/>
                </a:solidFill>
                <a:latin typeface="Times New Roman" pitchFamily="18" charset="0"/>
                <a:cs typeface="Times New Roman" pitchFamily="18" charset="0"/>
              </a:rPr>
              <a:t>10</a:t>
            </a:r>
            <a:r>
              <a:rPr lang="en-US" b="1" kern="0" dirty="0" smtClean="0">
                <a:solidFill>
                  <a:sysClr val="window" lastClr="FFFFFF"/>
                </a:solidFill>
                <a:latin typeface="Times New Roman" pitchFamily="18" charset="0"/>
                <a:cs typeface="Times New Roman" pitchFamily="18" charset="0"/>
              </a:rPr>
              <a:t> ∈ R</a:t>
            </a:r>
            <a:r>
              <a:rPr lang="en-US" b="1" kern="0" baseline="30000" dirty="0" smtClean="0">
                <a:solidFill>
                  <a:sysClr val="window" lastClr="FFFFFF"/>
                </a:solidFill>
                <a:latin typeface="Times New Roman" pitchFamily="18" charset="0"/>
                <a:cs typeface="Times New Roman" pitchFamily="18" charset="0"/>
              </a:rPr>
              <a:t>500×300</a:t>
            </a:r>
          </a:p>
        </p:txBody>
      </p:sp>
      <p:pic>
        <p:nvPicPr>
          <p:cNvPr id="30" name="Picture 2"/>
          <p:cNvPicPr>
            <a:picLocks noChangeAspect="1" noChangeArrowheads="1"/>
          </p:cNvPicPr>
          <p:nvPr/>
        </p:nvPicPr>
        <p:blipFill>
          <a:blip r:embed="rId4" cstate="print"/>
          <a:srcRect/>
          <a:stretch>
            <a:fillRect/>
          </a:stretch>
        </p:blipFill>
        <p:spPr bwMode="auto">
          <a:xfrm>
            <a:off x="7006866" y="1214266"/>
            <a:ext cx="2060934" cy="2138534"/>
          </a:xfrm>
          <a:prstGeom prst="rect">
            <a:avLst/>
          </a:prstGeom>
          <a:noFill/>
          <a:ln w="9525">
            <a:noFill/>
            <a:miter lim="800000"/>
            <a:headEnd/>
            <a:tailEnd/>
          </a:ln>
        </p:spPr>
      </p:pic>
      <p:sp>
        <p:nvSpPr>
          <p:cNvPr id="31" name="TextBox 30"/>
          <p:cNvSpPr txBox="1"/>
          <p:nvPr/>
        </p:nvSpPr>
        <p:spPr>
          <a:xfrm>
            <a:off x="6934200" y="3403937"/>
            <a:ext cx="2209800" cy="877163"/>
          </a:xfrm>
          <a:prstGeom prst="rect">
            <a:avLst/>
          </a:prstGeom>
        </p:spPr>
        <p:txBody>
          <a:bodyPr wrap="square" rtlCol="0">
            <a:spAutoFit/>
          </a:bodyPr>
          <a:lstStyle/>
          <a:p>
            <a:pPr algn="just"/>
            <a:r>
              <a:rPr lang="en-US" sz="1000" kern="0" dirty="0" smtClean="0">
                <a:solidFill>
                  <a:sysClr val="window" lastClr="FFFFFF"/>
                </a:solidFill>
                <a:latin typeface="Times New Roman" pitchFamily="18" charset="0"/>
                <a:cs typeface="Times New Roman" pitchFamily="18" charset="0"/>
              </a:rPr>
              <a:t>Pre-images of learned atoms : Since the dictionary is learned in the kernel space the atoms in the dictionary need to be converted to back to the Euclidean space to view the atom</a:t>
            </a:r>
            <a:r>
              <a:rPr lang="en-US" sz="1100" b="1" i="1" dirty="0" smtClean="0">
                <a:solidFill>
                  <a:schemeClr val="accent1"/>
                </a:solidFill>
                <a:latin typeface="Times New Roman" pitchFamily="18" charset="0"/>
                <a:cs typeface="Times New Roman" pitchFamily="18" charset="0"/>
              </a:rPr>
              <a:t>**</a:t>
            </a:r>
            <a:r>
              <a:rPr lang="en-US" sz="1000" kern="0" dirty="0" smtClean="0">
                <a:solidFill>
                  <a:schemeClr val="accent1">
                    <a:lumMod val="60000"/>
                    <a:lumOff val="40000"/>
                  </a:schemeClr>
                </a:solidFill>
                <a:latin typeface="Times New Roman" pitchFamily="18" charset="0"/>
                <a:cs typeface="Times New Roman" pitchFamily="18" charset="0"/>
              </a:rPr>
              <a:t>[10].</a:t>
            </a:r>
          </a:p>
        </p:txBody>
      </p:sp>
      <p:graphicFrame>
        <p:nvGraphicFramePr>
          <p:cNvPr id="61444" name="Object 4"/>
          <p:cNvGraphicFramePr>
            <a:graphicFrameLocks noChangeAspect="1"/>
          </p:cNvGraphicFramePr>
          <p:nvPr/>
        </p:nvGraphicFramePr>
        <p:xfrm>
          <a:off x="2743200" y="6220731"/>
          <a:ext cx="6400800" cy="288925"/>
        </p:xfrm>
        <a:graphic>
          <a:graphicData uri="http://schemas.openxmlformats.org/presentationml/2006/ole">
            <p:oleObj spid="_x0000_s61454" name="Equation" r:id="rId5" imgW="4559300" imgH="241300" progId="Equation.3">
              <p:embed/>
            </p:oleObj>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939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14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P spid="14" grpId="0" animBg="1"/>
      <p:bldP spid="16" grpId="0" animBg="1"/>
      <p:bldP spid="17" grpId="0" animBg="1"/>
      <p:bldP spid="19" grpId="0" animBg="1"/>
      <p:bldP spid="3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0"/>
            <a:ext cx="9144000" cy="1143000"/>
          </a:xfrm>
          <a:prstGeom prst="rect">
            <a:avLst/>
          </a:prstGeom>
        </p:spPr>
        <p:txBody>
          <a:bodyPr vert="horz" lIns="45720" rIns="45720" anchor="ctr">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600" b="0" i="0" u="none" strike="noStrike" kern="1200" cap="none" spc="0" normalizeH="0" baseline="0" noProof="0" dirty="0" smtClean="0">
                <a:ln>
                  <a:noFill/>
                </a:ln>
                <a:solidFill>
                  <a:schemeClr val="tx1"/>
                </a:solidFill>
                <a:effectLst/>
                <a:uLnTx/>
                <a:uFillTx/>
                <a:latin typeface="+mj-lt"/>
                <a:ea typeface="+mj-ea"/>
                <a:cs typeface="+mj-cs"/>
              </a:rPr>
              <a:t>Results and Discussion</a:t>
            </a:r>
            <a:endParaRPr kumimoji="0" lang="en-US" sz="4600" b="0" i="0" u="none" strike="noStrike" kern="1200" cap="none" spc="0" normalizeH="0" baseline="0" noProof="0" dirty="0">
              <a:ln>
                <a:noFill/>
              </a:ln>
              <a:solidFill>
                <a:schemeClr val="tx1"/>
              </a:solidFill>
              <a:effectLst/>
              <a:uLnTx/>
              <a:uFillTx/>
              <a:latin typeface="+mj-lt"/>
              <a:ea typeface="+mj-ea"/>
              <a:cs typeface="+mj-cs"/>
            </a:endParaRPr>
          </a:p>
        </p:txBody>
      </p:sp>
      <p:pic>
        <p:nvPicPr>
          <p:cNvPr id="54274" name="Picture 2"/>
          <p:cNvPicPr>
            <a:picLocks noChangeAspect="1" noChangeArrowheads="1"/>
          </p:cNvPicPr>
          <p:nvPr/>
        </p:nvPicPr>
        <p:blipFill>
          <a:blip r:embed="rId2" cstate="print"/>
          <a:srcRect/>
          <a:stretch>
            <a:fillRect/>
          </a:stretch>
        </p:blipFill>
        <p:spPr bwMode="auto">
          <a:xfrm>
            <a:off x="381000" y="2448342"/>
            <a:ext cx="2512562" cy="1818858"/>
          </a:xfrm>
          <a:prstGeom prst="rect">
            <a:avLst/>
          </a:prstGeom>
          <a:noFill/>
          <a:ln w="9525">
            <a:noFill/>
            <a:miter lim="800000"/>
            <a:headEnd/>
            <a:tailEnd/>
          </a:ln>
        </p:spPr>
      </p:pic>
      <p:pic>
        <p:nvPicPr>
          <p:cNvPr id="54275" name="Picture 3"/>
          <p:cNvPicPr>
            <a:picLocks noChangeAspect="1" noChangeArrowheads="1"/>
          </p:cNvPicPr>
          <p:nvPr/>
        </p:nvPicPr>
        <p:blipFill>
          <a:blip r:embed="rId3" cstate="print"/>
          <a:srcRect/>
          <a:stretch>
            <a:fillRect/>
          </a:stretch>
        </p:blipFill>
        <p:spPr bwMode="auto">
          <a:xfrm>
            <a:off x="2971800" y="2438400"/>
            <a:ext cx="2537941" cy="1818858"/>
          </a:xfrm>
          <a:prstGeom prst="rect">
            <a:avLst/>
          </a:prstGeom>
          <a:noFill/>
          <a:ln w="9525">
            <a:noFill/>
            <a:miter lim="800000"/>
            <a:headEnd/>
            <a:tailEnd/>
          </a:ln>
        </p:spPr>
      </p:pic>
      <p:sp>
        <p:nvSpPr>
          <p:cNvPr id="8" name="Rectangle 7"/>
          <p:cNvSpPr/>
          <p:nvPr/>
        </p:nvSpPr>
        <p:spPr>
          <a:xfrm>
            <a:off x="5562600" y="2362200"/>
            <a:ext cx="3581400" cy="2031325"/>
          </a:xfrm>
          <a:prstGeom prst="rect">
            <a:avLst/>
          </a:prstGeom>
        </p:spPr>
        <p:txBody>
          <a:bodyPr wrap="square">
            <a:spAutoFit/>
          </a:bodyPr>
          <a:lstStyle/>
          <a:p>
            <a:pPr algn="just"/>
            <a:r>
              <a:rPr lang="en-US" sz="1400" dirty="0" smtClean="0">
                <a:latin typeface="Times New Roman" pitchFamily="18" charset="0"/>
                <a:cs typeface="Times New Roman" pitchFamily="18" charset="0"/>
              </a:rPr>
              <a:t>Comparison of digit recognition accuracies for different methods in the presence of Gaussian noise and missing-pixel effects. Red color and orange color represent the distributive and collective classification approaches for kernel KSVD, respectively. In order to avoid clutter, we only report distributive approach for kernel MOD which gives better performance for this dataset. (a) Missing pixels. (b) Gaussian noise.</a:t>
            </a:r>
            <a:endParaRPr lang="en-US" sz="1400" dirty="0">
              <a:latin typeface="Times New Roman" pitchFamily="18" charset="0"/>
              <a:cs typeface="Times New Roman" pitchFamily="18" charset="0"/>
            </a:endParaRPr>
          </a:p>
        </p:txBody>
      </p:sp>
      <p:sp>
        <p:nvSpPr>
          <p:cNvPr id="9" name="Rectangle 8"/>
          <p:cNvSpPr/>
          <p:nvPr/>
        </p:nvSpPr>
        <p:spPr>
          <a:xfrm>
            <a:off x="76200" y="1295400"/>
            <a:ext cx="1845377"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Digit Recognition</a:t>
            </a:r>
          </a:p>
        </p:txBody>
      </p:sp>
      <p:sp>
        <p:nvSpPr>
          <p:cNvPr id="10" name="Rectangle 9"/>
          <p:cNvSpPr/>
          <p:nvPr/>
        </p:nvSpPr>
        <p:spPr>
          <a:xfrm>
            <a:off x="273050" y="1676400"/>
            <a:ext cx="8261350" cy="646331"/>
          </a:xfrm>
          <a:prstGeom prst="rect">
            <a:avLst/>
          </a:prstGeom>
        </p:spPr>
        <p:txBody>
          <a:bodyPr wrap="square">
            <a:spAutoFit/>
          </a:bodyPr>
          <a:lstStyle/>
          <a:p>
            <a:r>
              <a:rPr lang="en-US" dirty="0" smtClean="0">
                <a:solidFill>
                  <a:schemeClr val="accent1">
                    <a:lumMod val="60000"/>
                    <a:lumOff val="40000"/>
                  </a:schemeClr>
                </a:solidFill>
                <a:latin typeface="Times New Roman" pitchFamily="18" charset="0"/>
                <a:cs typeface="Times New Roman" pitchFamily="18" charset="0"/>
              </a:rPr>
              <a:t>Performance Comparison – KSVD, Kernel PCA, Kernel K-SVD and Kernel MOD under different scenarios – missing pixels, different noise.</a:t>
            </a:r>
            <a:endParaRPr lang="en-US" dirty="0"/>
          </a:p>
        </p:txBody>
      </p:sp>
      <p:pic>
        <p:nvPicPr>
          <p:cNvPr id="54276" name="Picture 4"/>
          <p:cNvPicPr>
            <a:picLocks noChangeAspect="1" noChangeArrowheads="1"/>
          </p:cNvPicPr>
          <p:nvPr/>
        </p:nvPicPr>
        <p:blipFill>
          <a:blip r:embed="rId4" cstate="print"/>
          <a:srcRect/>
          <a:stretch>
            <a:fillRect/>
          </a:stretch>
        </p:blipFill>
        <p:spPr bwMode="auto">
          <a:xfrm>
            <a:off x="5476875" y="4629150"/>
            <a:ext cx="3590925" cy="2228850"/>
          </a:xfrm>
          <a:prstGeom prst="rect">
            <a:avLst/>
          </a:prstGeom>
          <a:noFill/>
          <a:ln w="9525">
            <a:noFill/>
            <a:miter lim="800000"/>
            <a:headEnd/>
            <a:tailEnd/>
          </a:ln>
        </p:spPr>
      </p:pic>
      <p:sp>
        <p:nvSpPr>
          <p:cNvPr id="12" name="Rectangle 11"/>
          <p:cNvSpPr/>
          <p:nvPr/>
        </p:nvSpPr>
        <p:spPr>
          <a:xfrm>
            <a:off x="273050" y="4419600"/>
            <a:ext cx="4876800" cy="646331"/>
          </a:xfrm>
          <a:prstGeom prst="rect">
            <a:avLst/>
          </a:prstGeom>
        </p:spPr>
        <p:txBody>
          <a:bodyPr wrap="square">
            <a:spAutoFit/>
          </a:bodyPr>
          <a:lstStyle/>
          <a:p>
            <a:r>
              <a:rPr lang="en-US" dirty="0" smtClean="0">
                <a:solidFill>
                  <a:schemeClr val="accent1">
                    <a:lumMod val="60000"/>
                    <a:lumOff val="40000"/>
                  </a:schemeClr>
                </a:solidFill>
                <a:latin typeface="Times New Roman" pitchFamily="18" charset="0"/>
                <a:cs typeface="Times New Roman" pitchFamily="18" charset="0"/>
              </a:rPr>
              <a:t>Kernel KSVD classification accuracy versus the polynomial degree of the USPS dataset.</a:t>
            </a:r>
          </a:p>
        </p:txBody>
      </p:sp>
      <p:sp>
        <p:nvSpPr>
          <p:cNvPr id="13" name="Rectangle 12"/>
          <p:cNvSpPr/>
          <p:nvPr/>
        </p:nvSpPr>
        <p:spPr>
          <a:xfrm>
            <a:off x="381000" y="5307449"/>
            <a:ext cx="4876800" cy="1169551"/>
          </a:xfrm>
          <a:prstGeom prst="rect">
            <a:avLst/>
          </a:prstGeom>
        </p:spPr>
        <p:txBody>
          <a:bodyPr wrap="square">
            <a:spAutoFit/>
          </a:bodyPr>
          <a:lstStyle/>
          <a:p>
            <a:pPr algn="just"/>
            <a:r>
              <a:rPr lang="en-US" sz="1400" dirty="0" smtClean="0">
                <a:latin typeface="Times New Roman" pitchFamily="18" charset="0"/>
                <a:cs typeface="Times New Roman" pitchFamily="18" charset="0"/>
              </a:rPr>
              <a:t>The second set of experiments examines the effects of parameters choices on the overall recognition performances. Figure shows the classification accuracy of kernel KSVD as we vary the degree of polynomial kernel. The best error rate of 1.6% is achieved with the polynomial degree of 4.</a:t>
            </a:r>
          </a:p>
        </p:txBody>
      </p:sp>
      <p:sp>
        <p:nvSpPr>
          <p:cNvPr id="11" name="Slide Number Placeholder 10"/>
          <p:cNvSpPr>
            <a:spLocks noGrp="1"/>
          </p:cNvSpPr>
          <p:nvPr>
            <p:ph type="sldNum" sz="quarter" idx="12"/>
          </p:nvPr>
        </p:nvSpPr>
        <p:spPr/>
        <p:txBody>
          <a:bodyPr/>
          <a:lstStyle/>
          <a:p>
            <a:fld id="{AF9C6944-EDD4-4866-9FDD-1489854426A1}" type="slidenum">
              <a:rPr lang="en-US" smtClean="0"/>
              <a:pPr/>
              <a:t>29</a:t>
            </a:fld>
            <a:endParaRPr lang="en-US"/>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7467600" cy="1143000"/>
          </a:xfrm>
        </p:spPr>
        <p:txBody>
          <a:bodyPr>
            <a:normAutofit/>
          </a:bodyPr>
          <a:lstStyle/>
          <a:p>
            <a:pPr algn="ctr"/>
            <a:r>
              <a:rPr lang="en-US" dirty="0" smtClean="0"/>
              <a:t>Motivation</a:t>
            </a:r>
          </a:p>
        </p:txBody>
      </p:sp>
      <p:sp>
        <p:nvSpPr>
          <p:cNvPr id="4" name="Content Placeholder 2"/>
          <p:cNvSpPr>
            <a:spLocks noGrp="1"/>
          </p:cNvSpPr>
          <p:nvPr>
            <p:ph idx="1"/>
          </p:nvPr>
        </p:nvSpPr>
        <p:spPr>
          <a:xfrm>
            <a:off x="228600" y="1296988"/>
            <a:ext cx="8455025" cy="4570412"/>
          </a:xfrm>
        </p:spPr>
        <p:txBody>
          <a:bodyPr>
            <a:normAutofit/>
          </a:bodyPr>
          <a:lstStyle/>
          <a:p>
            <a:pPr>
              <a:buNone/>
            </a:pPr>
            <a:r>
              <a:rPr lang="en-US" sz="1800" b="0" dirty="0" smtClean="0">
                <a:latin typeface="Times New Roman" pitchFamily="18" charset="0"/>
                <a:cs typeface="Times New Roman" pitchFamily="18" charset="0"/>
              </a:rPr>
              <a:t>Given a 16x16(or </a:t>
            </a:r>
            <a:r>
              <a:rPr lang="en-US" sz="1800" b="0" dirty="0" err="1" smtClean="0">
                <a:latin typeface="Times New Roman" pitchFamily="18" charset="0"/>
                <a:cs typeface="Times New Roman" pitchFamily="18" charset="0"/>
              </a:rPr>
              <a:t>nxn</a:t>
            </a:r>
            <a:r>
              <a:rPr lang="en-US" sz="1800" b="0" dirty="0" smtClean="0">
                <a:latin typeface="Times New Roman" pitchFamily="18" charset="0"/>
                <a:cs typeface="Times New Roman" pitchFamily="18" charset="0"/>
              </a:rPr>
              <a:t>) image </a:t>
            </a:r>
            <a:r>
              <a:rPr lang="en-US" sz="1800" b="0" dirty="0" smtClean="0">
                <a:latin typeface="Times New Roman" pitchFamily="18" charset="0"/>
                <a:cs typeface="Times New Roman" pitchFamily="18" charset="0"/>
              </a:rPr>
              <a:t>patch </a:t>
            </a:r>
            <a:r>
              <a:rPr lang="en-US" sz="1800" b="0" i="1" dirty="0" smtClean="0">
                <a:latin typeface="Times New Roman" pitchFamily="18" charset="0"/>
                <a:cs typeface="Times New Roman" pitchFamily="18" charset="0"/>
              </a:rPr>
              <a:t>x</a:t>
            </a:r>
            <a:r>
              <a:rPr lang="en-US" sz="1800" b="0" dirty="0" smtClean="0">
                <a:latin typeface="Times New Roman" pitchFamily="18" charset="0"/>
                <a:cs typeface="Times New Roman" pitchFamily="18" charset="0"/>
              </a:rPr>
              <a:t>, we can represent it using 256 real numbers(pixels).</a:t>
            </a:r>
          </a:p>
          <a:p>
            <a:pPr>
              <a:buFont typeface="Arial" pitchFamily="34" charset="0"/>
              <a:buChar char="•"/>
            </a:pPr>
            <a:endParaRPr lang="en-US" sz="2400" b="0" dirty="0" smtClean="0">
              <a:latin typeface="Times New Roman" pitchFamily="18" charset="0"/>
              <a:cs typeface="Times New Roman" pitchFamily="18" charset="0"/>
            </a:endParaRPr>
          </a:p>
          <a:p>
            <a:pPr>
              <a:buFont typeface="Arial" pitchFamily="34" charset="0"/>
              <a:buChar char="•"/>
            </a:pPr>
            <a:endParaRPr lang="en-US" sz="2400" dirty="0" smtClean="0">
              <a:latin typeface="Times New Roman" pitchFamily="18" charset="0"/>
              <a:cs typeface="Times New Roman" pitchFamily="18" charset="0"/>
            </a:endParaRPr>
          </a:p>
          <a:p>
            <a:pPr>
              <a:buFont typeface="Arial" pitchFamily="34" charset="0"/>
              <a:buChar char="•"/>
            </a:pPr>
            <a:endParaRPr lang="en-US" sz="2400" dirty="0" smtClean="0">
              <a:latin typeface="Times New Roman" pitchFamily="18" charset="0"/>
              <a:cs typeface="Times New Roman" pitchFamily="18" charset="0"/>
            </a:endParaRPr>
          </a:p>
          <a:p>
            <a:pPr>
              <a:buNone/>
            </a:pPr>
            <a:r>
              <a:rPr lang="en-US" sz="1800" dirty="0" smtClean="0">
                <a:latin typeface="Times New Roman" pitchFamily="18" charset="0"/>
                <a:cs typeface="Times New Roman" pitchFamily="18" charset="0"/>
              </a:rPr>
              <a:t>Problem: Can we find or learn a better  representation for this? </a:t>
            </a:r>
          </a:p>
        </p:txBody>
      </p:sp>
      <p:pic>
        <p:nvPicPr>
          <p:cNvPr id="5" name="Picture 490"/>
          <p:cNvPicPr>
            <a:picLocks noChangeAspect="1" noChangeArrowheads="1"/>
          </p:cNvPicPr>
          <p:nvPr/>
        </p:nvPicPr>
        <p:blipFill>
          <a:blip r:embed="rId2" cstate="print"/>
          <a:srcRect/>
          <a:stretch>
            <a:fillRect/>
          </a:stretch>
        </p:blipFill>
        <p:spPr bwMode="auto">
          <a:xfrm>
            <a:off x="4191000" y="1828800"/>
            <a:ext cx="1036638" cy="912813"/>
          </a:xfrm>
          <a:prstGeom prst="rect">
            <a:avLst/>
          </a:prstGeom>
          <a:noFill/>
          <a:ln w="9525">
            <a:noFill/>
            <a:miter lim="800000"/>
            <a:headEnd/>
            <a:tailEnd/>
          </a:ln>
        </p:spPr>
      </p:pic>
      <p:pic>
        <p:nvPicPr>
          <p:cNvPr id="6" name="Picture 4"/>
          <p:cNvPicPr>
            <a:picLocks noChangeArrowheads="1"/>
          </p:cNvPicPr>
          <p:nvPr/>
        </p:nvPicPr>
        <p:blipFill>
          <a:blip r:embed="rId3" cstate="print"/>
          <a:srcRect/>
          <a:stretch>
            <a:fillRect/>
          </a:stretch>
        </p:blipFill>
        <p:spPr bwMode="auto">
          <a:xfrm>
            <a:off x="2792183" y="4907280"/>
            <a:ext cx="1005840" cy="731520"/>
          </a:xfrm>
          <a:prstGeom prst="rect">
            <a:avLst/>
          </a:prstGeom>
          <a:noFill/>
          <a:ln w="9525">
            <a:noFill/>
            <a:miter lim="800000"/>
            <a:headEnd/>
            <a:tailEnd/>
          </a:ln>
        </p:spPr>
      </p:pic>
      <p:pic>
        <p:nvPicPr>
          <p:cNvPr id="7" name="Picture 3"/>
          <p:cNvPicPr>
            <a:picLocks noChangeArrowheads="1"/>
          </p:cNvPicPr>
          <p:nvPr/>
        </p:nvPicPr>
        <p:blipFill>
          <a:blip r:embed="rId4" cstate="print"/>
          <a:srcRect l="7629" t="41620" b="14116"/>
          <a:stretch>
            <a:fillRect/>
          </a:stretch>
        </p:blipFill>
        <p:spPr bwMode="auto">
          <a:xfrm>
            <a:off x="709010" y="4139065"/>
            <a:ext cx="1005840" cy="731520"/>
          </a:xfrm>
          <a:prstGeom prst="rect">
            <a:avLst/>
          </a:prstGeom>
          <a:noFill/>
          <a:ln w="9525">
            <a:noFill/>
            <a:miter lim="800000"/>
            <a:headEnd/>
            <a:tailEnd/>
          </a:ln>
        </p:spPr>
      </p:pic>
      <p:pic>
        <p:nvPicPr>
          <p:cNvPr id="8" name="Picture 5"/>
          <p:cNvPicPr>
            <a:picLocks noChangeArrowheads="1"/>
          </p:cNvPicPr>
          <p:nvPr/>
        </p:nvPicPr>
        <p:blipFill>
          <a:blip r:embed="rId5" cstate="print"/>
          <a:srcRect l="12955" t="1997" r="1190" b="2972"/>
          <a:stretch>
            <a:fillRect/>
          </a:stretch>
        </p:blipFill>
        <p:spPr bwMode="auto">
          <a:xfrm>
            <a:off x="1748246" y="4139065"/>
            <a:ext cx="1005840" cy="731520"/>
          </a:xfrm>
          <a:prstGeom prst="rect">
            <a:avLst/>
          </a:prstGeom>
          <a:noFill/>
          <a:ln w="9525">
            <a:noFill/>
            <a:miter lim="800000"/>
            <a:headEnd/>
            <a:tailEnd/>
          </a:ln>
        </p:spPr>
      </p:pic>
      <p:pic>
        <p:nvPicPr>
          <p:cNvPr id="9" name="Picture 6" descr="C:\Users\ang\Desktop\supportingDocs\flir\imageA_11.jpg"/>
          <p:cNvPicPr>
            <a:picLocks noChangeArrowheads="1"/>
          </p:cNvPicPr>
          <p:nvPr/>
        </p:nvPicPr>
        <p:blipFill>
          <a:blip r:embed="rId6" cstate="print"/>
          <a:srcRect b="19014"/>
          <a:stretch>
            <a:fillRect/>
          </a:stretch>
        </p:blipFill>
        <p:spPr bwMode="auto">
          <a:xfrm>
            <a:off x="2792183" y="4139065"/>
            <a:ext cx="1005840" cy="731520"/>
          </a:xfrm>
          <a:prstGeom prst="rect">
            <a:avLst/>
          </a:prstGeom>
          <a:noFill/>
          <a:ln w="9525">
            <a:noFill/>
            <a:miter lim="800000"/>
            <a:headEnd/>
            <a:tailEnd/>
          </a:ln>
        </p:spPr>
      </p:pic>
      <p:pic>
        <p:nvPicPr>
          <p:cNvPr id="10" name="Picture 7"/>
          <p:cNvPicPr>
            <a:picLocks noChangeArrowheads="1"/>
          </p:cNvPicPr>
          <p:nvPr/>
        </p:nvPicPr>
        <p:blipFill>
          <a:blip r:embed="rId7" cstate="print"/>
          <a:srcRect b="5042"/>
          <a:stretch>
            <a:fillRect/>
          </a:stretch>
        </p:blipFill>
        <p:spPr bwMode="auto">
          <a:xfrm>
            <a:off x="1748246" y="4907280"/>
            <a:ext cx="1005840" cy="731520"/>
          </a:xfrm>
          <a:prstGeom prst="rect">
            <a:avLst/>
          </a:prstGeom>
          <a:noFill/>
          <a:ln w="9525">
            <a:noFill/>
            <a:miter lim="800000"/>
            <a:headEnd/>
            <a:tailEnd/>
          </a:ln>
        </p:spPr>
      </p:pic>
      <p:pic>
        <p:nvPicPr>
          <p:cNvPr id="11" name="Picture 8"/>
          <p:cNvPicPr>
            <a:picLocks noChangeArrowheads="1"/>
          </p:cNvPicPr>
          <p:nvPr/>
        </p:nvPicPr>
        <p:blipFill>
          <a:blip r:embed="rId8" cstate="print"/>
          <a:srcRect r="4723"/>
          <a:stretch>
            <a:fillRect/>
          </a:stretch>
        </p:blipFill>
        <p:spPr bwMode="auto">
          <a:xfrm>
            <a:off x="709010" y="4907280"/>
            <a:ext cx="1005840" cy="731520"/>
          </a:xfrm>
          <a:prstGeom prst="rect">
            <a:avLst/>
          </a:prstGeom>
          <a:noFill/>
          <a:ln w="9525">
            <a:noFill/>
            <a:miter lim="800000"/>
            <a:headEnd/>
            <a:tailEnd/>
          </a:ln>
        </p:spPr>
      </p:pic>
      <p:sp>
        <p:nvSpPr>
          <p:cNvPr id="12" name="Rectangle 11"/>
          <p:cNvSpPr/>
          <p:nvPr/>
        </p:nvSpPr>
        <p:spPr>
          <a:xfrm>
            <a:off x="3886200" y="4542612"/>
            <a:ext cx="5181600" cy="646331"/>
          </a:xfrm>
          <a:prstGeom prst="rect">
            <a:avLst/>
          </a:prstGeom>
        </p:spPr>
        <p:txBody>
          <a:bodyPr wrap="square">
            <a:spAutoFit/>
          </a:bodyPr>
          <a:lstStyle/>
          <a:p>
            <a:pPr>
              <a:spcBef>
                <a:spcPct val="20000"/>
              </a:spcBef>
              <a:buClr>
                <a:schemeClr val="accent1"/>
              </a:buClr>
              <a:buSzPct val="80000"/>
            </a:pPr>
            <a:r>
              <a:rPr lang="en-US" dirty="0" smtClean="0">
                <a:latin typeface="Times New Roman" pitchFamily="18" charset="0"/>
                <a:cs typeface="Times New Roman" pitchFamily="18" charset="0"/>
              </a:rPr>
              <a:t>Given a set of images, learn a better way to represent image other than pixels. </a:t>
            </a:r>
          </a:p>
        </p:txBody>
      </p:sp>
      <p:sp>
        <p:nvSpPr>
          <p:cNvPr id="13" name="Slide Number Placeholder 12"/>
          <p:cNvSpPr>
            <a:spLocks noGrp="1"/>
          </p:cNvSpPr>
          <p:nvPr>
            <p:ph type="sldNum" sz="quarter" idx="12"/>
          </p:nvPr>
        </p:nvSpPr>
        <p:spPr/>
        <p:txBody>
          <a:bodyPr/>
          <a:lstStyle/>
          <a:p>
            <a:fld id="{AF9C6944-EDD4-4866-9FDD-1489854426A1}" type="slidenum">
              <a:rPr lang="en-US" smtClean="0"/>
              <a:pPr/>
              <a:t>3</a:t>
            </a:fld>
            <a:endParaRPr lang="en-US"/>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0"/>
            <a:ext cx="9144000" cy="1143000"/>
          </a:xfrm>
          <a:prstGeom prst="rect">
            <a:avLst/>
          </a:prstGeom>
        </p:spPr>
        <p:txBody>
          <a:bodyPr vert="horz" lIns="45720" rIns="45720" anchor="ctr">
            <a:normAutofit/>
          </a:bodyPr>
          <a:lstStyle/>
          <a:p>
            <a:pPr algn="ctr">
              <a:spcBef>
                <a:spcPct val="0"/>
              </a:spcBef>
              <a:defRPr/>
            </a:pPr>
            <a:r>
              <a:rPr lang="en-US" sz="4600" dirty="0" smtClean="0">
                <a:latin typeface="+mj-lt"/>
                <a:ea typeface="+mj-ea"/>
                <a:cs typeface="+mj-cs"/>
              </a:rPr>
              <a:t>Results and Discussion</a:t>
            </a:r>
            <a:endParaRPr lang="en-US" sz="4600" dirty="0">
              <a:latin typeface="+mj-lt"/>
              <a:ea typeface="+mj-ea"/>
              <a:cs typeface="+mj-cs"/>
            </a:endParaRPr>
          </a:p>
        </p:txBody>
      </p:sp>
      <p:sp>
        <p:nvSpPr>
          <p:cNvPr id="7" name="Rectangle 6"/>
          <p:cNvSpPr/>
          <p:nvPr/>
        </p:nvSpPr>
        <p:spPr>
          <a:xfrm>
            <a:off x="76200" y="1295400"/>
            <a:ext cx="4750018"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Caltech-101 and Caltech-256 Object Recognition</a:t>
            </a:r>
          </a:p>
        </p:txBody>
      </p:sp>
      <p:sp>
        <p:nvSpPr>
          <p:cNvPr id="8" name="Rectangle 7"/>
          <p:cNvSpPr/>
          <p:nvPr/>
        </p:nvSpPr>
        <p:spPr>
          <a:xfrm>
            <a:off x="457200" y="1692727"/>
            <a:ext cx="7070034" cy="2831544"/>
          </a:xfrm>
          <a:prstGeom prst="rect">
            <a:avLst/>
          </a:prstGeom>
        </p:spPr>
        <p:txBody>
          <a:bodyPr wrap="square">
            <a:spAutoFit/>
          </a:bodyPr>
          <a:lstStyle/>
          <a:p>
            <a:r>
              <a:rPr lang="en-US" dirty="0" smtClean="0">
                <a:latin typeface="Times New Roman" pitchFamily="18" charset="0"/>
                <a:cs typeface="Times New Roman" pitchFamily="18" charset="0"/>
              </a:rPr>
              <a:t>Dataset </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Caltech-101 database. </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101 object classes, and 1 background class – collected randomly from Internet</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Each category contains 31-800 images</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Average size of the image = 300x300 pixels</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Diverse and challenging dataset as it includes objects like building, musical instruments, animals and natural scenes</a:t>
            </a:r>
          </a:p>
          <a:p>
            <a:endParaRPr lang="en-US" sz="1600" dirty="0" smtClean="0">
              <a:latin typeface="Times New Roman" pitchFamily="18" charset="0"/>
              <a:cs typeface="Times New Roman" pitchFamily="18" charset="0"/>
            </a:endParaRPr>
          </a:p>
        </p:txBody>
      </p:sp>
      <p:sp>
        <p:nvSpPr>
          <p:cNvPr id="9" name="Rectangle 8"/>
          <p:cNvSpPr/>
          <p:nvPr/>
        </p:nvSpPr>
        <p:spPr>
          <a:xfrm>
            <a:off x="457200" y="4261203"/>
            <a:ext cx="7391400" cy="2579168"/>
          </a:xfrm>
          <a:prstGeom prst="rect">
            <a:avLst/>
          </a:prstGeom>
        </p:spPr>
        <p:txBody>
          <a:bodyPr wrap="square">
            <a:spAutoFit/>
          </a:bodyPr>
          <a:lstStyle/>
          <a:p>
            <a:r>
              <a:rPr lang="en-US" sz="1600" dirty="0" smtClean="0">
                <a:latin typeface="Times New Roman" pitchFamily="18" charset="0"/>
                <a:cs typeface="Times New Roman" pitchFamily="18" charset="0"/>
              </a:rPr>
              <a:t>Parameter Selection</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The selection of parameters is done through a 5-fold cross-validation</a:t>
            </a:r>
          </a:p>
          <a:p>
            <a:pPr marL="877824" lvl="2" indent="-384048" algn="just">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Parameters </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K (size of dictionary) = 300 atoms.</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T</a:t>
            </a:r>
            <a:r>
              <a:rPr lang="en-US" baseline="-25000" dirty="0" smtClean="0">
                <a:latin typeface="Times New Roman" pitchFamily="18" charset="0"/>
                <a:cs typeface="Times New Roman" pitchFamily="18" charset="0"/>
              </a:rPr>
              <a:t>0</a:t>
            </a:r>
            <a:r>
              <a:rPr lang="en-US" dirty="0" smtClean="0">
                <a:latin typeface="Times New Roman" pitchFamily="18" charset="0"/>
                <a:cs typeface="Times New Roman" pitchFamily="18" charset="0"/>
              </a:rPr>
              <a:t> (</a:t>
            </a:r>
            <a:r>
              <a:rPr lang="en-US" dirty="0" err="1" smtClean="0">
                <a:latin typeface="Times New Roman" pitchFamily="18" charset="0"/>
                <a:cs typeface="Times New Roman" pitchFamily="18" charset="0"/>
              </a:rPr>
              <a:t>sparsity</a:t>
            </a:r>
            <a:r>
              <a:rPr lang="en-US" dirty="0" smtClean="0">
                <a:latin typeface="Times New Roman" pitchFamily="18" charset="0"/>
                <a:cs typeface="Times New Roman" pitchFamily="18" charset="0"/>
              </a:rPr>
              <a:t> constraint)= 5.</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Maximum number of training iterations =80.</a:t>
            </a:r>
          </a:p>
          <a:p>
            <a:pPr marL="1335024" lvl="3" indent="-384048" algn="just">
              <a:spcBef>
                <a:spcPct val="20000"/>
              </a:spcBef>
              <a:buClr>
                <a:schemeClr val="accent1"/>
              </a:buClr>
              <a:buSzPct val="80000"/>
              <a:buFont typeface="Courier New" pitchFamily="49" charset="0"/>
              <a:buChar char="o"/>
            </a:pPr>
            <a:r>
              <a:rPr lang="en-US" dirty="0" smtClean="0">
                <a:latin typeface="Times New Roman" pitchFamily="18" charset="0"/>
                <a:cs typeface="Times New Roman" pitchFamily="18" charset="0"/>
              </a:rPr>
              <a:t>Kernel Type : polynomial kernel of degree 4.</a:t>
            </a:r>
          </a:p>
          <a:p>
            <a:pPr lvl="1">
              <a:buFont typeface="Arial" pitchFamily="34" charset="0"/>
              <a:buChar char="•"/>
            </a:pPr>
            <a:endParaRPr lang="en-US" sz="1600" dirty="0">
              <a:latin typeface="Times New Roman" pitchFamily="18" charset="0"/>
              <a:cs typeface="Times New Roman" pitchFamily="18" charset="0"/>
            </a:endParaRPr>
          </a:p>
        </p:txBody>
      </p:sp>
      <p:sp>
        <p:nvSpPr>
          <p:cNvPr id="10" name="Slide Number Placeholder 9"/>
          <p:cNvSpPr>
            <a:spLocks noGrp="1"/>
          </p:cNvSpPr>
          <p:nvPr>
            <p:ph type="sldNum" sz="quarter" idx="12"/>
          </p:nvPr>
        </p:nvSpPr>
        <p:spPr/>
        <p:txBody>
          <a:bodyPr/>
          <a:lstStyle/>
          <a:p>
            <a:fld id="{AF9C6944-EDD4-4866-9FDD-1489854426A1}" type="slidenum">
              <a:rPr lang="en-US" smtClean="0"/>
              <a:pPr/>
              <a:t>30</a:t>
            </a:fld>
            <a:endParaRPr lang="en-US"/>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p:cNvPicPr>
            <a:picLocks noChangeAspect="1" noChangeArrowheads="1"/>
          </p:cNvPicPr>
          <p:nvPr/>
        </p:nvPicPr>
        <p:blipFill>
          <a:blip r:embed="rId3" cstate="print"/>
          <a:srcRect/>
          <a:stretch>
            <a:fillRect/>
          </a:stretch>
        </p:blipFill>
        <p:spPr bwMode="auto">
          <a:xfrm>
            <a:off x="4648200" y="1711404"/>
            <a:ext cx="4495800" cy="3789511"/>
          </a:xfrm>
          <a:prstGeom prst="rect">
            <a:avLst/>
          </a:prstGeom>
          <a:noFill/>
          <a:ln w="9525">
            <a:noFill/>
            <a:miter lim="800000"/>
            <a:headEnd/>
            <a:tailEnd/>
          </a:ln>
        </p:spPr>
      </p:pic>
      <p:sp>
        <p:nvSpPr>
          <p:cNvPr id="5" name="Title 1"/>
          <p:cNvSpPr txBox="1">
            <a:spLocks/>
          </p:cNvSpPr>
          <p:nvPr/>
        </p:nvSpPr>
        <p:spPr>
          <a:xfrm>
            <a:off x="0" y="0"/>
            <a:ext cx="9144000" cy="1143000"/>
          </a:xfrm>
          <a:prstGeom prst="rect">
            <a:avLst/>
          </a:prstGeom>
        </p:spPr>
        <p:txBody>
          <a:bodyPr vert="horz" lIns="45720" rIns="45720" anchor="ctr">
            <a:normAutofit/>
          </a:bodyPr>
          <a:lstStyle/>
          <a:p>
            <a:pPr algn="ctr">
              <a:spcBef>
                <a:spcPct val="0"/>
              </a:spcBef>
              <a:defRPr/>
            </a:pPr>
            <a:r>
              <a:rPr lang="en-US" sz="4600" dirty="0" smtClean="0">
                <a:latin typeface="+mj-lt"/>
                <a:ea typeface="+mj-ea"/>
                <a:cs typeface="+mj-cs"/>
              </a:rPr>
              <a:t>Results and Discussion</a:t>
            </a:r>
            <a:endParaRPr lang="en-US" sz="4600" dirty="0">
              <a:latin typeface="+mj-lt"/>
              <a:ea typeface="+mj-ea"/>
              <a:cs typeface="+mj-cs"/>
            </a:endParaRPr>
          </a:p>
        </p:txBody>
      </p:sp>
      <p:sp>
        <p:nvSpPr>
          <p:cNvPr id="6" name="Rectangle 5"/>
          <p:cNvSpPr/>
          <p:nvPr/>
        </p:nvSpPr>
        <p:spPr>
          <a:xfrm>
            <a:off x="76200" y="1295400"/>
            <a:ext cx="4750018"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Caltech-101 and Caltech-256 Object Recognition</a:t>
            </a:r>
          </a:p>
        </p:txBody>
      </p:sp>
      <p:sp>
        <p:nvSpPr>
          <p:cNvPr id="7" name="Rectangle 6"/>
          <p:cNvSpPr/>
          <p:nvPr/>
        </p:nvSpPr>
        <p:spPr>
          <a:xfrm>
            <a:off x="4648200" y="5521404"/>
            <a:ext cx="4495800" cy="1107996"/>
          </a:xfrm>
          <a:prstGeom prst="rect">
            <a:avLst/>
          </a:prstGeom>
        </p:spPr>
        <p:txBody>
          <a:bodyPr wrap="square">
            <a:spAutoFit/>
          </a:bodyPr>
          <a:lstStyle/>
          <a:p>
            <a:pPr algn="just"/>
            <a:r>
              <a:rPr lang="en-US" sz="1100" dirty="0" smtClean="0">
                <a:latin typeface="Times New Roman" pitchFamily="18" charset="0"/>
                <a:cs typeface="Times New Roman" pitchFamily="18" charset="0"/>
              </a:rPr>
              <a:t>Confusion matrix of Kernel KSVD recognition performances on Caltech 101 dataset The rows and columns correspond to true labels and predicted labels, respectively. The dictionary is learned from 3030 images where each class contributes 30 images. The </a:t>
            </a:r>
            <a:r>
              <a:rPr lang="en-US" sz="1100" dirty="0" err="1" smtClean="0">
                <a:latin typeface="Times New Roman" pitchFamily="18" charset="0"/>
                <a:cs typeface="Times New Roman" pitchFamily="18" charset="0"/>
              </a:rPr>
              <a:t>sparsity</a:t>
            </a:r>
            <a:r>
              <a:rPr lang="en-US" sz="1100" dirty="0" smtClean="0">
                <a:latin typeface="Times New Roman" pitchFamily="18" charset="0"/>
                <a:cs typeface="Times New Roman" pitchFamily="18" charset="0"/>
              </a:rPr>
              <a:t> is set at 30 for both training and testing. Although the confusion matrix contains all classes, only a subset of class labels is displayed for better legibility.</a:t>
            </a:r>
            <a:endParaRPr lang="en-US" sz="1100" dirty="0">
              <a:latin typeface="Times New Roman" pitchFamily="18" charset="0"/>
              <a:cs typeface="Times New Roman" pitchFamily="18" charset="0"/>
            </a:endParaRPr>
          </a:p>
        </p:txBody>
      </p:sp>
      <p:sp>
        <p:nvSpPr>
          <p:cNvPr id="9" name="Rectangle 8"/>
          <p:cNvSpPr/>
          <p:nvPr/>
        </p:nvSpPr>
        <p:spPr>
          <a:xfrm>
            <a:off x="76198" y="1997839"/>
            <a:ext cx="4572000" cy="4025717"/>
          </a:xfrm>
          <a:prstGeom prst="rect">
            <a:avLst/>
          </a:prstGeom>
        </p:spPr>
        <p:txBody>
          <a:bodyPr>
            <a:spAutoFit/>
          </a:bodyPr>
          <a:lstStyle/>
          <a:p>
            <a:pPr marL="420624" lvl="1"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Train on N images where N={5,10,15,20,25,30} and test on rest.</a:t>
            </a:r>
          </a:p>
          <a:p>
            <a:pPr marL="420624" lvl="1" indent="-384048">
              <a:spcBef>
                <a:spcPct val="20000"/>
              </a:spcBef>
              <a:buClr>
                <a:schemeClr val="accent1"/>
              </a:buClr>
              <a:buSzPct val="80000"/>
              <a:buFont typeface="Arial" pitchFamily="34" charset="0"/>
              <a:buChar char="•"/>
            </a:pPr>
            <a:endParaRPr lang="en-US" dirty="0" smtClean="0">
              <a:latin typeface="Times New Roman" pitchFamily="18" charset="0"/>
              <a:cs typeface="Times New Roman" pitchFamily="18" charset="0"/>
            </a:endParaRPr>
          </a:p>
          <a:p>
            <a:pPr marL="420624" lvl="1"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Some categories are very small so end up with just one single image for testing.</a:t>
            </a:r>
          </a:p>
          <a:p>
            <a:pPr marL="420624" lvl="1" indent="-384048">
              <a:spcBef>
                <a:spcPct val="20000"/>
              </a:spcBef>
              <a:buClr>
                <a:schemeClr val="accent1"/>
              </a:buClr>
              <a:buSzPct val="80000"/>
              <a:buFont typeface="Arial" pitchFamily="34" charset="0"/>
              <a:buChar char="•"/>
            </a:pPr>
            <a:endParaRPr lang="en-US" dirty="0" smtClean="0">
              <a:latin typeface="Times New Roman" pitchFamily="18" charset="0"/>
              <a:cs typeface="Times New Roman" pitchFamily="18" charset="0"/>
            </a:endParaRPr>
          </a:p>
          <a:p>
            <a:pPr marL="420624" lvl="1"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To compensate for the variations in class size they normalize the recognition results by the number of test images to get per-class accuracies.</a:t>
            </a:r>
          </a:p>
          <a:p>
            <a:pPr marL="420624" lvl="1" indent="-384048">
              <a:spcBef>
                <a:spcPct val="20000"/>
              </a:spcBef>
              <a:buClr>
                <a:schemeClr val="accent1"/>
              </a:buClr>
              <a:buSzPct val="80000"/>
              <a:buFont typeface="Arial" pitchFamily="34" charset="0"/>
              <a:buChar char="•"/>
            </a:pPr>
            <a:endParaRPr lang="en-US" dirty="0" smtClean="0">
              <a:latin typeface="Times New Roman" pitchFamily="18" charset="0"/>
              <a:cs typeface="Times New Roman" pitchFamily="18" charset="0"/>
            </a:endParaRPr>
          </a:p>
          <a:p>
            <a:pPr marL="420624" lvl="1"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Final results is obtained by averaging per-class accuracies across 102 categories.</a:t>
            </a:r>
          </a:p>
        </p:txBody>
      </p:sp>
      <p:sp>
        <p:nvSpPr>
          <p:cNvPr id="8" name="Slide Number Placeholder 7"/>
          <p:cNvSpPr>
            <a:spLocks noGrp="1"/>
          </p:cNvSpPr>
          <p:nvPr>
            <p:ph type="sldNum" sz="quarter" idx="12"/>
          </p:nvPr>
        </p:nvSpPr>
        <p:spPr/>
        <p:txBody>
          <a:bodyPr/>
          <a:lstStyle/>
          <a:p>
            <a:fld id="{AF9C6944-EDD4-4866-9FDD-1489854426A1}" type="slidenum">
              <a:rPr lang="en-US" smtClean="0"/>
              <a:pPr/>
              <a:t>31</a:t>
            </a:fld>
            <a:endParaRPr lang="en-US"/>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0" y="0"/>
            <a:ext cx="9144000" cy="1143000"/>
          </a:xfrm>
          <a:prstGeom prst="rect">
            <a:avLst/>
          </a:prstGeom>
        </p:spPr>
        <p:txBody>
          <a:bodyPr vert="horz" lIns="45720" rIns="45720" anchor="ctr">
            <a:normAutofit/>
          </a:bodyPr>
          <a:lstStyle/>
          <a:p>
            <a:pPr algn="ctr">
              <a:spcBef>
                <a:spcPct val="0"/>
              </a:spcBef>
              <a:defRPr/>
            </a:pPr>
            <a:r>
              <a:rPr lang="en-US" sz="4600" dirty="0" smtClean="0">
                <a:latin typeface="+mj-lt"/>
                <a:ea typeface="+mj-ea"/>
                <a:cs typeface="+mj-cs"/>
              </a:rPr>
              <a:t>Results and Discussion</a:t>
            </a:r>
            <a:endParaRPr lang="en-US" sz="4600" dirty="0">
              <a:latin typeface="+mj-lt"/>
              <a:ea typeface="+mj-ea"/>
              <a:cs typeface="+mj-cs"/>
            </a:endParaRPr>
          </a:p>
        </p:txBody>
      </p:sp>
      <p:sp>
        <p:nvSpPr>
          <p:cNvPr id="5" name="Rectangle 4"/>
          <p:cNvSpPr/>
          <p:nvPr/>
        </p:nvSpPr>
        <p:spPr>
          <a:xfrm>
            <a:off x="76200" y="1143000"/>
            <a:ext cx="4750018" cy="369332"/>
          </a:xfrm>
          <a:prstGeom prst="rect">
            <a:avLst/>
          </a:prstGeom>
        </p:spPr>
        <p:txBody>
          <a:bodyPr wrap="none">
            <a:spAutoFit/>
          </a:bodyPr>
          <a:lstStyle/>
          <a:p>
            <a:r>
              <a:rPr lang="en-US" dirty="0" smtClean="0">
                <a:solidFill>
                  <a:schemeClr val="accent1">
                    <a:lumMod val="60000"/>
                    <a:lumOff val="40000"/>
                  </a:schemeClr>
                </a:solidFill>
                <a:latin typeface="Times New Roman" pitchFamily="18" charset="0"/>
                <a:cs typeface="Times New Roman" pitchFamily="18" charset="0"/>
              </a:rPr>
              <a:t>Caltech-101 and Caltech-256 Object Recognition</a:t>
            </a:r>
          </a:p>
        </p:txBody>
      </p:sp>
      <p:graphicFrame>
        <p:nvGraphicFramePr>
          <p:cNvPr id="9" name="Table 8"/>
          <p:cNvGraphicFramePr>
            <a:graphicFrameLocks noGrp="1"/>
          </p:cNvGraphicFramePr>
          <p:nvPr/>
        </p:nvGraphicFramePr>
        <p:xfrm>
          <a:off x="76200" y="2133601"/>
          <a:ext cx="5181602" cy="4343399"/>
        </p:xfrm>
        <a:graphic>
          <a:graphicData uri="http://schemas.openxmlformats.org/drawingml/2006/table">
            <a:tbl>
              <a:tblPr firstRow="1" bandRow="1">
                <a:tableStyleId>{5C22544A-7EE6-4342-B048-85BDC9FD1C3A}</a:tableStyleId>
              </a:tblPr>
              <a:tblGrid>
                <a:gridCol w="1727201"/>
                <a:gridCol w="549564"/>
                <a:gridCol w="549564"/>
                <a:gridCol w="549564"/>
                <a:gridCol w="574438"/>
                <a:gridCol w="524689"/>
                <a:gridCol w="706582"/>
              </a:tblGrid>
              <a:tr h="333308">
                <a:tc>
                  <a:txBody>
                    <a:bodyPr/>
                    <a:lstStyle/>
                    <a:p>
                      <a:r>
                        <a:rPr lang="en-US" sz="1400" dirty="0" smtClean="0">
                          <a:latin typeface="Times New Roman" pitchFamily="18" charset="0"/>
                          <a:cs typeface="Times New Roman" pitchFamily="18" charset="0"/>
                        </a:rPr>
                        <a:t>#train samples</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10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15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20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25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30</a:t>
                      </a:r>
                      <a:endParaRPr lang="en-US" sz="1400" dirty="0">
                        <a:latin typeface="Times New Roman" pitchFamily="18" charset="0"/>
                        <a:cs typeface="Times New Roman" pitchFamily="18" charset="0"/>
                      </a:endParaRPr>
                    </a:p>
                  </a:txBody>
                  <a:tcPr/>
                </a:tc>
              </a:tr>
              <a:tr h="384529">
                <a:tc>
                  <a:txBody>
                    <a:bodyPr/>
                    <a:lstStyle/>
                    <a:p>
                      <a:r>
                        <a:rPr lang="en-US" sz="1400" dirty="0" smtClean="0">
                          <a:latin typeface="Times New Roman" pitchFamily="18" charset="0"/>
                          <a:cs typeface="Times New Roman" pitchFamily="18" charset="0"/>
                        </a:rPr>
                        <a:t>Griffin[11]</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44.2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54.5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59.0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63.3</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65.8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67.6</a:t>
                      </a:r>
                      <a:endParaRPr lang="en-US" sz="1400" dirty="0">
                        <a:latin typeface="Times New Roman" pitchFamily="18" charset="0"/>
                        <a:cs typeface="Times New Roman" pitchFamily="18" charset="0"/>
                      </a:endParaRPr>
                    </a:p>
                  </a:txBody>
                  <a:tcPr/>
                </a:tc>
              </a:tr>
              <a:tr h="494395">
                <a:tc>
                  <a:txBody>
                    <a:bodyPr/>
                    <a:lstStyle/>
                    <a:p>
                      <a:r>
                        <a:rPr lang="en-US" sz="1400" dirty="0" err="1" smtClean="0">
                          <a:latin typeface="Times New Roman" pitchFamily="18" charset="0"/>
                          <a:cs typeface="Times New Roman" pitchFamily="18" charset="0"/>
                        </a:rPr>
                        <a:t>Germet</a:t>
                      </a:r>
                      <a:r>
                        <a:rPr lang="en-US" sz="1400" dirty="0" smtClean="0">
                          <a:latin typeface="Times New Roman" pitchFamily="18" charset="0"/>
                          <a:cs typeface="Times New Roman" pitchFamily="18" charset="0"/>
                        </a:rPr>
                        <a:t>[12]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64.16</a:t>
                      </a:r>
                      <a:endParaRPr lang="en-US" sz="1400" dirty="0">
                        <a:latin typeface="Times New Roman" pitchFamily="18" charset="0"/>
                        <a:cs typeface="Times New Roman" pitchFamily="18" charset="0"/>
                      </a:endParaRPr>
                    </a:p>
                  </a:txBody>
                  <a:tcPr/>
                </a:tc>
              </a:tr>
              <a:tr h="384529">
                <a:tc>
                  <a:txBody>
                    <a:bodyPr/>
                    <a:lstStyle/>
                    <a:p>
                      <a:r>
                        <a:rPr lang="en-US" sz="1400" dirty="0" smtClean="0">
                          <a:latin typeface="Times New Roman" pitchFamily="18" charset="0"/>
                          <a:cs typeface="Times New Roman" pitchFamily="18" charset="0"/>
                        </a:rPr>
                        <a:t>Yang[13]</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67.0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73.2</a:t>
                      </a:r>
                      <a:endParaRPr lang="en-US" sz="1400" dirty="0">
                        <a:latin typeface="Times New Roman" pitchFamily="18" charset="0"/>
                        <a:cs typeface="Times New Roman" pitchFamily="18" charset="0"/>
                      </a:endParaRPr>
                    </a:p>
                  </a:txBody>
                  <a:tcPr/>
                </a:tc>
              </a:tr>
              <a:tr h="384529">
                <a:tc>
                  <a:txBody>
                    <a:bodyPr/>
                    <a:lstStyle/>
                    <a:p>
                      <a:r>
                        <a:rPr lang="en-US" sz="1400" dirty="0" smtClean="0">
                          <a:latin typeface="Times New Roman" pitchFamily="18" charset="0"/>
                          <a:cs typeface="Times New Roman" pitchFamily="18" charset="0"/>
                        </a:rPr>
                        <a:t>KSVD[8]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49.8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59.8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65.2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68.7</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71.0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73.2</a:t>
                      </a:r>
                      <a:endParaRPr lang="en-US" sz="1400" dirty="0">
                        <a:latin typeface="Times New Roman" pitchFamily="18" charset="0"/>
                        <a:cs typeface="Times New Roman" pitchFamily="18" charset="0"/>
                      </a:endParaRPr>
                    </a:p>
                  </a:txBody>
                  <a:tcPr/>
                </a:tc>
              </a:tr>
              <a:tr h="384529">
                <a:tc>
                  <a:txBody>
                    <a:bodyPr/>
                    <a:lstStyle/>
                    <a:p>
                      <a:r>
                        <a:rPr lang="en-US" sz="1400" dirty="0" smtClean="0">
                          <a:latin typeface="Times New Roman" pitchFamily="18" charset="0"/>
                          <a:cs typeface="Times New Roman" pitchFamily="18" charset="0"/>
                        </a:rPr>
                        <a:t>LC-KSVD[14]</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54.0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63.1</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67.7</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70.5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72.3</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73.6</a:t>
                      </a:r>
                      <a:endParaRPr lang="en-US" sz="1400" dirty="0">
                        <a:latin typeface="Times New Roman" pitchFamily="18" charset="0"/>
                        <a:cs typeface="Times New Roman" pitchFamily="18" charset="0"/>
                      </a:endParaRPr>
                    </a:p>
                  </a:txBody>
                  <a:tcPr/>
                </a:tc>
              </a:tr>
              <a:tr h="494395">
                <a:tc>
                  <a:txBody>
                    <a:bodyPr/>
                    <a:lstStyle/>
                    <a:p>
                      <a:pPr marL="0" algn="l" rtl="0" eaLnBrk="1" latinLnBrk="0" hangingPunct="1"/>
                      <a:r>
                        <a:rPr kumimoji="0" lang="en-US" sz="1400" b="1" kern="1200" dirty="0" smtClean="0">
                          <a:solidFill>
                            <a:schemeClr val="dk1"/>
                          </a:solidFill>
                          <a:latin typeface="Times New Roman" pitchFamily="18" charset="0"/>
                          <a:ea typeface="+mn-ea"/>
                          <a:cs typeface="Times New Roman" pitchFamily="18" charset="0"/>
                        </a:rPr>
                        <a:t>D-Kernel (MOD)</a:t>
                      </a:r>
                    </a:p>
                  </a:txBody>
                  <a:tcPr/>
                </a:tc>
                <a:tc>
                  <a:txBody>
                    <a:bodyPr/>
                    <a:lstStyle/>
                    <a:p>
                      <a:r>
                        <a:rPr lang="en-US" sz="1400" dirty="0" smtClean="0">
                          <a:latin typeface="Times New Roman" pitchFamily="18" charset="0"/>
                          <a:cs typeface="Times New Roman" pitchFamily="18" charset="0"/>
                        </a:rPr>
                        <a:t>53.8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64.0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70.2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73.8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76.4</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78.1</a:t>
                      </a:r>
                      <a:endParaRPr lang="en-US" sz="1400" dirty="0">
                        <a:latin typeface="Times New Roman" pitchFamily="18" charset="0"/>
                        <a:cs typeface="Times New Roman" pitchFamily="18" charset="0"/>
                      </a:endParaRPr>
                    </a:p>
                  </a:txBody>
                  <a:tcPr/>
                </a:tc>
              </a:tr>
              <a:tr h="494395">
                <a:tc>
                  <a:txBody>
                    <a:bodyPr/>
                    <a:lstStyle/>
                    <a:p>
                      <a:pPr marL="0" algn="l" rtl="0" eaLnBrk="1" latinLnBrk="0" hangingPunct="1"/>
                      <a:r>
                        <a:rPr kumimoji="0" lang="en-US" sz="1400" b="1" kern="1200" dirty="0" smtClean="0">
                          <a:solidFill>
                            <a:schemeClr val="dk1"/>
                          </a:solidFill>
                          <a:latin typeface="Times New Roman" pitchFamily="18" charset="0"/>
                          <a:ea typeface="+mn-ea"/>
                          <a:cs typeface="Times New Roman" pitchFamily="18" charset="0"/>
                        </a:rPr>
                        <a:t>C-Kernel (MOD)</a:t>
                      </a:r>
                    </a:p>
                  </a:txBody>
                  <a:tcPr/>
                </a:tc>
                <a:tc>
                  <a:txBody>
                    <a:bodyPr/>
                    <a:lstStyle/>
                    <a:p>
                      <a:r>
                        <a:rPr lang="en-US" sz="1400" dirty="0" smtClean="0">
                          <a:latin typeface="Times New Roman" pitchFamily="18" charset="0"/>
                          <a:cs typeface="Times New Roman" pitchFamily="18" charset="0"/>
                        </a:rPr>
                        <a:t>56.2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67.7</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72.4</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75.6</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77.5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80.0</a:t>
                      </a:r>
                      <a:endParaRPr lang="en-US" sz="1400" dirty="0">
                        <a:latin typeface="Times New Roman" pitchFamily="18" charset="0"/>
                        <a:cs typeface="Times New Roman" pitchFamily="18" charset="0"/>
                      </a:endParaRPr>
                    </a:p>
                  </a:txBody>
                  <a:tcPr/>
                </a:tc>
              </a:tr>
              <a:tr h="494395">
                <a:tc>
                  <a:txBody>
                    <a:bodyPr/>
                    <a:lstStyle/>
                    <a:p>
                      <a:pPr marL="0" algn="l" rtl="0" eaLnBrk="1" latinLnBrk="0" hangingPunct="1"/>
                      <a:r>
                        <a:rPr kumimoji="0" lang="en-US" sz="1400" b="1" kern="1200" dirty="0" smtClean="0">
                          <a:solidFill>
                            <a:schemeClr val="dk1"/>
                          </a:solidFill>
                          <a:latin typeface="Times New Roman" pitchFamily="18" charset="0"/>
                          <a:ea typeface="+mn-ea"/>
                          <a:cs typeface="Times New Roman" pitchFamily="18" charset="0"/>
                        </a:rPr>
                        <a:t>D-Kernel (KSVD)</a:t>
                      </a:r>
                    </a:p>
                  </a:txBody>
                  <a:tcPr/>
                </a:tc>
                <a:tc>
                  <a:txBody>
                    <a:bodyPr/>
                    <a:lstStyle/>
                    <a:p>
                      <a:r>
                        <a:rPr lang="en-US" sz="1400" dirty="0" smtClean="0">
                          <a:latin typeface="Times New Roman" pitchFamily="18" charset="0"/>
                          <a:cs typeface="Times New Roman" pitchFamily="18" charset="0"/>
                        </a:rPr>
                        <a:t>54.2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64.5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70.2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74.0</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76.5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78.5</a:t>
                      </a:r>
                      <a:endParaRPr lang="en-US" sz="1400" dirty="0">
                        <a:latin typeface="Times New Roman" pitchFamily="18" charset="0"/>
                        <a:cs typeface="Times New Roman" pitchFamily="18" charset="0"/>
                      </a:endParaRPr>
                    </a:p>
                  </a:txBody>
                  <a:tcPr/>
                </a:tc>
              </a:tr>
              <a:tr h="494395">
                <a:tc>
                  <a:txBody>
                    <a:bodyPr/>
                    <a:lstStyle/>
                    <a:p>
                      <a:pPr marL="0" algn="l" rtl="0" eaLnBrk="1" latinLnBrk="0" hangingPunct="1"/>
                      <a:r>
                        <a:rPr kumimoji="0" lang="en-US" sz="1400" b="1" kern="1200" dirty="0" smtClean="0">
                          <a:solidFill>
                            <a:schemeClr val="dk1"/>
                          </a:solidFill>
                          <a:latin typeface="Times New Roman" pitchFamily="18" charset="0"/>
                          <a:ea typeface="+mn-ea"/>
                          <a:cs typeface="Times New Roman" pitchFamily="18" charset="0"/>
                        </a:rPr>
                        <a:t>C-Kernel (KSVD)</a:t>
                      </a:r>
                    </a:p>
                  </a:txBody>
                  <a:tcPr/>
                </a:tc>
                <a:tc>
                  <a:txBody>
                    <a:bodyPr/>
                    <a:lstStyle/>
                    <a:p>
                      <a:r>
                        <a:rPr lang="en-US" sz="1400" dirty="0" smtClean="0">
                          <a:latin typeface="Times New Roman" pitchFamily="18" charset="0"/>
                          <a:cs typeface="Times New Roman" pitchFamily="18" charset="0"/>
                        </a:rPr>
                        <a:t>56.5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67.2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72.5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75.8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77.6</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80.1</a:t>
                      </a:r>
                      <a:endParaRPr lang="en-US" sz="1400" dirty="0">
                        <a:latin typeface="Times New Roman" pitchFamily="18" charset="0"/>
                        <a:cs typeface="Times New Roman" pitchFamily="18" charset="0"/>
                      </a:endParaRPr>
                    </a:p>
                  </a:txBody>
                  <a:tcPr>
                    <a:solidFill>
                      <a:srgbClr val="92D050"/>
                    </a:solidFill>
                  </a:tcPr>
                </a:tc>
              </a:tr>
            </a:tbl>
          </a:graphicData>
        </a:graphic>
      </p:graphicFrame>
      <p:sp>
        <p:nvSpPr>
          <p:cNvPr id="10" name="Rectangle 9"/>
          <p:cNvSpPr/>
          <p:nvPr/>
        </p:nvSpPr>
        <p:spPr>
          <a:xfrm>
            <a:off x="0" y="1611868"/>
            <a:ext cx="5105400" cy="369332"/>
          </a:xfrm>
          <a:prstGeom prst="rect">
            <a:avLst/>
          </a:prstGeom>
        </p:spPr>
        <p:txBody>
          <a:bodyPr wrap="square">
            <a:spAutoFit/>
          </a:bodyPr>
          <a:lstStyle/>
          <a:p>
            <a:pPr algn="ctr"/>
            <a:r>
              <a:rPr lang="en-US" dirty="0" smtClean="0">
                <a:solidFill>
                  <a:schemeClr val="accent1">
                    <a:lumMod val="60000"/>
                    <a:lumOff val="40000"/>
                  </a:schemeClr>
                </a:solidFill>
                <a:latin typeface="Times New Roman" pitchFamily="18" charset="0"/>
                <a:cs typeface="Times New Roman" pitchFamily="18" charset="0"/>
              </a:rPr>
              <a:t>Performance Comparison on Caltech – 101 Dataset</a:t>
            </a:r>
          </a:p>
        </p:txBody>
      </p:sp>
      <p:graphicFrame>
        <p:nvGraphicFramePr>
          <p:cNvPr id="11" name="Table 10"/>
          <p:cNvGraphicFramePr>
            <a:graphicFrameLocks noGrp="1"/>
          </p:cNvGraphicFramePr>
          <p:nvPr/>
        </p:nvGraphicFramePr>
        <p:xfrm>
          <a:off x="5410199" y="2590800"/>
          <a:ext cx="3733800" cy="2438400"/>
        </p:xfrm>
        <a:graphic>
          <a:graphicData uri="http://schemas.openxmlformats.org/drawingml/2006/table">
            <a:tbl>
              <a:tblPr firstRow="1" bandRow="1">
                <a:tableStyleId>{5C22544A-7EE6-4342-B048-85BDC9FD1C3A}</a:tableStyleId>
              </a:tblPr>
              <a:tblGrid>
                <a:gridCol w="1905000"/>
                <a:gridCol w="990600"/>
                <a:gridCol w="838200"/>
              </a:tblGrid>
              <a:tr h="304800">
                <a:tc>
                  <a:txBody>
                    <a:bodyPr/>
                    <a:lstStyle/>
                    <a:p>
                      <a:r>
                        <a:rPr lang="en-US" sz="1400" dirty="0" smtClean="0">
                          <a:latin typeface="Times New Roman" pitchFamily="18" charset="0"/>
                          <a:cs typeface="Times New Roman" pitchFamily="18" charset="0"/>
                        </a:rPr>
                        <a:t>#train samples</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15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30</a:t>
                      </a:r>
                      <a:endParaRPr lang="en-US" sz="1400" dirty="0">
                        <a:latin typeface="Times New Roman" pitchFamily="18" charset="0"/>
                        <a:cs typeface="Times New Roman" pitchFamily="18" charset="0"/>
                      </a:endParaRPr>
                    </a:p>
                  </a:txBody>
                  <a:tcPr/>
                </a:tc>
              </a:tr>
              <a:tr h="304800">
                <a:tc>
                  <a:txBody>
                    <a:bodyPr/>
                    <a:lstStyle/>
                    <a:p>
                      <a:r>
                        <a:rPr lang="en-US" sz="1400" dirty="0" smtClean="0">
                          <a:latin typeface="Times New Roman" pitchFamily="18" charset="0"/>
                          <a:cs typeface="Times New Roman" pitchFamily="18" charset="0"/>
                        </a:rPr>
                        <a:t>Griffin[11]</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28.3</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34.1</a:t>
                      </a:r>
                      <a:endParaRPr lang="en-US" sz="1400" dirty="0">
                        <a:latin typeface="Times New Roman" pitchFamily="18" charset="0"/>
                        <a:cs typeface="Times New Roman" pitchFamily="18" charset="0"/>
                      </a:endParaRPr>
                    </a:p>
                  </a:txBody>
                  <a:tcPr/>
                </a:tc>
              </a:tr>
              <a:tr h="304800">
                <a:tc>
                  <a:txBody>
                    <a:bodyPr/>
                    <a:lstStyle/>
                    <a:p>
                      <a:r>
                        <a:rPr lang="en-US" sz="1400" dirty="0" err="1" smtClean="0">
                          <a:latin typeface="Times New Roman" pitchFamily="18" charset="0"/>
                          <a:cs typeface="Times New Roman" pitchFamily="18" charset="0"/>
                        </a:rPr>
                        <a:t>Germet</a:t>
                      </a:r>
                      <a:r>
                        <a:rPr lang="en-US" sz="1400" dirty="0" smtClean="0">
                          <a:latin typeface="Times New Roman" pitchFamily="18" charset="0"/>
                          <a:cs typeface="Times New Roman" pitchFamily="18" charset="0"/>
                        </a:rPr>
                        <a:t>[12]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27.2</a:t>
                      </a:r>
                      <a:endParaRPr lang="en-US" sz="1400" dirty="0">
                        <a:latin typeface="Times New Roman" pitchFamily="18" charset="0"/>
                        <a:cs typeface="Times New Roman" pitchFamily="18" charset="0"/>
                      </a:endParaRPr>
                    </a:p>
                  </a:txBody>
                  <a:tcPr/>
                </a:tc>
              </a:tr>
              <a:tr h="304800">
                <a:tc>
                  <a:txBody>
                    <a:bodyPr/>
                    <a:lstStyle/>
                    <a:p>
                      <a:r>
                        <a:rPr lang="en-US" sz="1400" dirty="0" smtClean="0">
                          <a:latin typeface="Times New Roman" pitchFamily="18" charset="0"/>
                          <a:cs typeface="Times New Roman" pitchFamily="18" charset="0"/>
                        </a:rPr>
                        <a:t>Yang[13]</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34.4</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41.2</a:t>
                      </a:r>
                      <a:endParaRPr lang="en-US" sz="1400" dirty="0">
                        <a:latin typeface="Times New Roman" pitchFamily="18" charset="0"/>
                        <a:cs typeface="Times New Roman" pitchFamily="18" charset="0"/>
                      </a:endParaRPr>
                    </a:p>
                  </a:txBody>
                  <a:tcPr/>
                </a:tc>
              </a:tr>
              <a:tr h="304800">
                <a:tc>
                  <a:txBody>
                    <a:bodyPr/>
                    <a:lstStyle/>
                    <a:p>
                      <a:r>
                        <a:rPr lang="en-US" sz="1400" b="1" dirty="0" smtClean="0">
                          <a:latin typeface="Times New Roman" pitchFamily="18" charset="0"/>
                          <a:cs typeface="Times New Roman" pitchFamily="18" charset="0"/>
                        </a:rPr>
                        <a:t>D-Kernel (MOD)</a:t>
                      </a:r>
                      <a:endParaRPr lang="en-US" sz="1400" b="1"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34.2</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41.2</a:t>
                      </a:r>
                      <a:endParaRPr lang="en-US" sz="1400" dirty="0">
                        <a:latin typeface="Times New Roman" pitchFamily="18" charset="0"/>
                        <a:cs typeface="Times New Roman" pitchFamily="18" charset="0"/>
                      </a:endParaRPr>
                    </a:p>
                  </a:txBody>
                  <a:tcPr/>
                </a:tc>
              </a:tr>
              <a:tr h="304800">
                <a:tc>
                  <a:txBody>
                    <a:bodyPr/>
                    <a:lstStyle/>
                    <a:p>
                      <a:r>
                        <a:rPr lang="en-US" sz="1400" b="1" dirty="0" smtClean="0">
                          <a:latin typeface="Times New Roman" pitchFamily="18" charset="0"/>
                          <a:cs typeface="Times New Roman" pitchFamily="18" charset="0"/>
                        </a:rPr>
                        <a:t>C-Kernel</a:t>
                      </a:r>
                      <a:r>
                        <a:rPr lang="en-US" sz="1400" b="1" baseline="0" dirty="0" smtClean="0">
                          <a:latin typeface="Times New Roman" pitchFamily="18" charset="0"/>
                          <a:cs typeface="Times New Roman" pitchFamily="18" charset="0"/>
                        </a:rPr>
                        <a:t> (MOD)</a:t>
                      </a:r>
                      <a:endParaRPr lang="en-US" sz="1400" b="1"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34.6</a:t>
                      </a:r>
                      <a:endParaRPr lang="en-US" sz="1400" dirty="0">
                        <a:latin typeface="Times New Roman" pitchFamily="18" charset="0"/>
                        <a:cs typeface="Times New Roman" pitchFamily="18" charset="0"/>
                      </a:endParaRPr>
                    </a:p>
                  </a:txBody>
                  <a:tcPr/>
                </a:tc>
                <a:tc>
                  <a:txBody>
                    <a:bodyPr/>
                    <a:lstStyle/>
                    <a:p>
                      <a:pPr marL="0" algn="l" rtl="0" eaLnBrk="1" latinLnBrk="0" hangingPunct="1"/>
                      <a:r>
                        <a:rPr kumimoji="0" lang="en-US" sz="1400" kern="1200" dirty="0" smtClean="0">
                          <a:solidFill>
                            <a:schemeClr val="dk1"/>
                          </a:solidFill>
                          <a:latin typeface="Times New Roman" pitchFamily="18" charset="0"/>
                          <a:ea typeface="+mn-ea"/>
                          <a:cs typeface="Times New Roman" pitchFamily="18" charset="0"/>
                        </a:rPr>
                        <a:t>42.7</a:t>
                      </a:r>
                    </a:p>
                  </a:txBody>
                  <a:tcPr>
                    <a:solidFill>
                      <a:srgbClr val="92D050"/>
                    </a:solidFill>
                  </a:tcPr>
                </a:tc>
              </a:tr>
              <a:tr h="304800">
                <a:tc>
                  <a:txBody>
                    <a:bodyPr/>
                    <a:lstStyle/>
                    <a:p>
                      <a:r>
                        <a:rPr lang="en-US" sz="1400" b="1" dirty="0" smtClean="0">
                          <a:latin typeface="Times New Roman" pitchFamily="18" charset="0"/>
                          <a:cs typeface="Times New Roman" pitchFamily="18" charset="0"/>
                        </a:rPr>
                        <a:t>D-Kernel (KSVD)</a:t>
                      </a:r>
                      <a:endParaRPr lang="en-US" sz="1400" b="1"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34.5</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41.4</a:t>
                      </a:r>
                      <a:endParaRPr lang="en-US" sz="1400" dirty="0">
                        <a:latin typeface="Times New Roman" pitchFamily="18" charset="0"/>
                        <a:cs typeface="Times New Roman" pitchFamily="18" charset="0"/>
                      </a:endParaRPr>
                    </a:p>
                  </a:txBody>
                  <a:tcPr/>
                </a:tc>
              </a:tr>
              <a:tr h="304800">
                <a:tc>
                  <a:txBody>
                    <a:bodyPr/>
                    <a:lstStyle/>
                    <a:p>
                      <a:r>
                        <a:rPr lang="en-US" sz="1400" b="1" dirty="0" smtClean="0">
                          <a:latin typeface="Times New Roman" pitchFamily="18" charset="0"/>
                          <a:cs typeface="Times New Roman" pitchFamily="18" charset="0"/>
                        </a:rPr>
                        <a:t>C-Kernel (KSVD)</a:t>
                      </a:r>
                      <a:endParaRPr lang="en-US" sz="1400" b="1"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34.8</a:t>
                      </a:r>
                      <a:endParaRPr lang="en-US" sz="1400" dirty="0">
                        <a:latin typeface="Times New Roman" pitchFamily="18" charset="0"/>
                        <a:cs typeface="Times New Roman" pitchFamily="18" charset="0"/>
                      </a:endParaRPr>
                    </a:p>
                  </a:txBody>
                  <a:tcPr/>
                </a:tc>
                <a:tc>
                  <a:txBody>
                    <a:bodyPr/>
                    <a:lstStyle/>
                    <a:p>
                      <a:r>
                        <a:rPr lang="en-US" sz="1400" dirty="0" smtClean="0">
                          <a:latin typeface="Times New Roman" pitchFamily="18" charset="0"/>
                          <a:cs typeface="Times New Roman" pitchFamily="18" charset="0"/>
                        </a:rPr>
                        <a:t>42.5</a:t>
                      </a:r>
                      <a:endParaRPr lang="en-US" sz="1400" dirty="0">
                        <a:latin typeface="Times New Roman" pitchFamily="18" charset="0"/>
                        <a:cs typeface="Times New Roman" pitchFamily="18" charset="0"/>
                      </a:endParaRPr>
                    </a:p>
                  </a:txBody>
                  <a:tcPr/>
                </a:tc>
              </a:tr>
            </a:tbl>
          </a:graphicData>
        </a:graphic>
      </p:graphicFrame>
      <p:sp>
        <p:nvSpPr>
          <p:cNvPr id="12" name="Rectangle 11"/>
          <p:cNvSpPr/>
          <p:nvPr/>
        </p:nvSpPr>
        <p:spPr>
          <a:xfrm>
            <a:off x="5257800" y="1981200"/>
            <a:ext cx="3886200" cy="646331"/>
          </a:xfrm>
          <a:prstGeom prst="rect">
            <a:avLst/>
          </a:prstGeom>
        </p:spPr>
        <p:txBody>
          <a:bodyPr wrap="square">
            <a:spAutoFit/>
          </a:bodyPr>
          <a:lstStyle/>
          <a:p>
            <a:pPr algn="ctr"/>
            <a:r>
              <a:rPr lang="en-US" dirty="0" smtClean="0">
                <a:solidFill>
                  <a:schemeClr val="accent1">
                    <a:lumMod val="60000"/>
                    <a:lumOff val="40000"/>
                  </a:schemeClr>
                </a:solidFill>
                <a:latin typeface="Times New Roman" pitchFamily="18" charset="0"/>
                <a:cs typeface="Times New Roman" pitchFamily="18" charset="0"/>
              </a:rPr>
              <a:t>Performance Comparison on Caltech – 256 Dataset</a:t>
            </a:r>
            <a:endParaRPr lang="en-US" dirty="0"/>
          </a:p>
        </p:txBody>
      </p:sp>
      <p:sp>
        <p:nvSpPr>
          <p:cNvPr id="8" name="Slide Number Placeholder 7"/>
          <p:cNvSpPr>
            <a:spLocks noGrp="1"/>
          </p:cNvSpPr>
          <p:nvPr>
            <p:ph type="sldNum" sz="quarter" idx="12"/>
          </p:nvPr>
        </p:nvSpPr>
        <p:spPr/>
        <p:txBody>
          <a:bodyPr/>
          <a:lstStyle/>
          <a:p>
            <a:fld id="{AF9C6944-EDD4-4866-9FDD-1489854426A1}" type="slidenum">
              <a:rPr lang="en-US" smtClean="0"/>
              <a:pPr/>
              <a:t>32</a:t>
            </a:fld>
            <a:endParaRPr 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lstStyle/>
          <a:p>
            <a:pPr algn="ctr"/>
            <a:r>
              <a:rPr lang="en-US" dirty="0" smtClean="0"/>
              <a:t>References</a:t>
            </a:r>
            <a:endParaRPr lang="en-US" dirty="0"/>
          </a:p>
        </p:txBody>
      </p:sp>
      <p:sp>
        <p:nvSpPr>
          <p:cNvPr id="3" name="Content Placeholder 2"/>
          <p:cNvSpPr>
            <a:spLocks noGrp="1"/>
          </p:cNvSpPr>
          <p:nvPr>
            <p:ph idx="1"/>
          </p:nvPr>
        </p:nvSpPr>
        <p:spPr>
          <a:xfrm>
            <a:off x="457200" y="1066800"/>
            <a:ext cx="7467600" cy="5257800"/>
          </a:xfrm>
        </p:spPr>
        <p:txBody>
          <a:bodyPr>
            <a:noAutofit/>
          </a:bodyPr>
          <a:lstStyle/>
          <a:p>
            <a:pPr>
              <a:buFont typeface="+mj-lt"/>
              <a:buAutoNum type="arabicPeriod"/>
            </a:pPr>
            <a:endParaRPr lang="en-US" sz="1000" dirty="0" smtClean="0"/>
          </a:p>
          <a:p>
            <a:pPr>
              <a:buFont typeface="+mj-lt"/>
              <a:buAutoNum type="arabicPeriod"/>
            </a:pPr>
            <a:r>
              <a:rPr lang="en-US" sz="1000" dirty="0" smtClean="0"/>
              <a:t>R. </a:t>
            </a:r>
            <a:r>
              <a:rPr lang="en-US" sz="1000" dirty="0" err="1" smtClean="0"/>
              <a:t>Tibshirani</a:t>
            </a:r>
            <a:r>
              <a:rPr lang="en-US" sz="1000" dirty="0" smtClean="0"/>
              <a:t>, “Regression Shrinkage and Selection via the Lasso,” </a:t>
            </a:r>
            <a:r>
              <a:rPr lang="en-US" sz="1000" i="1" dirty="0" smtClean="0"/>
              <a:t>J. R. Stat. Soc.</a:t>
            </a:r>
            <a:r>
              <a:rPr lang="en-US" sz="1000" dirty="0" smtClean="0"/>
              <a:t>, vol. Vol. 58, no. No. 1, pp. 267–288, 1996.</a:t>
            </a:r>
          </a:p>
          <a:p>
            <a:pPr>
              <a:buFont typeface="+mj-lt"/>
              <a:buAutoNum type="arabicPeriod"/>
            </a:pPr>
            <a:r>
              <a:rPr lang="en-US" sz="1000" dirty="0" smtClean="0"/>
              <a:t>S. S. Chen, D. L. </a:t>
            </a:r>
            <a:r>
              <a:rPr lang="en-US" sz="1000" dirty="0" err="1" smtClean="0"/>
              <a:t>Donoho</a:t>
            </a:r>
            <a:r>
              <a:rPr lang="en-US" sz="1000" dirty="0" smtClean="0"/>
              <a:t>, and M. A. Saunders, “Atomic Decomposition by Basis Pursuit,” </a:t>
            </a:r>
            <a:r>
              <a:rPr lang="en-US" sz="1000" i="1" dirty="0" smtClean="0"/>
              <a:t>SIAM J. Sci. </a:t>
            </a:r>
            <a:r>
              <a:rPr lang="en-US" sz="1000" i="1" dirty="0" err="1" smtClean="0"/>
              <a:t>Comput</a:t>
            </a:r>
            <a:r>
              <a:rPr lang="en-US" sz="1000" i="1" dirty="0" smtClean="0"/>
              <a:t>.</a:t>
            </a:r>
            <a:r>
              <a:rPr lang="en-US" sz="1000" dirty="0" smtClean="0"/>
              <a:t>, vol. 20, no. 1, pp. 33–61, Jan. 1998.</a:t>
            </a:r>
          </a:p>
          <a:p>
            <a:pPr>
              <a:buFont typeface="+mj-lt"/>
              <a:buAutoNum type="arabicPeriod"/>
            </a:pPr>
            <a:r>
              <a:rPr lang="en-US" sz="1000" dirty="0" smtClean="0"/>
              <a:t>S. G. </a:t>
            </a:r>
            <a:r>
              <a:rPr lang="en-US" sz="1000" dirty="0" err="1" smtClean="0"/>
              <a:t>Mallat</a:t>
            </a:r>
            <a:r>
              <a:rPr lang="en-US" sz="1000" dirty="0" smtClean="0"/>
              <a:t>, “Matching pursuits with time-frequency dictionaries,” </a:t>
            </a:r>
            <a:r>
              <a:rPr lang="en-US" sz="1000" i="1" dirty="0" smtClean="0"/>
              <a:t>IEEE Trans. Signal Process.</a:t>
            </a:r>
            <a:r>
              <a:rPr lang="en-US" sz="1000" dirty="0" smtClean="0"/>
              <a:t>, vol. 41, no. 12, pp. 3397–3415, 1993.</a:t>
            </a:r>
          </a:p>
          <a:p>
            <a:pPr>
              <a:buFont typeface="+mj-lt"/>
              <a:buAutoNum type="arabicPeriod"/>
            </a:pPr>
            <a:r>
              <a:rPr lang="en-US" sz="1000" dirty="0" smtClean="0"/>
              <a:t>Y. C. </a:t>
            </a:r>
            <a:r>
              <a:rPr lang="en-US" sz="1000" dirty="0" err="1" smtClean="0"/>
              <a:t>Pati</a:t>
            </a:r>
            <a:r>
              <a:rPr lang="en-US" sz="1000" dirty="0" smtClean="0"/>
              <a:t>, R. </a:t>
            </a:r>
            <a:r>
              <a:rPr lang="en-US" sz="1000" dirty="0" err="1" smtClean="0"/>
              <a:t>Rezaiifar</a:t>
            </a:r>
            <a:r>
              <a:rPr lang="en-US" sz="1000" dirty="0" smtClean="0"/>
              <a:t>, and P. S. </a:t>
            </a:r>
            <a:r>
              <a:rPr lang="en-US" sz="1000" dirty="0" err="1" smtClean="0"/>
              <a:t>Krishnaprasad</a:t>
            </a:r>
            <a:r>
              <a:rPr lang="en-US" sz="1000" dirty="0" smtClean="0"/>
              <a:t>, “Orthogonal matching pursuit: recursive function approximation with applications to wavelet decomposition,” in </a:t>
            </a:r>
            <a:r>
              <a:rPr lang="en-US" sz="1000" i="1" dirty="0" smtClean="0"/>
              <a:t>Proceedings of 27th </a:t>
            </a:r>
            <a:r>
              <a:rPr lang="en-US" sz="1000" i="1" dirty="0" err="1" smtClean="0"/>
              <a:t>Asilomar</a:t>
            </a:r>
            <a:r>
              <a:rPr lang="en-US" sz="1000" i="1" dirty="0" smtClean="0"/>
              <a:t> Conference on Signals, Systems and Computers</a:t>
            </a:r>
            <a:r>
              <a:rPr lang="en-US" sz="1000" dirty="0" smtClean="0"/>
              <a:t>, 1993, pp. 40–44.</a:t>
            </a:r>
          </a:p>
          <a:p>
            <a:pPr>
              <a:buFont typeface="+mj-lt"/>
              <a:buAutoNum type="arabicPeriod"/>
            </a:pPr>
            <a:r>
              <a:rPr lang="de-DE" sz="1000" dirty="0" smtClean="0"/>
              <a:t>A. Haar, “Zur Theorie der orthogonalen Funktionensysteme,” </a:t>
            </a:r>
            <a:r>
              <a:rPr lang="de-DE" sz="1000" i="1" dirty="0" smtClean="0"/>
              <a:t>Math. Ann.</a:t>
            </a:r>
            <a:r>
              <a:rPr lang="de-DE" sz="1000" dirty="0" smtClean="0"/>
              <a:t>, vol. 71, no. 1, pp. 38–53, Mar. 1911.</a:t>
            </a:r>
          </a:p>
          <a:p>
            <a:pPr>
              <a:buFont typeface="+mj-lt"/>
              <a:buAutoNum type="arabicPeriod"/>
            </a:pPr>
            <a:r>
              <a:rPr lang="en-US" sz="1000" dirty="0" smtClean="0"/>
              <a:t>E. J. </a:t>
            </a:r>
            <a:r>
              <a:rPr lang="en-US" sz="1000" dirty="0" err="1" smtClean="0"/>
              <a:t>Candes</a:t>
            </a:r>
            <a:r>
              <a:rPr lang="en-US" sz="1000" dirty="0" smtClean="0"/>
              <a:t> and D. L. </a:t>
            </a:r>
            <a:r>
              <a:rPr lang="en-US" sz="1000" dirty="0" err="1" smtClean="0"/>
              <a:t>Donoho</a:t>
            </a:r>
            <a:r>
              <a:rPr lang="en-US" sz="1000" dirty="0" smtClean="0"/>
              <a:t>, “</a:t>
            </a:r>
            <a:r>
              <a:rPr lang="en-US" sz="1000" dirty="0" err="1" smtClean="0"/>
              <a:t>Curvelets</a:t>
            </a:r>
            <a:r>
              <a:rPr lang="en-US" sz="1000" dirty="0" smtClean="0"/>
              <a:t>: A surprisingly effective </a:t>
            </a:r>
            <a:r>
              <a:rPr lang="en-US" sz="1000" dirty="0" err="1" smtClean="0"/>
              <a:t>nonadaptive</a:t>
            </a:r>
            <a:r>
              <a:rPr lang="en-US" sz="1000" dirty="0" smtClean="0"/>
              <a:t> representation for objects with edges,” 2000.</a:t>
            </a:r>
          </a:p>
          <a:p>
            <a:pPr>
              <a:buFont typeface="+mj-lt"/>
              <a:buAutoNum type="arabicPeriod"/>
            </a:pPr>
            <a:r>
              <a:rPr lang="en-US" sz="1000" dirty="0" smtClean="0"/>
              <a:t>B. A. </a:t>
            </a:r>
            <a:r>
              <a:rPr lang="en-US" sz="1000" dirty="0" err="1" smtClean="0"/>
              <a:t>Olshausen</a:t>
            </a:r>
            <a:r>
              <a:rPr lang="en-US" sz="1000" dirty="0" smtClean="0"/>
              <a:t> and D. J. Field, “Sparse coding with an </a:t>
            </a:r>
            <a:r>
              <a:rPr lang="en-US" sz="1000" dirty="0" err="1" smtClean="0"/>
              <a:t>overcomplete</a:t>
            </a:r>
            <a:r>
              <a:rPr lang="en-US" sz="1000" dirty="0" smtClean="0"/>
              <a:t> basis set: a strategy employed by V1?,” </a:t>
            </a:r>
            <a:r>
              <a:rPr lang="en-US" sz="1000" i="1" dirty="0" smtClean="0"/>
              <a:t>Vision Res.</a:t>
            </a:r>
            <a:r>
              <a:rPr lang="en-US" sz="1000" dirty="0" smtClean="0"/>
              <a:t>, vol. 37, no. 23, pp. 3311–25, Dec. 1997.</a:t>
            </a:r>
          </a:p>
          <a:p>
            <a:pPr>
              <a:buFont typeface="+mj-lt"/>
              <a:buAutoNum type="arabicPeriod"/>
            </a:pPr>
            <a:r>
              <a:rPr lang="en-US" sz="1000" dirty="0" smtClean="0"/>
              <a:t>M. </a:t>
            </a:r>
            <a:r>
              <a:rPr lang="en-US" sz="1000" dirty="0" err="1" smtClean="0"/>
              <a:t>Aharon</a:t>
            </a:r>
            <a:r>
              <a:rPr lang="en-US" sz="1000" dirty="0" smtClean="0"/>
              <a:t>, M. </a:t>
            </a:r>
            <a:r>
              <a:rPr lang="en-US" sz="1000" dirty="0" err="1" smtClean="0"/>
              <a:t>Elad</a:t>
            </a:r>
            <a:r>
              <a:rPr lang="en-US" sz="1000" dirty="0" smtClean="0"/>
              <a:t>, and A. </a:t>
            </a:r>
            <a:r>
              <a:rPr lang="en-US" sz="1000" dirty="0" err="1" smtClean="0"/>
              <a:t>Bruckstein</a:t>
            </a:r>
            <a:r>
              <a:rPr lang="en-US" sz="1000" dirty="0" smtClean="0"/>
              <a:t>, “K-SVD: An Algorithm for Designing </a:t>
            </a:r>
            <a:r>
              <a:rPr lang="en-US" sz="1000" dirty="0" err="1" smtClean="0"/>
              <a:t>Overcomplete</a:t>
            </a:r>
            <a:r>
              <a:rPr lang="en-US" sz="1000" dirty="0" smtClean="0"/>
              <a:t> Dictionaries for Sparse Representation,” </a:t>
            </a:r>
            <a:r>
              <a:rPr lang="en-US" sz="1000" i="1" dirty="0" smtClean="0"/>
              <a:t>IEEE Trans. Signal Process.</a:t>
            </a:r>
            <a:r>
              <a:rPr lang="en-US" sz="1000" dirty="0" smtClean="0"/>
              <a:t>, vol. 54, no. 11, pp. 4311–4322, Nov. 2006.</a:t>
            </a:r>
          </a:p>
          <a:p>
            <a:pPr>
              <a:buFont typeface="+mj-lt"/>
              <a:buAutoNum type="arabicPeriod"/>
            </a:pPr>
            <a:r>
              <a:rPr lang="en-US" sz="1000" dirty="0" smtClean="0">
                <a:solidFill>
                  <a:schemeClr val="accent1">
                    <a:lumMod val="60000"/>
                    <a:lumOff val="40000"/>
                  </a:schemeClr>
                </a:solidFill>
              </a:rPr>
              <a:t>H. Van Nguyen, V. M. Patel, N. M. </a:t>
            </a:r>
            <a:r>
              <a:rPr lang="en-US" sz="1000" dirty="0" err="1" smtClean="0">
                <a:solidFill>
                  <a:schemeClr val="accent1">
                    <a:lumMod val="60000"/>
                    <a:lumOff val="40000"/>
                  </a:schemeClr>
                </a:solidFill>
              </a:rPr>
              <a:t>Nasrabadi</a:t>
            </a:r>
            <a:r>
              <a:rPr lang="en-US" sz="1000" dirty="0" smtClean="0">
                <a:solidFill>
                  <a:schemeClr val="accent1">
                    <a:lumMod val="60000"/>
                    <a:lumOff val="40000"/>
                  </a:schemeClr>
                </a:solidFill>
              </a:rPr>
              <a:t>, and R. </a:t>
            </a:r>
            <a:r>
              <a:rPr lang="en-US" sz="1000" dirty="0" err="1" smtClean="0">
                <a:solidFill>
                  <a:schemeClr val="accent1">
                    <a:lumMod val="60000"/>
                    <a:lumOff val="40000"/>
                  </a:schemeClr>
                </a:solidFill>
              </a:rPr>
              <a:t>Chellappa</a:t>
            </a:r>
            <a:r>
              <a:rPr lang="en-US" sz="1000" dirty="0" smtClean="0">
                <a:solidFill>
                  <a:schemeClr val="accent1">
                    <a:lumMod val="60000"/>
                    <a:lumOff val="40000"/>
                  </a:schemeClr>
                </a:solidFill>
              </a:rPr>
              <a:t>, “Design of non-linear kernel dictionaries for object recognition.,” </a:t>
            </a:r>
            <a:r>
              <a:rPr lang="en-US" sz="1000" i="1" dirty="0" smtClean="0">
                <a:solidFill>
                  <a:schemeClr val="accent1">
                    <a:lumMod val="60000"/>
                    <a:lumOff val="40000"/>
                  </a:schemeClr>
                </a:solidFill>
              </a:rPr>
              <a:t>IEEE Trans. Image Process.</a:t>
            </a:r>
            <a:r>
              <a:rPr lang="en-US" sz="1000" dirty="0" smtClean="0">
                <a:solidFill>
                  <a:schemeClr val="accent1">
                    <a:lumMod val="60000"/>
                    <a:lumOff val="40000"/>
                  </a:schemeClr>
                </a:solidFill>
              </a:rPr>
              <a:t>, vol. 22, no. 12, pp. 5123–35, Dec. 2013.</a:t>
            </a:r>
          </a:p>
          <a:p>
            <a:pPr>
              <a:buFont typeface="+mj-lt"/>
              <a:buAutoNum type="arabicPeriod"/>
            </a:pPr>
            <a:r>
              <a:rPr lang="en-US" sz="1000" dirty="0" smtClean="0"/>
              <a:t>J. T. Kwok and I. W. Tsang, “The pre-image problem in kernel methods.,” </a:t>
            </a:r>
            <a:r>
              <a:rPr lang="en-US" sz="1000" i="1" dirty="0" smtClean="0"/>
              <a:t>IEEE Trans. Neural </a:t>
            </a:r>
            <a:r>
              <a:rPr lang="en-US" sz="1000" i="1" dirty="0" err="1" smtClean="0"/>
              <a:t>Netw</a:t>
            </a:r>
            <a:r>
              <a:rPr lang="en-US" sz="1000" i="1" dirty="0" smtClean="0"/>
              <a:t>.</a:t>
            </a:r>
            <a:r>
              <a:rPr lang="en-US" sz="1000" dirty="0" smtClean="0"/>
              <a:t>, vol. 15, no. 6, pp. 1517–25, Nov. 2004.</a:t>
            </a:r>
            <a:endParaRPr lang="en-US" sz="1000" dirty="0" smtClean="0">
              <a:solidFill>
                <a:schemeClr val="accent1">
                  <a:lumMod val="60000"/>
                  <a:lumOff val="40000"/>
                </a:schemeClr>
              </a:solidFill>
            </a:endParaRPr>
          </a:p>
          <a:p>
            <a:pPr>
              <a:buFont typeface="+mj-lt"/>
              <a:buAutoNum type="arabicPeriod"/>
            </a:pPr>
            <a:r>
              <a:rPr lang="en-US" sz="1000" dirty="0" smtClean="0"/>
              <a:t>G. Griffin, A. </a:t>
            </a:r>
            <a:r>
              <a:rPr lang="en-US" sz="1000" dirty="0" err="1" smtClean="0"/>
              <a:t>Holub</a:t>
            </a:r>
            <a:r>
              <a:rPr lang="en-US" sz="1000" dirty="0" smtClean="0"/>
              <a:t>, and P. </a:t>
            </a:r>
            <a:r>
              <a:rPr lang="en-US" sz="1000" dirty="0" err="1" smtClean="0"/>
              <a:t>Perona</a:t>
            </a:r>
            <a:r>
              <a:rPr lang="en-US" sz="1000" dirty="0" smtClean="0"/>
              <a:t>, “Caltech-256 Object Category Dataset.” California Institute of Technology, 10-Mar-2007.</a:t>
            </a:r>
          </a:p>
          <a:p>
            <a:pPr>
              <a:buFont typeface="+mj-lt"/>
              <a:buAutoNum type="arabicPeriod"/>
            </a:pPr>
            <a:r>
              <a:rPr lang="en-US" sz="1000" dirty="0" smtClean="0"/>
              <a:t>J. C. van </a:t>
            </a:r>
            <a:r>
              <a:rPr lang="en-US" sz="1000" dirty="0" err="1" smtClean="0"/>
              <a:t>Gemert</a:t>
            </a:r>
            <a:r>
              <a:rPr lang="en-US" sz="1000" dirty="0" smtClean="0"/>
              <a:t>, J.-M. </a:t>
            </a:r>
            <a:r>
              <a:rPr lang="en-US" sz="1000" dirty="0" err="1" smtClean="0"/>
              <a:t>Geusebroek</a:t>
            </a:r>
            <a:r>
              <a:rPr lang="en-US" sz="1000" dirty="0" smtClean="0"/>
              <a:t>, C. J. </a:t>
            </a:r>
            <a:r>
              <a:rPr lang="en-US" sz="1000" dirty="0" err="1" smtClean="0"/>
              <a:t>Veenman</a:t>
            </a:r>
            <a:r>
              <a:rPr lang="en-US" sz="1000" dirty="0" smtClean="0"/>
              <a:t>, and A. W. M. </a:t>
            </a:r>
            <a:r>
              <a:rPr lang="en-US" sz="1000" dirty="0" err="1" smtClean="0"/>
              <a:t>Smeulders</a:t>
            </a:r>
            <a:r>
              <a:rPr lang="en-US" sz="1000" dirty="0" smtClean="0"/>
              <a:t>, “Kernel codebooks for scene categorization,” in </a:t>
            </a:r>
            <a:r>
              <a:rPr lang="en-US" sz="1000" i="1" dirty="0" smtClean="0"/>
              <a:t>Computer Vision--ECCV 2008</a:t>
            </a:r>
            <a:r>
              <a:rPr lang="en-US" sz="1000" dirty="0" smtClean="0"/>
              <a:t>, Springer, 2008, pp. 696–709.</a:t>
            </a:r>
          </a:p>
          <a:p>
            <a:pPr>
              <a:buFont typeface="+mj-lt"/>
              <a:buAutoNum type="arabicPeriod"/>
            </a:pPr>
            <a:r>
              <a:rPr lang="en-US" sz="1000" dirty="0" smtClean="0"/>
              <a:t>T. Huang, “Linear spatial pyramid matching using sparse coding for image classification,” in </a:t>
            </a:r>
            <a:r>
              <a:rPr lang="en-US" sz="1000" i="1" dirty="0" smtClean="0"/>
              <a:t>2009 IEEE Conference on Computer Vision and Pattern Recognition</a:t>
            </a:r>
            <a:r>
              <a:rPr lang="en-US" sz="1000" dirty="0" smtClean="0"/>
              <a:t>, 2009, pp. 1794–1801. </a:t>
            </a:r>
          </a:p>
          <a:p>
            <a:pPr>
              <a:buFont typeface="+mj-lt"/>
              <a:buAutoNum type="arabicPeriod"/>
            </a:pPr>
            <a:r>
              <a:rPr lang="en-US" sz="1000" dirty="0" smtClean="0"/>
              <a:t>Z. Jiang, Z. Lin, and L. S. Davis, “Learning a discriminative dictionary for sparse coding via label consistent K-SVD,” in </a:t>
            </a:r>
            <a:r>
              <a:rPr lang="en-US" sz="1000" i="1" dirty="0" smtClean="0"/>
              <a:t>CVPR 2011</a:t>
            </a:r>
            <a:r>
              <a:rPr lang="en-US" sz="1000" dirty="0" smtClean="0"/>
              <a:t>, 2011, pp. 1697–1704.</a:t>
            </a:r>
          </a:p>
          <a:p>
            <a:pPr>
              <a:buFont typeface="+mj-lt"/>
              <a:buAutoNum type="arabicPeriod"/>
            </a:pPr>
            <a:endParaRPr lang="en-US" sz="1000" dirty="0" smtClean="0"/>
          </a:p>
          <a:p>
            <a:pPr>
              <a:buFont typeface="+mj-lt"/>
              <a:buAutoNum type="arabicPeriod"/>
            </a:pPr>
            <a:endParaRPr lang="en-US" sz="1000" dirty="0" smtClean="0"/>
          </a:p>
          <a:p>
            <a:pPr>
              <a:buFont typeface="+mj-lt"/>
              <a:buAutoNum type="arabicPeriod"/>
            </a:pPr>
            <a:endParaRPr lang="en-US" sz="1000" dirty="0" smtClean="0">
              <a:solidFill>
                <a:srgbClr val="FFC000"/>
              </a:solidFill>
            </a:endParaRPr>
          </a:p>
          <a:p>
            <a:pPr>
              <a:buFont typeface="Arial" pitchFamily="34" charset="0"/>
              <a:buChar char="•"/>
            </a:pPr>
            <a:endParaRPr lang="en-US" sz="1000" dirty="0" smtClean="0"/>
          </a:p>
          <a:p>
            <a:pPr>
              <a:buFont typeface="Arial" pitchFamily="34" charset="0"/>
              <a:buChar char="•"/>
            </a:pPr>
            <a:endParaRPr lang="en-US" sz="1000" dirty="0" smtClean="0"/>
          </a:p>
          <a:p>
            <a:pPr>
              <a:buFont typeface="Arial" pitchFamily="34" charset="0"/>
              <a:buChar char="•"/>
            </a:pPr>
            <a:endParaRPr lang="de-DE" sz="1000" dirty="0" smtClean="0"/>
          </a:p>
          <a:p>
            <a:pPr>
              <a:buFont typeface="Arial" pitchFamily="34" charset="0"/>
              <a:buChar char="•"/>
            </a:pPr>
            <a:endParaRPr lang="en-US" sz="1000" dirty="0" smtClean="0"/>
          </a:p>
          <a:p>
            <a:pPr>
              <a:buFont typeface="Arial" pitchFamily="34" charset="0"/>
              <a:buChar char="•"/>
            </a:pPr>
            <a:endParaRPr lang="en-US" sz="1000" dirty="0" smtClean="0"/>
          </a:p>
          <a:p>
            <a:pPr>
              <a:buFont typeface="Arial" pitchFamily="34" charset="0"/>
              <a:buChar char="•"/>
            </a:pPr>
            <a:endParaRPr lang="en-US" sz="1000" dirty="0" smtClean="0"/>
          </a:p>
          <a:p>
            <a:endParaRPr lang="en-US" sz="1600" dirty="0"/>
          </a:p>
        </p:txBody>
      </p:sp>
      <p:sp>
        <p:nvSpPr>
          <p:cNvPr id="4" name="Slide Number Placeholder 3"/>
          <p:cNvSpPr>
            <a:spLocks noGrp="1"/>
          </p:cNvSpPr>
          <p:nvPr>
            <p:ph type="sldNum" sz="quarter" idx="12"/>
          </p:nvPr>
        </p:nvSpPr>
        <p:spPr/>
        <p:txBody>
          <a:bodyPr/>
          <a:lstStyle/>
          <a:p>
            <a:fld id="{AF9C6944-EDD4-4866-9FDD-1489854426A1}" type="slidenum">
              <a:rPr lang="en-US" smtClean="0"/>
              <a:pPr/>
              <a:t>33</a:t>
            </a:fld>
            <a:endParaRPr lang="en-US"/>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2819401"/>
            <a:ext cx="7467600" cy="1295400"/>
          </a:xfrm>
        </p:spPr>
        <p:txBody>
          <a:bodyPr>
            <a:normAutofit fontScale="55000" lnSpcReduction="20000"/>
          </a:bodyPr>
          <a:lstStyle/>
          <a:p>
            <a:pPr algn="ctr">
              <a:buNone/>
            </a:pPr>
            <a:r>
              <a:rPr lang="en-US" sz="6000" b="1" dirty="0" smtClean="0">
                <a:latin typeface="Times New Roman" pitchFamily="18" charset="0"/>
                <a:cs typeface="Times New Roman" pitchFamily="18" charset="0"/>
              </a:rPr>
              <a:t>Thank You</a:t>
            </a:r>
          </a:p>
          <a:p>
            <a:pPr algn="ctr">
              <a:buNone/>
            </a:pPr>
            <a:r>
              <a:rPr lang="en-US" sz="6000" b="1" dirty="0" smtClean="0">
                <a:latin typeface="Times New Roman" pitchFamily="18" charset="0"/>
                <a:cs typeface="Times New Roman" pitchFamily="18" charset="0"/>
              </a:rPr>
              <a:t>Q&amp;A</a:t>
            </a:r>
          </a:p>
          <a:p>
            <a:pPr algn="ctr">
              <a:buNone/>
            </a:pPr>
            <a:r>
              <a:rPr lang="en-US" sz="2200" b="1" dirty="0" smtClean="0">
                <a:latin typeface="Times New Roman" pitchFamily="18" charset="0"/>
                <a:cs typeface="Times New Roman" pitchFamily="18" charset="0"/>
              </a:rPr>
              <a:t>(let Q be sparse </a:t>
            </a:r>
            <a:r>
              <a:rPr lang="en-US" sz="2200" b="1" dirty="0" smtClean="0">
                <a:latin typeface="Times New Roman" pitchFamily="18" charset="0"/>
                <a:cs typeface="Times New Roman" pitchFamily="18" charset="0"/>
                <a:sym typeface="Wingdings" pitchFamily="2" charset="2"/>
              </a:rPr>
              <a:t></a:t>
            </a:r>
            <a:r>
              <a:rPr lang="en-US" sz="2200" b="1" dirty="0" smtClean="0">
                <a:latin typeface="Times New Roman" pitchFamily="18" charset="0"/>
                <a:cs typeface="Times New Roman" pitchFamily="18" charset="0"/>
              </a:rPr>
              <a:t>)</a:t>
            </a:r>
            <a:endParaRPr lang="en-US" sz="2200" b="1" dirty="0">
              <a:latin typeface="Times New Roman" pitchFamily="18" charset="0"/>
              <a:cs typeface="Times New Roman" pitchFamily="18" charset="0"/>
            </a:endParaRPr>
          </a:p>
        </p:txBody>
      </p:sp>
      <p:sp>
        <p:nvSpPr>
          <p:cNvPr id="5" name="Slide Number Placeholder 4"/>
          <p:cNvSpPr>
            <a:spLocks noGrp="1"/>
          </p:cNvSpPr>
          <p:nvPr>
            <p:ph type="sldNum" sz="quarter" idx="12"/>
          </p:nvPr>
        </p:nvSpPr>
        <p:spPr/>
        <p:txBody>
          <a:bodyPr/>
          <a:lstStyle/>
          <a:p>
            <a:fld id="{AF9C6944-EDD4-4866-9FDD-1489854426A1}" type="slidenum">
              <a:rPr lang="en-US" smtClean="0"/>
              <a:pPr/>
              <a:t>34</a:t>
            </a:fld>
            <a:endParaRPr 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0" y="0"/>
            <a:ext cx="9144000" cy="1143000"/>
          </a:xfrm>
        </p:spPr>
        <p:txBody>
          <a:bodyPr>
            <a:normAutofit/>
          </a:bodyPr>
          <a:lstStyle/>
          <a:p>
            <a:pPr algn="ctr"/>
            <a:r>
              <a:rPr lang="en-US" dirty="0" smtClean="0"/>
              <a:t>What is Sparse Linear Model</a:t>
            </a:r>
          </a:p>
        </p:txBody>
      </p:sp>
      <p:graphicFrame>
        <p:nvGraphicFramePr>
          <p:cNvPr id="17410" name="Object 2"/>
          <p:cNvGraphicFramePr>
            <a:graphicFrameLocks noChangeAspect="1"/>
          </p:cNvGraphicFramePr>
          <p:nvPr/>
        </p:nvGraphicFramePr>
        <p:xfrm>
          <a:off x="152399" y="1456125"/>
          <a:ext cx="2259067" cy="458787"/>
        </p:xfrm>
        <a:graphic>
          <a:graphicData uri="http://schemas.openxmlformats.org/presentationml/2006/ole">
            <p:oleObj spid="_x0000_s17452" name="Equation" r:id="rId3" imgW="1256755" imgH="253890" progId="Equation.3">
              <p:embed/>
            </p:oleObj>
          </a:graphicData>
        </a:graphic>
      </p:graphicFrame>
      <p:pic>
        <p:nvPicPr>
          <p:cNvPr id="17411" name="Picture 3"/>
          <p:cNvPicPr>
            <a:picLocks noChangeAspect="1" noChangeArrowheads="1"/>
          </p:cNvPicPr>
          <p:nvPr/>
        </p:nvPicPr>
        <p:blipFill>
          <a:blip r:embed="rId4" cstate="print"/>
          <a:srcRect/>
          <a:stretch>
            <a:fillRect/>
          </a:stretch>
        </p:blipFill>
        <p:spPr bwMode="auto">
          <a:xfrm>
            <a:off x="3581400" y="1257300"/>
            <a:ext cx="2362200" cy="856437"/>
          </a:xfrm>
          <a:prstGeom prst="rect">
            <a:avLst/>
          </a:prstGeom>
          <a:noFill/>
          <a:ln w="9525">
            <a:noFill/>
            <a:miter lim="800000"/>
            <a:headEnd/>
            <a:tailEnd/>
          </a:ln>
        </p:spPr>
      </p:pic>
      <p:pic>
        <p:nvPicPr>
          <p:cNvPr id="17412" name="Picture 4"/>
          <p:cNvPicPr>
            <a:picLocks noChangeAspect="1" noChangeArrowheads="1"/>
          </p:cNvPicPr>
          <p:nvPr/>
        </p:nvPicPr>
        <p:blipFill>
          <a:blip r:embed="rId5" cstate="print"/>
          <a:srcRect/>
          <a:stretch>
            <a:fillRect/>
          </a:stretch>
        </p:blipFill>
        <p:spPr bwMode="auto">
          <a:xfrm>
            <a:off x="6096000" y="1255750"/>
            <a:ext cx="859536" cy="859536"/>
          </a:xfrm>
          <a:prstGeom prst="rect">
            <a:avLst/>
          </a:prstGeom>
          <a:noFill/>
          <a:ln w="9525">
            <a:noFill/>
            <a:miter lim="800000"/>
            <a:headEnd/>
            <a:tailEnd/>
          </a:ln>
        </p:spPr>
      </p:pic>
      <p:pic>
        <p:nvPicPr>
          <p:cNvPr id="17413" name="Picture 5"/>
          <p:cNvPicPr>
            <a:picLocks noChangeAspect="1" noChangeArrowheads="1"/>
          </p:cNvPicPr>
          <p:nvPr/>
        </p:nvPicPr>
        <p:blipFill>
          <a:blip r:embed="rId6" cstate="print"/>
          <a:srcRect/>
          <a:stretch>
            <a:fillRect/>
          </a:stretch>
        </p:blipFill>
        <p:spPr bwMode="auto">
          <a:xfrm>
            <a:off x="7239000" y="1255750"/>
            <a:ext cx="859536" cy="859536"/>
          </a:xfrm>
          <a:prstGeom prst="rect">
            <a:avLst/>
          </a:prstGeom>
          <a:noFill/>
          <a:ln w="9525">
            <a:noFill/>
            <a:miter lim="800000"/>
            <a:headEnd/>
            <a:tailEnd/>
          </a:ln>
        </p:spPr>
      </p:pic>
      <p:graphicFrame>
        <p:nvGraphicFramePr>
          <p:cNvPr id="17415" name="Object 7"/>
          <p:cNvGraphicFramePr>
            <a:graphicFrameLocks noChangeAspect="1"/>
          </p:cNvGraphicFramePr>
          <p:nvPr/>
        </p:nvGraphicFramePr>
        <p:xfrm>
          <a:off x="179388" y="2552700"/>
          <a:ext cx="2916237" cy="381000"/>
        </p:xfrm>
        <a:graphic>
          <a:graphicData uri="http://schemas.openxmlformats.org/presentationml/2006/ole">
            <p:oleObj spid="_x0000_s17453" name="Equation" r:id="rId7" imgW="1371600" imgH="203040" progId="Equation.3">
              <p:embed/>
            </p:oleObj>
          </a:graphicData>
        </a:graphic>
      </p:graphicFrame>
      <p:pic>
        <p:nvPicPr>
          <p:cNvPr id="17416" name="Picture 8"/>
          <p:cNvPicPr>
            <a:picLocks noChangeAspect="1" noChangeArrowheads="1"/>
          </p:cNvPicPr>
          <p:nvPr/>
        </p:nvPicPr>
        <p:blipFill>
          <a:blip r:embed="rId8" cstate="print"/>
          <a:srcRect/>
          <a:stretch>
            <a:fillRect/>
          </a:stretch>
        </p:blipFill>
        <p:spPr bwMode="auto">
          <a:xfrm>
            <a:off x="4038600" y="2362199"/>
            <a:ext cx="1834816" cy="1452563"/>
          </a:xfrm>
          <a:prstGeom prst="rect">
            <a:avLst/>
          </a:prstGeom>
          <a:noFill/>
          <a:ln w="9525">
            <a:noFill/>
            <a:miter lim="800000"/>
            <a:headEnd/>
            <a:tailEnd/>
          </a:ln>
        </p:spPr>
      </p:pic>
      <p:pic>
        <p:nvPicPr>
          <p:cNvPr id="17417" name="Picture 9"/>
          <p:cNvPicPr>
            <a:picLocks noChangeAspect="1" noChangeArrowheads="1"/>
          </p:cNvPicPr>
          <p:nvPr/>
        </p:nvPicPr>
        <p:blipFill>
          <a:blip r:embed="rId9" cstate="print"/>
          <a:srcRect/>
          <a:stretch>
            <a:fillRect/>
          </a:stretch>
        </p:blipFill>
        <p:spPr bwMode="auto">
          <a:xfrm>
            <a:off x="6172199" y="2362199"/>
            <a:ext cx="1453896" cy="1453896"/>
          </a:xfrm>
          <a:prstGeom prst="rect">
            <a:avLst/>
          </a:prstGeom>
          <a:noFill/>
          <a:ln w="9525">
            <a:noFill/>
            <a:miter lim="800000"/>
            <a:headEnd/>
            <a:tailEnd/>
          </a:ln>
        </p:spPr>
      </p:pic>
      <p:sp>
        <p:nvSpPr>
          <p:cNvPr id="12" name="Rectangle 11"/>
          <p:cNvSpPr/>
          <p:nvPr/>
        </p:nvSpPr>
        <p:spPr>
          <a:xfrm>
            <a:off x="125184" y="4154269"/>
            <a:ext cx="8001000" cy="646331"/>
          </a:xfrm>
          <a:prstGeom prst="rect">
            <a:avLst/>
          </a:prstGeom>
        </p:spPr>
        <p:txBody>
          <a:bodyPr wrap="square">
            <a:spAutoFit/>
          </a:bodyPr>
          <a:lstStyle/>
          <a:p>
            <a:r>
              <a:rPr lang="en-US" b="1" dirty="0" smtClean="0">
                <a:latin typeface="Times New Roman" pitchFamily="18" charset="0"/>
                <a:cs typeface="Times New Roman" pitchFamily="18" charset="0"/>
              </a:rPr>
              <a:t>D</a:t>
            </a:r>
            <a:r>
              <a:rPr lang="en-US" dirty="0" smtClean="0">
                <a:latin typeface="Times New Roman" pitchFamily="18" charset="0"/>
                <a:cs typeface="Times New Roman" pitchFamily="18" charset="0"/>
              </a:rPr>
              <a:t> is “adapted” to </a:t>
            </a:r>
            <a:r>
              <a:rPr lang="en-US" i="1" dirty="0" smtClean="0">
                <a:latin typeface="Times New Roman" pitchFamily="18" charset="0"/>
                <a:cs typeface="Times New Roman" pitchFamily="18" charset="0"/>
              </a:rPr>
              <a:t>x</a:t>
            </a:r>
            <a:r>
              <a:rPr lang="en-US" dirty="0" smtClean="0">
                <a:latin typeface="Times New Roman" pitchFamily="18" charset="0"/>
                <a:cs typeface="Times New Roman" pitchFamily="18" charset="0"/>
              </a:rPr>
              <a:t> if it can represent it with a few basis vectors—that is, there exists a sparse vector </a:t>
            </a:r>
            <a:r>
              <a:rPr lang="el-GR"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 in </a:t>
            </a:r>
            <a:r>
              <a:rPr lang="en-US" dirty="0" err="1" smtClean="0">
                <a:latin typeface="Times New Roman" pitchFamily="18" charset="0"/>
                <a:cs typeface="Times New Roman" pitchFamily="18" charset="0"/>
              </a:rPr>
              <a:t>R</a:t>
            </a:r>
            <a:r>
              <a:rPr lang="en-US" baseline="30000" dirty="0" err="1" smtClean="0">
                <a:latin typeface="Times New Roman" pitchFamily="18" charset="0"/>
                <a:cs typeface="Times New Roman" pitchFamily="18" charset="0"/>
              </a:rPr>
              <a:t>k</a:t>
            </a:r>
            <a:r>
              <a:rPr lang="en-US" dirty="0" smtClean="0">
                <a:latin typeface="Times New Roman" pitchFamily="18" charset="0"/>
                <a:cs typeface="Times New Roman" pitchFamily="18" charset="0"/>
              </a:rPr>
              <a:t> such that  </a:t>
            </a:r>
            <a:r>
              <a:rPr lang="en-US" b="1" i="1" dirty="0" smtClean="0">
                <a:latin typeface="Times New Roman" pitchFamily="18" charset="0"/>
                <a:cs typeface="Times New Roman" pitchFamily="18" charset="0"/>
              </a:rPr>
              <a:t>x</a:t>
            </a:r>
            <a:r>
              <a:rPr lang="en-US" i="1" dirty="0" smtClean="0">
                <a:latin typeface="Times New Roman" pitchFamily="18" charset="0"/>
                <a:cs typeface="Times New Roman" pitchFamily="18" charset="0"/>
              </a:rPr>
              <a:t> ≈</a:t>
            </a:r>
            <a:r>
              <a:rPr lang="en-US" b="1" dirty="0" smtClean="0">
                <a:latin typeface="Times New Roman" pitchFamily="18" charset="0"/>
                <a:cs typeface="Times New Roman" pitchFamily="18" charset="0"/>
              </a:rPr>
              <a:t>D</a:t>
            </a:r>
            <a:r>
              <a:rPr lang="el-GR" i="1"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 We call </a:t>
            </a:r>
            <a:r>
              <a:rPr lang="el-GR" i="1" dirty="0" smtClean="0">
                <a:latin typeface="Times New Roman" pitchFamily="18" charset="0"/>
                <a:cs typeface="Times New Roman" pitchFamily="18" charset="0"/>
              </a:rPr>
              <a:t>γ</a:t>
            </a:r>
            <a:r>
              <a:rPr lang="en-US" i="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the sparse code.</a:t>
            </a:r>
            <a:endParaRPr lang="en-US" dirty="0">
              <a:latin typeface="Times New Roman" pitchFamily="18" charset="0"/>
              <a:cs typeface="Times New Roman" pitchFamily="18" charset="0"/>
            </a:endParaRPr>
          </a:p>
        </p:txBody>
      </p:sp>
      <p:grpSp>
        <p:nvGrpSpPr>
          <p:cNvPr id="13" name="Group 12"/>
          <p:cNvGrpSpPr/>
          <p:nvPr/>
        </p:nvGrpSpPr>
        <p:grpSpPr>
          <a:xfrm>
            <a:off x="1066799" y="4941332"/>
            <a:ext cx="3695799" cy="1916668"/>
            <a:chOff x="743957" y="3925888"/>
            <a:chExt cx="5259388" cy="2971800"/>
          </a:xfrm>
        </p:grpSpPr>
        <p:sp>
          <p:nvSpPr>
            <p:cNvPr id="14" name="AutoShape 4"/>
            <p:cNvSpPr>
              <a:spLocks noChangeArrowheads="1"/>
            </p:cNvSpPr>
            <p:nvPr/>
          </p:nvSpPr>
          <p:spPr bwMode="auto">
            <a:xfrm>
              <a:off x="2877557" y="4224338"/>
              <a:ext cx="2540000" cy="1358900"/>
            </a:xfrm>
            <a:prstGeom prst="bracketPair">
              <a:avLst>
                <a:gd name="adj" fmla="val 4463"/>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 name="AutoShape 5"/>
            <p:cNvSpPr>
              <a:spLocks noChangeArrowheads="1"/>
            </p:cNvSpPr>
            <p:nvPr/>
          </p:nvSpPr>
          <p:spPr bwMode="auto">
            <a:xfrm>
              <a:off x="5628694" y="3932238"/>
              <a:ext cx="273050" cy="2266950"/>
            </a:xfrm>
            <a:prstGeom prst="bracketPair">
              <a:avLst>
                <a:gd name="adj" fmla="val 16778"/>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6" name="Group 6"/>
            <p:cNvGrpSpPr>
              <a:grpSpLocks/>
            </p:cNvGrpSpPr>
            <p:nvPr/>
          </p:nvGrpSpPr>
          <p:grpSpPr bwMode="auto">
            <a:xfrm>
              <a:off x="2972807" y="4232276"/>
              <a:ext cx="2382837" cy="1347787"/>
              <a:chOff x="3047" y="859"/>
              <a:chExt cx="1501" cy="849"/>
            </a:xfrm>
          </p:grpSpPr>
          <p:sp>
            <p:nvSpPr>
              <p:cNvPr id="91" name="Rectangle 7"/>
              <p:cNvSpPr>
                <a:spLocks noChangeArrowheads="1"/>
              </p:cNvSpPr>
              <p:nvPr/>
            </p:nvSpPr>
            <p:spPr bwMode="auto">
              <a:xfrm>
                <a:off x="304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Rectangle 8"/>
              <p:cNvSpPr>
                <a:spLocks noChangeArrowheads="1"/>
              </p:cNvSpPr>
              <p:nvPr/>
            </p:nvSpPr>
            <p:spPr bwMode="auto">
              <a:xfrm>
                <a:off x="3103"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Rectangle 9"/>
              <p:cNvSpPr>
                <a:spLocks noChangeArrowheads="1"/>
              </p:cNvSpPr>
              <p:nvPr/>
            </p:nvSpPr>
            <p:spPr bwMode="auto">
              <a:xfrm>
                <a:off x="3158"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Rectangle 10"/>
              <p:cNvSpPr>
                <a:spLocks noChangeArrowheads="1"/>
              </p:cNvSpPr>
              <p:nvPr/>
            </p:nvSpPr>
            <p:spPr bwMode="auto">
              <a:xfrm>
                <a:off x="321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Rectangle 11"/>
              <p:cNvSpPr>
                <a:spLocks noChangeArrowheads="1"/>
              </p:cNvSpPr>
              <p:nvPr/>
            </p:nvSpPr>
            <p:spPr bwMode="auto">
              <a:xfrm>
                <a:off x="3269"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Rectangle 12"/>
              <p:cNvSpPr>
                <a:spLocks noChangeArrowheads="1"/>
              </p:cNvSpPr>
              <p:nvPr/>
            </p:nvSpPr>
            <p:spPr bwMode="auto">
              <a:xfrm>
                <a:off x="3325"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7" name="Rectangle 13"/>
              <p:cNvSpPr>
                <a:spLocks noChangeArrowheads="1"/>
              </p:cNvSpPr>
              <p:nvPr/>
            </p:nvSpPr>
            <p:spPr bwMode="auto">
              <a:xfrm>
                <a:off x="338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Rectangle 14"/>
              <p:cNvSpPr>
                <a:spLocks noChangeArrowheads="1"/>
              </p:cNvSpPr>
              <p:nvPr/>
            </p:nvSpPr>
            <p:spPr bwMode="auto">
              <a:xfrm>
                <a:off x="3436"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Rectangle 15"/>
              <p:cNvSpPr>
                <a:spLocks noChangeArrowheads="1"/>
              </p:cNvSpPr>
              <p:nvPr/>
            </p:nvSpPr>
            <p:spPr bwMode="auto">
              <a:xfrm>
                <a:off x="3492"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0" name="Rectangle 16"/>
              <p:cNvSpPr>
                <a:spLocks noChangeArrowheads="1"/>
              </p:cNvSpPr>
              <p:nvPr/>
            </p:nvSpPr>
            <p:spPr bwMode="auto">
              <a:xfrm>
                <a:off x="354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1" name="Rectangle 17"/>
              <p:cNvSpPr>
                <a:spLocks noChangeArrowheads="1"/>
              </p:cNvSpPr>
              <p:nvPr/>
            </p:nvSpPr>
            <p:spPr bwMode="auto">
              <a:xfrm>
                <a:off x="360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Rectangle 18"/>
              <p:cNvSpPr>
                <a:spLocks noChangeArrowheads="1"/>
              </p:cNvSpPr>
              <p:nvPr/>
            </p:nvSpPr>
            <p:spPr bwMode="auto">
              <a:xfrm>
                <a:off x="3659"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3" name="Rectangle 19"/>
              <p:cNvSpPr>
                <a:spLocks noChangeArrowheads="1"/>
              </p:cNvSpPr>
              <p:nvPr/>
            </p:nvSpPr>
            <p:spPr bwMode="auto">
              <a:xfrm>
                <a:off x="3714"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Rectangle 20"/>
              <p:cNvSpPr>
                <a:spLocks noChangeArrowheads="1"/>
              </p:cNvSpPr>
              <p:nvPr/>
            </p:nvSpPr>
            <p:spPr bwMode="auto">
              <a:xfrm>
                <a:off x="377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Rectangle 21"/>
              <p:cNvSpPr>
                <a:spLocks noChangeArrowheads="1"/>
              </p:cNvSpPr>
              <p:nvPr/>
            </p:nvSpPr>
            <p:spPr bwMode="auto">
              <a:xfrm>
                <a:off x="3826"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Rectangle 22"/>
              <p:cNvSpPr>
                <a:spLocks noChangeArrowheads="1"/>
              </p:cNvSpPr>
              <p:nvPr/>
            </p:nvSpPr>
            <p:spPr bwMode="auto">
              <a:xfrm>
                <a:off x="3881"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7" name="Rectangle 23"/>
              <p:cNvSpPr>
                <a:spLocks noChangeArrowheads="1"/>
              </p:cNvSpPr>
              <p:nvPr/>
            </p:nvSpPr>
            <p:spPr bwMode="auto">
              <a:xfrm>
                <a:off x="3937"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Rectangle 24"/>
              <p:cNvSpPr>
                <a:spLocks noChangeArrowheads="1"/>
              </p:cNvSpPr>
              <p:nvPr/>
            </p:nvSpPr>
            <p:spPr bwMode="auto">
              <a:xfrm>
                <a:off x="3992"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9" name="Rectangle 25"/>
              <p:cNvSpPr>
                <a:spLocks noChangeArrowheads="1"/>
              </p:cNvSpPr>
              <p:nvPr/>
            </p:nvSpPr>
            <p:spPr bwMode="auto">
              <a:xfrm>
                <a:off x="4048"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0" name="Rectangle 26"/>
              <p:cNvSpPr>
                <a:spLocks noChangeArrowheads="1"/>
              </p:cNvSpPr>
              <p:nvPr/>
            </p:nvSpPr>
            <p:spPr bwMode="auto">
              <a:xfrm>
                <a:off x="4103"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1" name="Rectangle 27"/>
              <p:cNvSpPr>
                <a:spLocks noChangeArrowheads="1"/>
              </p:cNvSpPr>
              <p:nvPr/>
            </p:nvSpPr>
            <p:spPr bwMode="auto">
              <a:xfrm>
                <a:off x="4159"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2" name="Rectangle 28"/>
              <p:cNvSpPr>
                <a:spLocks noChangeArrowheads="1"/>
              </p:cNvSpPr>
              <p:nvPr/>
            </p:nvSpPr>
            <p:spPr bwMode="auto">
              <a:xfrm>
                <a:off x="4214"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3" name="Rectangle 29"/>
              <p:cNvSpPr>
                <a:spLocks noChangeArrowheads="1"/>
              </p:cNvSpPr>
              <p:nvPr/>
            </p:nvSpPr>
            <p:spPr bwMode="auto">
              <a:xfrm>
                <a:off x="4270"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4" name="Rectangle 30"/>
              <p:cNvSpPr>
                <a:spLocks noChangeArrowheads="1"/>
              </p:cNvSpPr>
              <p:nvPr/>
            </p:nvSpPr>
            <p:spPr bwMode="auto">
              <a:xfrm>
                <a:off x="4326"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5" name="Rectangle 31"/>
              <p:cNvSpPr>
                <a:spLocks noChangeArrowheads="1"/>
              </p:cNvSpPr>
              <p:nvPr/>
            </p:nvSpPr>
            <p:spPr bwMode="auto">
              <a:xfrm>
                <a:off x="4381"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Rectangle 32"/>
              <p:cNvSpPr>
                <a:spLocks noChangeArrowheads="1"/>
              </p:cNvSpPr>
              <p:nvPr/>
            </p:nvSpPr>
            <p:spPr bwMode="auto">
              <a:xfrm>
                <a:off x="4437" y="859"/>
                <a:ext cx="56"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7" name="Rectangle 33"/>
              <p:cNvSpPr>
                <a:spLocks noChangeArrowheads="1"/>
              </p:cNvSpPr>
              <p:nvPr/>
            </p:nvSpPr>
            <p:spPr bwMode="auto">
              <a:xfrm>
                <a:off x="4493" y="859"/>
                <a:ext cx="55" cy="849"/>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 name="Group 34"/>
            <p:cNvGrpSpPr>
              <a:grpSpLocks/>
            </p:cNvGrpSpPr>
            <p:nvPr/>
          </p:nvGrpSpPr>
          <p:grpSpPr bwMode="auto">
            <a:xfrm>
              <a:off x="5716007" y="3925888"/>
              <a:ext cx="88900" cy="2278063"/>
              <a:chOff x="4783" y="848"/>
              <a:chExt cx="56" cy="1435"/>
            </a:xfrm>
          </p:grpSpPr>
          <p:sp>
            <p:nvSpPr>
              <p:cNvPr id="62" name="Rectangle 35"/>
              <p:cNvSpPr>
                <a:spLocks noChangeArrowheads="1"/>
              </p:cNvSpPr>
              <p:nvPr/>
            </p:nvSpPr>
            <p:spPr bwMode="auto">
              <a:xfrm>
                <a:off x="4784" y="848"/>
                <a:ext cx="55" cy="852"/>
              </a:xfrm>
              <a:prstGeom prst="rect">
                <a:avLst/>
              </a:prstGeom>
              <a:solidFill>
                <a:srgbClr val="B2B2B2"/>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63" name="Group 36"/>
              <p:cNvGrpSpPr>
                <a:grpSpLocks/>
              </p:cNvGrpSpPr>
              <p:nvPr/>
            </p:nvGrpSpPr>
            <p:grpSpPr bwMode="auto">
              <a:xfrm>
                <a:off x="4785" y="904"/>
                <a:ext cx="52" cy="740"/>
                <a:chOff x="3572" y="2543"/>
                <a:chExt cx="1496" cy="740"/>
              </a:xfrm>
            </p:grpSpPr>
            <p:sp>
              <p:nvSpPr>
                <p:cNvPr id="76" name="Line 37"/>
                <p:cNvSpPr>
                  <a:spLocks noChangeShapeType="1"/>
                </p:cNvSpPr>
                <p:nvPr/>
              </p:nvSpPr>
              <p:spPr bwMode="auto">
                <a:xfrm>
                  <a:off x="3572" y="25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Line 38"/>
                <p:cNvSpPr>
                  <a:spLocks noChangeShapeType="1"/>
                </p:cNvSpPr>
                <p:nvPr/>
              </p:nvSpPr>
              <p:spPr bwMode="auto">
                <a:xfrm>
                  <a:off x="3574" y="259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 name="Line 39"/>
                <p:cNvSpPr>
                  <a:spLocks noChangeShapeType="1"/>
                </p:cNvSpPr>
                <p:nvPr/>
              </p:nvSpPr>
              <p:spPr bwMode="auto">
                <a:xfrm>
                  <a:off x="3574" y="264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Line 40"/>
                <p:cNvSpPr>
                  <a:spLocks noChangeShapeType="1"/>
                </p:cNvSpPr>
                <p:nvPr/>
              </p:nvSpPr>
              <p:spPr bwMode="auto">
                <a:xfrm>
                  <a:off x="3572" y="270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0" name="Line 41"/>
                <p:cNvSpPr>
                  <a:spLocks noChangeShapeType="1"/>
                </p:cNvSpPr>
                <p:nvPr/>
              </p:nvSpPr>
              <p:spPr bwMode="auto">
                <a:xfrm>
                  <a:off x="3574" y="275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 name="Line 42"/>
                <p:cNvSpPr>
                  <a:spLocks noChangeShapeType="1"/>
                </p:cNvSpPr>
                <p:nvPr/>
              </p:nvSpPr>
              <p:spPr bwMode="auto">
                <a:xfrm>
                  <a:off x="3574" y="280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Line 43"/>
                <p:cNvSpPr>
                  <a:spLocks noChangeShapeType="1"/>
                </p:cNvSpPr>
                <p:nvPr/>
              </p:nvSpPr>
              <p:spPr bwMode="auto">
                <a:xfrm>
                  <a:off x="3572" y="286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3" name="Line 44"/>
                <p:cNvSpPr>
                  <a:spLocks noChangeShapeType="1"/>
                </p:cNvSpPr>
                <p:nvPr/>
              </p:nvSpPr>
              <p:spPr bwMode="auto">
                <a:xfrm>
                  <a:off x="3574" y="291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4" name="Line 45"/>
                <p:cNvSpPr>
                  <a:spLocks noChangeShapeType="1"/>
                </p:cNvSpPr>
                <p:nvPr/>
              </p:nvSpPr>
              <p:spPr bwMode="auto">
                <a:xfrm>
                  <a:off x="3574" y="296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Line 46"/>
                <p:cNvSpPr>
                  <a:spLocks noChangeShapeType="1"/>
                </p:cNvSpPr>
                <p:nvPr/>
              </p:nvSpPr>
              <p:spPr bwMode="auto">
                <a:xfrm>
                  <a:off x="3572" y="301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6" name="Line 47"/>
                <p:cNvSpPr>
                  <a:spLocks noChangeShapeType="1"/>
                </p:cNvSpPr>
                <p:nvPr/>
              </p:nvSpPr>
              <p:spPr bwMode="auto">
                <a:xfrm>
                  <a:off x="3574" y="307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7" name="Line 48"/>
                <p:cNvSpPr>
                  <a:spLocks noChangeShapeType="1"/>
                </p:cNvSpPr>
                <p:nvPr/>
              </p:nvSpPr>
              <p:spPr bwMode="auto">
                <a:xfrm>
                  <a:off x="3574" y="312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8" name="Line 49"/>
                <p:cNvSpPr>
                  <a:spLocks noChangeShapeType="1"/>
                </p:cNvSpPr>
                <p:nvPr/>
              </p:nvSpPr>
              <p:spPr bwMode="auto">
                <a:xfrm>
                  <a:off x="3572" y="317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9" name="Line 50"/>
                <p:cNvSpPr>
                  <a:spLocks noChangeShapeType="1"/>
                </p:cNvSpPr>
                <p:nvPr/>
              </p:nvSpPr>
              <p:spPr bwMode="auto">
                <a:xfrm>
                  <a:off x="3574" y="323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Line 51"/>
                <p:cNvSpPr>
                  <a:spLocks noChangeShapeType="1"/>
                </p:cNvSpPr>
                <p:nvPr/>
              </p:nvSpPr>
              <p:spPr bwMode="auto">
                <a:xfrm>
                  <a:off x="3574" y="328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4" name="Rectangle 52"/>
              <p:cNvSpPr>
                <a:spLocks noChangeArrowheads="1"/>
              </p:cNvSpPr>
              <p:nvPr/>
            </p:nvSpPr>
            <p:spPr bwMode="auto">
              <a:xfrm>
                <a:off x="4783" y="1699"/>
                <a:ext cx="55" cy="584"/>
              </a:xfrm>
              <a:prstGeom prst="rect">
                <a:avLst/>
              </a:prstGeom>
              <a:solidFill>
                <a:srgbClr val="B2B2B2"/>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65" name="Group 64"/>
              <p:cNvGrpSpPr>
                <a:grpSpLocks/>
              </p:cNvGrpSpPr>
              <p:nvPr/>
            </p:nvGrpSpPr>
            <p:grpSpPr bwMode="auto">
              <a:xfrm>
                <a:off x="4786" y="1755"/>
                <a:ext cx="46" cy="475"/>
                <a:chOff x="2353" y="2448"/>
                <a:chExt cx="79" cy="475"/>
              </a:xfrm>
            </p:grpSpPr>
            <p:sp>
              <p:nvSpPr>
                <p:cNvPr id="66" name="Line 54"/>
                <p:cNvSpPr>
                  <a:spLocks noChangeShapeType="1"/>
                </p:cNvSpPr>
                <p:nvPr/>
              </p:nvSpPr>
              <p:spPr bwMode="auto">
                <a:xfrm>
                  <a:off x="2353" y="2448"/>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Line 55"/>
                <p:cNvSpPr>
                  <a:spLocks noChangeShapeType="1"/>
                </p:cNvSpPr>
                <p:nvPr/>
              </p:nvSpPr>
              <p:spPr bwMode="auto">
                <a:xfrm>
                  <a:off x="2353" y="2500"/>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Line 56"/>
                <p:cNvSpPr>
                  <a:spLocks noChangeShapeType="1"/>
                </p:cNvSpPr>
                <p:nvPr/>
              </p:nvSpPr>
              <p:spPr bwMode="auto">
                <a:xfrm>
                  <a:off x="2353" y="2553"/>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Line 57"/>
                <p:cNvSpPr>
                  <a:spLocks noChangeShapeType="1"/>
                </p:cNvSpPr>
                <p:nvPr/>
              </p:nvSpPr>
              <p:spPr bwMode="auto">
                <a:xfrm>
                  <a:off x="2353" y="2606"/>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Line 58"/>
                <p:cNvSpPr>
                  <a:spLocks noChangeShapeType="1"/>
                </p:cNvSpPr>
                <p:nvPr/>
              </p:nvSpPr>
              <p:spPr bwMode="auto">
                <a:xfrm>
                  <a:off x="2353" y="2659"/>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1" name="Line 59"/>
                <p:cNvSpPr>
                  <a:spLocks noChangeShapeType="1"/>
                </p:cNvSpPr>
                <p:nvPr/>
              </p:nvSpPr>
              <p:spPr bwMode="auto">
                <a:xfrm>
                  <a:off x="2353" y="2712"/>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Line 60"/>
                <p:cNvSpPr>
                  <a:spLocks noChangeShapeType="1"/>
                </p:cNvSpPr>
                <p:nvPr/>
              </p:nvSpPr>
              <p:spPr bwMode="auto">
                <a:xfrm>
                  <a:off x="2353" y="2765"/>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Line 61"/>
                <p:cNvSpPr>
                  <a:spLocks noChangeShapeType="1"/>
                </p:cNvSpPr>
                <p:nvPr/>
              </p:nvSpPr>
              <p:spPr bwMode="auto">
                <a:xfrm>
                  <a:off x="2353" y="2818"/>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Line 62"/>
                <p:cNvSpPr>
                  <a:spLocks noChangeShapeType="1"/>
                </p:cNvSpPr>
                <p:nvPr/>
              </p:nvSpPr>
              <p:spPr bwMode="auto">
                <a:xfrm>
                  <a:off x="2353" y="2870"/>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Line 63"/>
                <p:cNvSpPr>
                  <a:spLocks noChangeShapeType="1"/>
                </p:cNvSpPr>
                <p:nvPr/>
              </p:nvSpPr>
              <p:spPr bwMode="auto">
                <a:xfrm>
                  <a:off x="2353" y="2923"/>
                  <a:ext cx="79"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8" name="Group 169"/>
            <p:cNvGrpSpPr>
              <a:grpSpLocks/>
            </p:cNvGrpSpPr>
            <p:nvPr/>
          </p:nvGrpSpPr>
          <p:grpSpPr bwMode="auto">
            <a:xfrm>
              <a:off x="4288844" y="4230688"/>
              <a:ext cx="1511300" cy="1347788"/>
              <a:chOff x="3884" y="858"/>
              <a:chExt cx="952" cy="849"/>
            </a:xfrm>
          </p:grpSpPr>
          <p:sp>
            <p:nvSpPr>
              <p:cNvPr id="60" name="Rectangle 170"/>
              <p:cNvSpPr>
                <a:spLocks noChangeArrowheads="1"/>
              </p:cNvSpPr>
              <p:nvPr/>
            </p:nvSpPr>
            <p:spPr bwMode="auto">
              <a:xfrm>
                <a:off x="3884" y="858"/>
                <a:ext cx="56" cy="849"/>
              </a:xfrm>
              <a:prstGeom prst="rect">
                <a:avLst/>
              </a:prstGeom>
              <a:solidFill>
                <a:srgbClr val="FFFF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Rectangle 171"/>
              <p:cNvSpPr>
                <a:spLocks noChangeArrowheads="1"/>
              </p:cNvSpPr>
              <p:nvPr/>
            </p:nvSpPr>
            <p:spPr bwMode="auto">
              <a:xfrm>
                <a:off x="4786" y="1647"/>
                <a:ext cx="50" cy="50"/>
              </a:xfrm>
              <a:prstGeom prst="rect">
                <a:avLst/>
              </a:prstGeom>
              <a:solidFill>
                <a:srgbClr val="FFFF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 name="Group 250"/>
            <p:cNvGrpSpPr>
              <a:grpSpLocks/>
            </p:cNvGrpSpPr>
            <p:nvPr/>
          </p:nvGrpSpPr>
          <p:grpSpPr bwMode="auto">
            <a:xfrm>
              <a:off x="3406194" y="4230688"/>
              <a:ext cx="2393950" cy="1347787"/>
              <a:chOff x="3328" y="859"/>
              <a:chExt cx="1508" cy="849"/>
            </a:xfrm>
          </p:grpSpPr>
          <p:sp>
            <p:nvSpPr>
              <p:cNvPr id="58" name="Rectangle 251"/>
              <p:cNvSpPr>
                <a:spLocks noChangeArrowheads="1"/>
              </p:cNvSpPr>
              <p:nvPr/>
            </p:nvSpPr>
            <p:spPr bwMode="auto">
              <a:xfrm>
                <a:off x="3328" y="859"/>
                <a:ext cx="55" cy="849"/>
              </a:xfrm>
              <a:prstGeom prst="rect">
                <a:avLst/>
              </a:prstGeom>
              <a:solidFill>
                <a:srgbClr val="FFFFFF"/>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Rectangle 252"/>
              <p:cNvSpPr>
                <a:spLocks noChangeArrowheads="1"/>
              </p:cNvSpPr>
              <p:nvPr/>
            </p:nvSpPr>
            <p:spPr bwMode="auto">
              <a:xfrm>
                <a:off x="4786" y="1114"/>
                <a:ext cx="50" cy="50"/>
              </a:xfrm>
              <a:prstGeom prst="rect">
                <a:avLst/>
              </a:prstGeom>
              <a:solidFill>
                <a:srgbClr val="FFFFFF"/>
              </a:solidFill>
              <a:ln w="9525">
                <a:no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0" name="Group 253"/>
            <p:cNvGrpSpPr>
              <a:grpSpLocks/>
            </p:cNvGrpSpPr>
            <p:nvPr/>
          </p:nvGrpSpPr>
          <p:grpSpPr bwMode="auto">
            <a:xfrm>
              <a:off x="2980744" y="4306888"/>
              <a:ext cx="2374900" cy="1174750"/>
              <a:chOff x="3050" y="915"/>
              <a:chExt cx="1496" cy="740"/>
            </a:xfrm>
          </p:grpSpPr>
          <p:sp>
            <p:nvSpPr>
              <p:cNvPr id="43" name="Line 254"/>
              <p:cNvSpPr>
                <a:spLocks noChangeShapeType="1"/>
              </p:cNvSpPr>
              <p:nvPr/>
            </p:nvSpPr>
            <p:spPr bwMode="auto">
              <a:xfrm>
                <a:off x="3050" y="91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Line 255"/>
              <p:cNvSpPr>
                <a:spLocks noChangeShapeType="1"/>
              </p:cNvSpPr>
              <p:nvPr/>
            </p:nvSpPr>
            <p:spPr bwMode="auto">
              <a:xfrm>
                <a:off x="3052" y="96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Line 256"/>
              <p:cNvSpPr>
                <a:spLocks noChangeShapeType="1"/>
              </p:cNvSpPr>
              <p:nvPr/>
            </p:nvSpPr>
            <p:spPr bwMode="auto">
              <a:xfrm>
                <a:off x="3052" y="102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Line 257"/>
              <p:cNvSpPr>
                <a:spLocks noChangeShapeType="1"/>
              </p:cNvSpPr>
              <p:nvPr/>
            </p:nvSpPr>
            <p:spPr bwMode="auto">
              <a:xfrm>
                <a:off x="3050" y="107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Line 258"/>
              <p:cNvSpPr>
                <a:spLocks noChangeShapeType="1"/>
              </p:cNvSpPr>
              <p:nvPr/>
            </p:nvSpPr>
            <p:spPr bwMode="auto">
              <a:xfrm>
                <a:off x="3052" y="1126"/>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Line 259"/>
              <p:cNvSpPr>
                <a:spLocks noChangeShapeType="1"/>
              </p:cNvSpPr>
              <p:nvPr/>
            </p:nvSpPr>
            <p:spPr bwMode="auto">
              <a:xfrm>
                <a:off x="3052" y="1179"/>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Line 260"/>
              <p:cNvSpPr>
                <a:spLocks noChangeShapeType="1"/>
              </p:cNvSpPr>
              <p:nvPr/>
            </p:nvSpPr>
            <p:spPr bwMode="auto">
              <a:xfrm>
                <a:off x="3050" y="1232"/>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Line 261"/>
              <p:cNvSpPr>
                <a:spLocks noChangeShapeType="1"/>
              </p:cNvSpPr>
              <p:nvPr/>
            </p:nvSpPr>
            <p:spPr bwMode="auto">
              <a:xfrm>
                <a:off x="3052" y="128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1" name="Line 262"/>
              <p:cNvSpPr>
                <a:spLocks noChangeShapeType="1"/>
              </p:cNvSpPr>
              <p:nvPr/>
            </p:nvSpPr>
            <p:spPr bwMode="auto">
              <a:xfrm>
                <a:off x="3052" y="133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Line 263"/>
              <p:cNvSpPr>
                <a:spLocks noChangeShapeType="1"/>
              </p:cNvSpPr>
              <p:nvPr/>
            </p:nvSpPr>
            <p:spPr bwMode="auto">
              <a:xfrm>
                <a:off x="3050" y="139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Line 264"/>
              <p:cNvSpPr>
                <a:spLocks noChangeShapeType="1"/>
              </p:cNvSpPr>
              <p:nvPr/>
            </p:nvSpPr>
            <p:spPr bwMode="auto">
              <a:xfrm>
                <a:off x="3052" y="14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Line 265"/>
              <p:cNvSpPr>
                <a:spLocks noChangeShapeType="1"/>
              </p:cNvSpPr>
              <p:nvPr/>
            </p:nvSpPr>
            <p:spPr bwMode="auto">
              <a:xfrm>
                <a:off x="3052" y="1496"/>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5" name="Line 266"/>
              <p:cNvSpPr>
                <a:spLocks noChangeShapeType="1"/>
              </p:cNvSpPr>
              <p:nvPr/>
            </p:nvSpPr>
            <p:spPr bwMode="auto">
              <a:xfrm>
                <a:off x="3050" y="1549"/>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Line 267"/>
              <p:cNvSpPr>
                <a:spLocks noChangeShapeType="1"/>
              </p:cNvSpPr>
              <p:nvPr/>
            </p:nvSpPr>
            <p:spPr bwMode="auto">
              <a:xfrm>
                <a:off x="3052" y="1602"/>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Line 268"/>
              <p:cNvSpPr>
                <a:spLocks noChangeShapeType="1"/>
              </p:cNvSpPr>
              <p:nvPr/>
            </p:nvSpPr>
            <p:spPr bwMode="auto">
              <a:xfrm>
                <a:off x="3052" y="165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aphicFrame>
          <p:nvGraphicFramePr>
            <p:cNvPr id="21" name="Object 37"/>
            <p:cNvGraphicFramePr>
              <a:graphicFrameLocks noChangeAspect="1"/>
            </p:cNvGraphicFramePr>
            <p:nvPr>
              <p:extLst>
                <p:ext uri="{D42A27DB-BD31-4B8C-83A1-F6EECF244321}">
                  <p14:modId xmlns:p14="http://schemas.microsoft.com/office/powerpoint/2010/main" xmlns="" val="654815710"/>
                </p:ext>
              </p:extLst>
            </p:nvPr>
          </p:nvGraphicFramePr>
          <p:xfrm>
            <a:off x="4166607" y="5754688"/>
            <a:ext cx="457200" cy="457200"/>
          </p:xfrm>
          <a:graphic>
            <a:graphicData uri="http://schemas.openxmlformats.org/presentationml/2006/ole">
              <p:oleObj spid="_x0000_s17454" name="Equation" r:id="rId10" imgW="139700" imgH="139700" progId="Equation.3">
                <p:embed/>
              </p:oleObj>
            </a:graphicData>
          </a:graphic>
        </p:graphicFrame>
        <p:graphicFrame>
          <p:nvGraphicFramePr>
            <p:cNvPr id="22" name="Object 38"/>
            <p:cNvGraphicFramePr>
              <a:graphicFrameLocks noChangeAspect="1"/>
            </p:cNvGraphicFramePr>
            <p:nvPr>
              <p:extLst>
                <p:ext uri="{D42A27DB-BD31-4B8C-83A1-F6EECF244321}">
                  <p14:modId xmlns:p14="http://schemas.microsoft.com/office/powerpoint/2010/main" xmlns="" val="827739640"/>
                </p:ext>
              </p:extLst>
            </p:nvPr>
          </p:nvGraphicFramePr>
          <p:xfrm>
            <a:off x="5544557" y="6285971"/>
            <a:ext cx="458788" cy="611717"/>
          </p:xfrm>
          <a:graphic>
            <a:graphicData uri="http://schemas.openxmlformats.org/presentationml/2006/ole">
              <p:oleObj spid="_x0000_s17455" name="Equation" r:id="rId11" imgW="114151" imgH="152202" progId="Equation.3">
                <p:embed/>
              </p:oleObj>
            </a:graphicData>
          </a:graphic>
        </p:graphicFrame>
        <p:sp>
          <p:nvSpPr>
            <p:cNvPr id="23" name="AutoShape 64"/>
            <p:cNvSpPr>
              <a:spLocks noChangeArrowheads="1"/>
            </p:cNvSpPr>
            <p:nvPr/>
          </p:nvSpPr>
          <p:spPr bwMode="auto">
            <a:xfrm>
              <a:off x="896357" y="4241801"/>
              <a:ext cx="273050" cy="1336675"/>
            </a:xfrm>
            <a:prstGeom prst="bracketPair">
              <a:avLst>
                <a:gd name="adj" fmla="val 16778"/>
              </a:avLst>
            </a:prstGeom>
            <a:noFill/>
            <a:ln w="28575">
              <a:solidFill>
                <a:srgbClr val="FFFFFF"/>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65"/>
            <p:cNvSpPr>
              <a:spLocks noChangeArrowheads="1"/>
            </p:cNvSpPr>
            <p:nvPr/>
          </p:nvSpPr>
          <p:spPr bwMode="auto">
            <a:xfrm>
              <a:off x="993195" y="4235451"/>
              <a:ext cx="87312" cy="1352550"/>
            </a:xfrm>
            <a:prstGeom prst="rect">
              <a:avLst/>
            </a:prstGeom>
            <a:solidFill>
              <a:srgbClr val="FF0000"/>
            </a:solidFill>
            <a:ln w="9525">
              <a:solidFill>
                <a:srgbClr val="000000"/>
              </a:solidFill>
              <a:miter lim="800000"/>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5" name="Group 66"/>
            <p:cNvGrpSpPr>
              <a:grpSpLocks/>
            </p:cNvGrpSpPr>
            <p:nvPr/>
          </p:nvGrpSpPr>
          <p:grpSpPr bwMode="auto">
            <a:xfrm>
              <a:off x="997957" y="4324351"/>
              <a:ext cx="79375" cy="1174750"/>
              <a:chOff x="3572" y="2543"/>
              <a:chExt cx="1496" cy="740"/>
            </a:xfrm>
          </p:grpSpPr>
          <p:sp>
            <p:nvSpPr>
              <p:cNvPr id="28" name="Line 67"/>
              <p:cNvSpPr>
                <a:spLocks noChangeShapeType="1"/>
              </p:cNvSpPr>
              <p:nvPr/>
            </p:nvSpPr>
            <p:spPr bwMode="auto">
              <a:xfrm>
                <a:off x="3572" y="254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Line 68"/>
              <p:cNvSpPr>
                <a:spLocks noChangeShapeType="1"/>
              </p:cNvSpPr>
              <p:nvPr/>
            </p:nvSpPr>
            <p:spPr bwMode="auto">
              <a:xfrm>
                <a:off x="3574" y="259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Line 69"/>
              <p:cNvSpPr>
                <a:spLocks noChangeShapeType="1"/>
              </p:cNvSpPr>
              <p:nvPr/>
            </p:nvSpPr>
            <p:spPr bwMode="auto">
              <a:xfrm>
                <a:off x="3574" y="264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Line 70"/>
              <p:cNvSpPr>
                <a:spLocks noChangeShapeType="1"/>
              </p:cNvSpPr>
              <p:nvPr/>
            </p:nvSpPr>
            <p:spPr bwMode="auto">
              <a:xfrm>
                <a:off x="3572" y="270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2" name="Line 71"/>
              <p:cNvSpPr>
                <a:spLocks noChangeShapeType="1"/>
              </p:cNvSpPr>
              <p:nvPr/>
            </p:nvSpPr>
            <p:spPr bwMode="auto">
              <a:xfrm>
                <a:off x="3574" y="275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Line 72"/>
              <p:cNvSpPr>
                <a:spLocks noChangeShapeType="1"/>
              </p:cNvSpPr>
              <p:nvPr/>
            </p:nvSpPr>
            <p:spPr bwMode="auto">
              <a:xfrm>
                <a:off x="3574" y="280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Line 73"/>
              <p:cNvSpPr>
                <a:spLocks noChangeShapeType="1"/>
              </p:cNvSpPr>
              <p:nvPr/>
            </p:nvSpPr>
            <p:spPr bwMode="auto">
              <a:xfrm>
                <a:off x="3572" y="286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5" name="Line 74"/>
              <p:cNvSpPr>
                <a:spLocks noChangeShapeType="1"/>
              </p:cNvSpPr>
              <p:nvPr/>
            </p:nvSpPr>
            <p:spPr bwMode="auto">
              <a:xfrm>
                <a:off x="3574" y="291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Line 75"/>
              <p:cNvSpPr>
                <a:spLocks noChangeShapeType="1"/>
              </p:cNvSpPr>
              <p:nvPr/>
            </p:nvSpPr>
            <p:spPr bwMode="auto">
              <a:xfrm>
                <a:off x="3574" y="2965"/>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Line 76"/>
              <p:cNvSpPr>
                <a:spLocks noChangeShapeType="1"/>
              </p:cNvSpPr>
              <p:nvPr/>
            </p:nvSpPr>
            <p:spPr bwMode="auto">
              <a:xfrm>
                <a:off x="3572" y="3018"/>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8" name="Line 77"/>
              <p:cNvSpPr>
                <a:spLocks noChangeShapeType="1"/>
              </p:cNvSpPr>
              <p:nvPr/>
            </p:nvSpPr>
            <p:spPr bwMode="auto">
              <a:xfrm>
                <a:off x="3574" y="3071"/>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Line 78"/>
              <p:cNvSpPr>
                <a:spLocks noChangeShapeType="1"/>
              </p:cNvSpPr>
              <p:nvPr/>
            </p:nvSpPr>
            <p:spPr bwMode="auto">
              <a:xfrm>
                <a:off x="3574" y="3124"/>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0" name="Line 79"/>
              <p:cNvSpPr>
                <a:spLocks noChangeShapeType="1"/>
              </p:cNvSpPr>
              <p:nvPr/>
            </p:nvSpPr>
            <p:spPr bwMode="auto">
              <a:xfrm>
                <a:off x="3572" y="3177"/>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1" name="Line 80"/>
              <p:cNvSpPr>
                <a:spLocks noChangeShapeType="1"/>
              </p:cNvSpPr>
              <p:nvPr/>
            </p:nvSpPr>
            <p:spPr bwMode="auto">
              <a:xfrm>
                <a:off x="3574" y="3230"/>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Line 81"/>
              <p:cNvSpPr>
                <a:spLocks noChangeShapeType="1"/>
              </p:cNvSpPr>
              <p:nvPr/>
            </p:nvSpPr>
            <p:spPr bwMode="auto">
              <a:xfrm>
                <a:off x="3574" y="3283"/>
                <a:ext cx="1494" cy="0"/>
              </a:xfrm>
              <a:prstGeom prst="line">
                <a:avLst/>
              </a:prstGeom>
              <a:noFill/>
              <a:ln w="9525">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aphicFrame>
          <p:nvGraphicFramePr>
            <p:cNvPr id="26" name="Object 7"/>
            <p:cNvGraphicFramePr>
              <a:graphicFrameLocks noChangeAspect="1"/>
            </p:cNvGraphicFramePr>
            <p:nvPr>
              <p:extLst>
                <p:ext uri="{D42A27DB-BD31-4B8C-83A1-F6EECF244321}">
                  <p14:modId xmlns:p14="http://schemas.microsoft.com/office/powerpoint/2010/main" xmlns="" val="3400966309"/>
                </p:ext>
              </p:extLst>
            </p:nvPr>
          </p:nvGraphicFramePr>
          <p:xfrm>
            <a:off x="1736906" y="4535488"/>
            <a:ext cx="835851" cy="685800"/>
          </p:xfrm>
          <a:graphic>
            <a:graphicData uri="http://schemas.openxmlformats.org/presentationml/2006/ole">
              <p:oleObj spid="_x0000_s17456" name="Equation" r:id="rId12" imgW="4867349" imgH="3952943" progId="">
                <p:embed/>
              </p:oleObj>
            </a:graphicData>
          </a:graphic>
        </p:graphicFrame>
        <p:graphicFrame>
          <p:nvGraphicFramePr>
            <p:cNvPr id="27" name="Object 46"/>
            <p:cNvGraphicFramePr>
              <a:graphicFrameLocks noChangeAspect="1"/>
            </p:cNvGraphicFramePr>
            <p:nvPr>
              <p:extLst>
                <p:ext uri="{D42A27DB-BD31-4B8C-83A1-F6EECF244321}">
                  <p14:modId xmlns:p14="http://schemas.microsoft.com/office/powerpoint/2010/main" xmlns="" val="361396678"/>
                </p:ext>
              </p:extLst>
            </p:nvPr>
          </p:nvGraphicFramePr>
          <p:xfrm>
            <a:off x="743957" y="5602288"/>
            <a:ext cx="557212" cy="557212"/>
          </p:xfrm>
          <a:graphic>
            <a:graphicData uri="http://schemas.openxmlformats.org/presentationml/2006/ole">
              <p:oleObj spid="_x0000_s17457" name="Equation" r:id="rId13" imgW="126725" imgH="126725" progId="Equation.3">
                <p:embed/>
              </p:oleObj>
            </a:graphicData>
          </a:graphic>
        </p:graphicFrame>
      </p:grpSp>
      <p:sp>
        <p:nvSpPr>
          <p:cNvPr id="118" name="Rectangle 117"/>
          <p:cNvSpPr/>
          <p:nvPr/>
        </p:nvSpPr>
        <p:spPr>
          <a:xfrm>
            <a:off x="125184" y="2935069"/>
            <a:ext cx="3730508" cy="646331"/>
          </a:xfrm>
          <a:prstGeom prst="rect">
            <a:avLst/>
          </a:prstGeom>
        </p:spPr>
        <p:txBody>
          <a:bodyPr wrap="none">
            <a:spAutoFit/>
          </a:bodyPr>
          <a:lstStyle/>
          <a:p>
            <a:r>
              <a:rPr lang="en-US" dirty="0" smtClean="0">
                <a:latin typeface="Times New Roman" pitchFamily="18" charset="0"/>
                <a:cs typeface="Times New Roman" pitchFamily="18" charset="0"/>
              </a:rPr>
              <a:t>be a set of normalized “basis vectors”.</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Lets call it Dictionary.</a:t>
            </a:r>
            <a:endParaRPr lang="en-US" dirty="0"/>
          </a:p>
        </p:txBody>
      </p:sp>
      <p:sp>
        <p:nvSpPr>
          <p:cNvPr id="119" name="Slide Number Placeholder 118"/>
          <p:cNvSpPr>
            <a:spLocks noGrp="1"/>
          </p:cNvSpPr>
          <p:nvPr>
            <p:ph type="sldNum" sz="quarter" idx="12"/>
          </p:nvPr>
        </p:nvSpPr>
        <p:spPr/>
        <p:txBody>
          <a:bodyPr/>
          <a:lstStyle/>
          <a:p>
            <a:fld id="{AF9C6944-EDD4-4866-9FDD-1489854426A1}" type="slidenum">
              <a:rPr lang="en-US" smtClean="0"/>
              <a:pPr/>
              <a:t>4</a:t>
            </a:fld>
            <a:endParaRPr lang="en-US"/>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Title 1"/>
          <p:cNvSpPr>
            <a:spLocks noGrp="1"/>
          </p:cNvSpPr>
          <p:nvPr>
            <p:ph type="title"/>
          </p:nvPr>
        </p:nvSpPr>
        <p:spPr>
          <a:xfrm>
            <a:off x="0" y="0"/>
            <a:ext cx="9144000" cy="1143000"/>
          </a:xfrm>
        </p:spPr>
        <p:txBody>
          <a:bodyPr>
            <a:normAutofit/>
          </a:bodyPr>
          <a:lstStyle/>
          <a:p>
            <a:pPr algn="ctr"/>
            <a:r>
              <a:rPr lang="en-US" dirty="0" smtClean="0"/>
              <a:t>Sparse Coding Illustration</a:t>
            </a:r>
          </a:p>
        </p:txBody>
      </p:sp>
      <p:sp>
        <p:nvSpPr>
          <p:cNvPr id="15364" name="TextBox 7"/>
          <p:cNvSpPr txBox="1">
            <a:spLocks noChangeArrowheads="1"/>
          </p:cNvSpPr>
          <p:nvPr/>
        </p:nvSpPr>
        <p:spPr bwMode="auto">
          <a:xfrm>
            <a:off x="228600" y="1154688"/>
            <a:ext cx="2819400" cy="369312"/>
          </a:xfrm>
          <a:prstGeom prst="rect">
            <a:avLst/>
          </a:prstGeom>
          <a:noFill/>
          <a:ln w="9525">
            <a:noFill/>
            <a:miter lim="800000"/>
            <a:headEnd/>
            <a:tailEnd/>
          </a:ln>
        </p:spPr>
        <p:txBody>
          <a:bodyPr lIns="91419" tIns="45710" rIns="91419" bIns="45710">
            <a:spAutoFit/>
          </a:bodyPr>
          <a:lstStyle/>
          <a:p>
            <a:pPr defTabSz="912813"/>
            <a:r>
              <a:rPr lang="en-US" dirty="0">
                <a:latin typeface="Times New Roman" pitchFamily="18" charset="0"/>
                <a:cs typeface="Times New Roman" pitchFamily="18" charset="0"/>
              </a:rPr>
              <a:t>    Natural Images</a:t>
            </a:r>
          </a:p>
        </p:txBody>
      </p:sp>
      <p:sp>
        <p:nvSpPr>
          <p:cNvPr id="15365" name="TextBox 8"/>
          <p:cNvSpPr txBox="1">
            <a:spLocks noChangeArrowheads="1"/>
          </p:cNvSpPr>
          <p:nvPr/>
        </p:nvSpPr>
        <p:spPr bwMode="auto">
          <a:xfrm>
            <a:off x="5029200" y="1066800"/>
            <a:ext cx="2667000" cy="369312"/>
          </a:xfrm>
          <a:prstGeom prst="rect">
            <a:avLst/>
          </a:prstGeom>
          <a:noFill/>
          <a:ln w="9525">
            <a:noFill/>
            <a:miter lim="800000"/>
            <a:headEnd/>
            <a:tailEnd/>
          </a:ln>
        </p:spPr>
        <p:txBody>
          <a:bodyPr wrap="square" lIns="91419" tIns="45710" rIns="91419" bIns="45710">
            <a:spAutoFit/>
          </a:bodyPr>
          <a:lstStyle/>
          <a:p>
            <a:pPr algn="ctr" defTabSz="912813"/>
            <a:r>
              <a:rPr lang="en-US" dirty="0" smtClean="0">
                <a:latin typeface="Times New Roman" pitchFamily="18" charset="0"/>
                <a:cs typeface="Times New Roman" pitchFamily="18" charset="0"/>
              </a:rPr>
              <a:t>Bases [d</a:t>
            </a:r>
            <a:r>
              <a:rPr lang="en-US" baseline="-25000" dirty="0" smtClean="0">
                <a:latin typeface="Times New Roman" pitchFamily="18" charset="0"/>
                <a:cs typeface="Times New Roman" pitchFamily="18" charset="0"/>
                <a:sym typeface="Symbol" pitchFamily="18" charset="2"/>
              </a:rPr>
              <a:t>1 </a:t>
            </a:r>
            <a:r>
              <a:rPr lang="en-US" baseline="-25000" dirty="0">
                <a:latin typeface="Times New Roman" pitchFamily="18" charset="0"/>
                <a:cs typeface="Times New Roman" pitchFamily="18" charset="0"/>
                <a:sym typeface="Symbol" pitchFamily="18" charset="2"/>
              </a:rPr>
              <a:t>, …, </a:t>
            </a:r>
            <a:r>
              <a:rPr lang="en-US" dirty="0" smtClean="0">
                <a:latin typeface="Times New Roman" pitchFamily="18" charset="0"/>
                <a:cs typeface="Times New Roman" pitchFamily="18" charset="0"/>
              </a:rPr>
              <a:t>d</a:t>
            </a:r>
            <a:r>
              <a:rPr lang="en-US" baseline="-25000" dirty="0" smtClean="0">
                <a:latin typeface="Times New Roman" pitchFamily="18" charset="0"/>
                <a:cs typeface="Times New Roman" pitchFamily="18" charset="0"/>
                <a:sym typeface="Symbol" pitchFamily="18" charset="2"/>
              </a:rPr>
              <a:t>64</a:t>
            </a:r>
            <a:r>
              <a:rPr lang="en-US" dirty="0" smtClean="0">
                <a:latin typeface="Times New Roman" pitchFamily="18" charset="0"/>
                <a:cs typeface="Times New Roman" pitchFamily="18" charset="0"/>
                <a:sym typeface="Symbol" pitchFamily="18" charset="2"/>
              </a:rPr>
              <a:t>]</a:t>
            </a:r>
            <a:endParaRPr lang="en-US" dirty="0">
              <a:latin typeface="Times New Roman" pitchFamily="18" charset="0"/>
              <a:cs typeface="Times New Roman" pitchFamily="18" charset="0"/>
            </a:endParaRPr>
          </a:p>
        </p:txBody>
      </p:sp>
      <p:grpSp>
        <p:nvGrpSpPr>
          <p:cNvPr id="2" name="Group 5"/>
          <p:cNvGrpSpPr>
            <a:grpSpLocks/>
          </p:cNvGrpSpPr>
          <p:nvPr/>
        </p:nvGrpSpPr>
        <p:grpSpPr bwMode="auto">
          <a:xfrm>
            <a:off x="609600" y="1555551"/>
            <a:ext cx="2514600" cy="2362200"/>
            <a:chOff x="1254" y="1900"/>
            <a:chExt cx="3576" cy="3361"/>
          </a:xfrm>
        </p:grpSpPr>
        <p:grpSp>
          <p:nvGrpSpPr>
            <p:cNvPr id="3" name="Group 6"/>
            <p:cNvGrpSpPr>
              <a:grpSpLocks/>
            </p:cNvGrpSpPr>
            <p:nvPr/>
          </p:nvGrpSpPr>
          <p:grpSpPr bwMode="auto">
            <a:xfrm>
              <a:off x="1254" y="1901"/>
              <a:ext cx="3576" cy="3362"/>
              <a:chOff x="929" y="5643"/>
              <a:chExt cx="7625" cy="5658"/>
            </a:xfrm>
          </p:grpSpPr>
          <p:pic>
            <p:nvPicPr>
              <p:cNvPr id="12" name="Picture 7" descr="img4_picture1"/>
              <p:cNvPicPr>
                <a:picLocks noChangeAspect="1" noChangeArrowheads="1"/>
              </p:cNvPicPr>
              <p:nvPr/>
            </p:nvPicPr>
            <p:blipFill>
              <a:blip r:embed="rId3" cstate="print"/>
              <a:srcRect l="15208" t="6490" r="9792" b="11691"/>
              <a:stretch>
                <a:fillRect/>
              </a:stretch>
            </p:blipFill>
            <p:spPr bwMode="auto">
              <a:xfrm>
                <a:off x="929" y="5641"/>
                <a:ext cx="3962" cy="3242"/>
              </a:xfrm>
              <a:prstGeom prst="rect">
                <a:avLst/>
              </a:prstGeom>
              <a:noFill/>
              <a:ln w="9525">
                <a:noFill/>
                <a:miter lim="800000"/>
                <a:headEnd/>
                <a:tailEnd/>
              </a:ln>
              <a:effectLst>
                <a:outerShdw dist="107763" dir="2700000" algn="ctr" rotWithShape="0">
                  <a:srgbClr val="808080">
                    <a:alpha val="50000"/>
                  </a:srgbClr>
                </a:outerShdw>
              </a:effectLst>
            </p:spPr>
          </p:pic>
          <p:pic>
            <p:nvPicPr>
              <p:cNvPr id="13" name="Picture 8" descr="img4_picture2"/>
              <p:cNvPicPr>
                <a:picLocks noChangeAspect="1" noChangeArrowheads="1"/>
              </p:cNvPicPr>
              <p:nvPr/>
            </p:nvPicPr>
            <p:blipFill>
              <a:blip r:embed="rId4" cstate="print"/>
              <a:srcRect l="15495" t="12363" r="16322" b="13461"/>
              <a:stretch>
                <a:fillRect/>
              </a:stretch>
            </p:blipFill>
            <p:spPr bwMode="auto">
              <a:xfrm>
                <a:off x="2782" y="6843"/>
                <a:ext cx="3957" cy="3239"/>
              </a:xfrm>
              <a:prstGeom prst="rect">
                <a:avLst/>
              </a:prstGeom>
              <a:noFill/>
              <a:ln w="9525">
                <a:noFill/>
                <a:miter lim="800000"/>
                <a:headEnd/>
                <a:tailEnd/>
              </a:ln>
              <a:effectLst>
                <a:outerShdw dist="107763" dir="2700000" algn="ctr" rotWithShape="0">
                  <a:srgbClr val="808080">
                    <a:alpha val="50000"/>
                  </a:srgbClr>
                </a:outerShdw>
              </a:effectLst>
            </p:spPr>
          </p:pic>
          <p:pic>
            <p:nvPicPr>
              <p:cNvPr id="14" name="Picture 9" descr="img4_picture3"/>
              <p:cNvPicPr>
                <a:picLocks noChangeAspect="1" noChangeArrowheads="1"/>
              </p:cNvPicPr>
              <p:nvPr/>
            </p:nvPicPr>
            <p:blipFill>
              <a:blip r:embed="rId5" cstate="print"/>
              <a:srcRect l="14536" t="7771" r="9883" b="10622"/>
              <a:stretch>
                <a:fillRect/>
              </a:stretch>
            </p:blipFill>
            <p:spPr bwMode="auto">
              <a:xfrm>
                <a:off x="4592" y="8101"/>
                <a:ext cx="3962" cy="3201"/>
              </a:xfrm>
              <a:prstGeom prst="rect">
                <a:avLst/>
              </a:prstGeom>
              <a:noFill/>
              <a:ln w="9525">
                <a:noFill/>
                <a:miter lim="800000"/>
                <a:headEnd/>
                <a:tailEnd/>
              </a:ln>
              <a:effectLst>
                <a:outerShdw dist="107763" dir="2700000" algn="ctr" rotWithShape="0">
                  <a:srgbClr val="808080">
                    <a:alpha val="50000"/>
                  </a:srgbClr>
                </a:outerShdw>
              </a:effectLst>
            </p:spPr>
          </p:pic>
        </p:grpSp>
        <p:sp>
          <p:nvSpPr>
            <p:cNvPr id="15391" name="Rectangle 10"/>
            <p:cNvSpPr>
              <a:spLocks noChangeArrowheads="1"/>
            </p:cNvSpPr>
            <p:nvPr/>
          </p:nvSpPr>
          <p:spPr bwMode="auto">
            <a:xfrm>
              <a:off x="1579" y="2225"/>
              <a:ext cx="325" cy="326"/>
            </a:xfrm>
            <a:prstGeom prst="rect">
              <a:avLst/>
            </a:prstGeom>
            <a:noFill/>
            <a:ln w="25400">
              <a:solidFill>
                <a:srgbClr val="FF0000"/>
              </a:solidFill>
              <a:miter lim="800000"/>
              <a:headEnd/>
              <a:tailEnd/>
            </a:ln>
          </p:spPr>
          <p:txBody>
            <a:bodyPr/>
            <a:lstStyle/>
            <a:p>
              <a:pPr defTabSz="912813"/>
              <a:endParaRPr lang="ko-KR" altLang="en-US" sz="1700">
                <a:solidFill>
                  <a:schemeClr val="bg1"/>
                </a:solidFill>
                <a:latin typeface="Calibri" pitchFamily="34" charset="0"/>
                <a:ea typeface="Gulim" pitchFamily="34" charset="-127"/>
              </a:endParaRPr>
            </a:p>
          </p:txBody>
        </p:sp>
        <p:sp>
          <p:nvSpPr>
            <p:cNvPr id="15392" name="Rectangle 11"/>
            <p:cNvSpPr>
              <a:spLocks noChangeArrowheads="1"/>
            </p:cNvSpPr>
            <p:nvPr/>
          </p:nvSpPr>
          <p:spPr bwMode="auto">
            <a:xfrm>
              <a:off x="3321" y="2876"/>
              <a:ext cx="326" cy="325"/>
            </a:xfrm>
            <a:prstGeom prst="rect">
              <a:avLst/>
            </a:prstGeom>
            <a:noFill/>
            <a:ln w="25400">
              <a:solidFill>
                <a:srgbClr val="FF0000"/>
              </a:solidFill>
              <a:miter lim="800000"/>
              <a:headEnd/>
              <a:tailEnd/>
            </a:ln>
          </p:spPr>
          <p:txBody>
            <a:bodyPr/>
            <a:lstStyle/>
            <a:p>
              <a:pPr defTabSz="912813"/>
              <a:endParaRPr lang="ko-KR" altLang="en-US" sz="1700">
                <a:solidFill>
                  <a:schemeClr val="bg1"/>
                </a:solidFill>
                <a:latin typeface="Calibri" pitchFamily="34" charset="0"/>
                <a:ea typeface="Gulim" pitchFamily="34" charset="-127"/>
              </a:endParaRPr>
            </a:p>
          </p:txBody>
        </p:sp>
        <p:sp>
          <p:nvSpPr>
            <p:cNvPr id="15393" name="Rectangle 12"/>
            <p:cNvSpPr>
              <a:spLocks noChangeArrowheads="1"/>
            </p:cNvSpPr>
            <p:nvPr/>
          </p:nvSpPr>
          <p:spPr bwMode="auto">
            <a:xfrm>
              <a:off x="3759" y="3507"/>
              <a:ext cx="325" cy="326"/>
            </a:xfrm>
            <a:prstGeom prst="rect">
              <a:avLst/>
            </a:prstGeom>
            <a:noFill/>
            <a:ln w="25400">
              <a:solidFill>
                <a:srgbClr val="FF0000"/>
              </a:solidFill>
              <a:miter lim="800000"/>
              <a:headEnd/>
              <a:tailEnd/>
            </a:ln>
          </p:spPr>
          <p:txBody>
            <a:bodyPr/>
            <a:lstStyle/>
            <a:p>
              <a:pPr defTabSz="912813"/>
              <a:endParaRPr lang="ko-KR" altLang="en-US" sz="1700">
                <a:solidFill>
                  <a:schemeClr val="bg1"/>
                </a:solidFill>
                <a:latin typeface="Calibri" pitchFamily="34" charset="0"/>
                <a:ea typeface="Gulim" pitchFamily="34" charset="-127"/>
              </a:endParaRPr>
            </a:p>
          </p:txBody>
        </p:sp>
        <p:sp>
          <p:nvSpPr>
            <p:cNvPr id="15394" name="Rectangle 13"/>
            <p:cNvSpPr>
              <a:spLocks noChangeArrowheads="1"/>
            </p:cNvSpPr>
            <p:nvPr/>
          </p:nvSpPr>
          <p:spPr bwMode="auto">
            <a:xfrm>
              <a:off x="4110" y="4485"/>
              <a:ext cx="325" cy="325"/>
            </a:xfrm>
            <a:prstGeom prst="rect">
              <a:avLst/>
            </a:prstGeom>
            <a:noFill/>
            <a:ln w="25400">
              <a:solidFill>
                <a:srgbClr val="FF0000"/>
              </a:solidFill>
              <a:miter lim="800000"/>
              <a:headEnd/>
              <a:tailEnd/>
            </a:ln>
          </p:spPr>
          <p:txBody>
            <a:bodyPr/>
            <a:lstStyle/>
            <a:p>
              <a:pPr defTabSz="912813"/>
              <a:endParaRPr lang="ko-KR" altLang="en-US" sz="1700">
                <a:solidFill>
                  <a:schemeClr val="bg1"/>
                </a:solidFill>
                <a:latin typeface="Calibri" pitchFamily="34" charset="0"/>
                <a:ea typeface="Gulim" pitchFamily="34" charset="-127"/>
              </a:endParaRPr>
            </a:p>
          </p:txBody>
        </p:sp>
      </p:grpSp>
      <p:sp>
        <p:nvSpPr>
          <p:cNvPr id="15" name="Right Arrow 14"/>
          <p:cNvSpPr/>
          <p:nvPr/>
        </p:nvSpPr>
        <p:spPr>
          <a:xfrm>
            <a:off x="3733800" y="2317551"/>
            <a:ext cx="609600" cy="484188"/>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91419" tIns="45710" rIns="91419" bIns="45710" anchor="ctr"/>
          <a:lstStyle/>
          <a:p>
            <a:pPr algn="ctr" defTabSz="914186" fontAlgn="auto">
              <a:spcBef>
                <a:spcPts val="0"/>
              </a:spcBef>
              <a:spcAft>
                <a:spcPts val="0"/>
              </a:spcAft>
              <a:defRPr/>
            </a:pPr>
            <a:endParaRPr lang="ko-KR" altLang="en-US" sz="1700">
              <a:solidFill>
                <a:schemeClr val="bg1"/>
              </a:solidFill>
            </a:endParaRPr>
          </a:p>
        </p:txBody>
      </p:sp>
      <p:grpSp>
        <p:nvGrpSpPr>
          <p:cNvPr id="4" name="Group 21"/>
          <p:cNvGrpSpPr>
            <a:grpSpLocks/>
          </p:cNvGrpSpPr>
          <p:nvPr/>
        </p:nvGrpSpPr>
        <p:grpSpPr bwMode="auto">
          <a:xfrm>
            <a:off x="1719263" y="4611489"/>
            <a:ext cx="6370637" cy="906462"/>
            <a:chOff x="1905000" y="3352800"/>
            <a:chExt cx="6794500" cy="1081088"/>
          </a:xfrm>
        </p:grpSpPr>
        <p:pic>
          <p:nvPicPr>
            <p:cNvPr id="15386" name="Picture 491"/>
            <p:cNvPicPr>
              <a:picLocks noChangeAspect="1" noChangeArrowheads="1"/>
            </p:cNvPicPr>
            <p:nvPr/>
          </p:nvPicPr>
          <p:blipFill>
            <a:blip r:embed="rId6" cstate="print"/>
            <a:srcRect/>
            <a:stretch>
              <a:fillRect/>
            </a:stretch>
          </p:blipFill>
          <p:spPr bwMode="auto">
            <a:xfrm>
              <a:off x="3048000" y="3352800"/>
              <a:ext cx="1082675" cy="1077913"/>
            </a:xfrm>
            <a:prstGeom prst="rect">
              <a:avLst/>
            </a:prstGeom>
            <a:noFill/>
            <a:ln w="9525">
              <a:noFill/>
              <a:miter lim="800000"/>
              <a:headEnd/>
              <a:tailEnd/>
            </a:ln>
          </p:spPr>
        </p:pic>
        <p:sp>
          <p:nvSpPr>
            <p:cNvPr id="15387" name="Rectangle 492"/>
            <p:cNvSpPr>
              <a:spLocks noChangeArrowheads="1"/>
            </p:cNvSpPr>
            <p:nvPr/>
          </p:nvSpPr>
          <p:spPr bwMode="auto">
            <a:xfrm>
              <a:off x="1905000" y="3657601"/>
              <a:ext cx="5876725" cy="550156"/>
            </a:xfrm>
            <a:prstGeom prst="rect">
              <a:avLst/>
            </a:prstGeom>
            <a:noFill/>
            <a:ln w="9525">
              <a:noFill/>
              <a:miter lim="800000"/>
              <a:headEnd/>
              <a:tailEnd/>
            </a:ln>
          </p:spPr>
          <p:txBody>
            <a:bodyPr wrap="none">
              <a:spAutoFit/>
            </a:bodyPr>
            <a:lstStyle/>
            <a:p>
              <a:pPr defTabSz="912813"/>
              <a:r>
                <a:rPr lang="en-US" sz="2400" dirty="0">
                  <a:latin typeface="Symbol" pitchFamily="18" charset="2"/>
                </a:rPr>
                <a:t>»</a:t>
              </a:r>
              <a:r>
                <a:rPr lang="en-US" sz="2400" dirty="0">
                  <a:latin typeface="Perpetua" pitchFamily="18" charset="0"/>
                </a:rPr>
                <a:t> 0.8 *                   + 0.3 *                     + 0.5 *</a:t>
              </a:r>
              <a:endParaRPr lang="en-US" sz="2400" dirty="0">
                <a:latin typeface="cmsy10"/>
              </a:endParaRPr>
            </a:p>
          </p:txBody>
        </p:sp>
        <p:pic>
          <p:nvPicPr>
            <p:cNvPr id="15388" name="Picture 493"/>
            <p:cNvPicPr>
              <a:picLocks noChangeAspect="1" noChangeArrowheads="1"/>
            </p:cNvPicPr>
            <p:nvPr/>
          </p:nvPicPr>
          <p:blipFill>
            <a:blip r:embed="rId7" cstate="print"/>
            <a:srcRect/>
            <a:stretch>
              <a:fillRect/>
            </a:stretch>
          </p:blipFill>
          <p:spPr bwMode="auto">
            <a:xfrm>
              <a:off x="5400675" y="3352800"/>
              <a:ext cx="1076325" cy="1081088"/>
            </a:xfrm>
            <a:prstGeom prst="rect">
              <a:avLst/>
            </a:prstGeom>
            <a:noFill/>
            <a:ln w="9525">
              <a:noFill/>
              <a:miter lim="800000"/>
              <a:headEnd/>
              <a:tailEnd/>
            </a:ln>
          </p:spPr>
        </p:pic>
        <p:pic>
          <p:nvPicPr>
            <p:cNvPr id="15389" name="Picture 494"/>
            <p:cNvPicPr>
              <a:picLocks noChangeAspect="1" noChangeArrowheads="1"/>
            </p:cNvPicPr>
            <p:nvPr/>
          </p:nvPicPr>
          <p:blipFill>
            <a:blip r:embed="rId8" cstate="print"/>
            <a:srcRect/>
            <a:stretch>
              <a:fillRect/>
            </a:stretch>
          </p:blipFill>
          <p:spPr bwMode="auto">
            <a:xfrm>
              <a:off x="7620000" y="3352800"/>
              <a:ext cx="1079500" cy="1079500"/>
            </a:xfrm>
            <a:prstGeom prst="rect">
              <a:avLst/>
            </a:prstGeom>
            <a:noFill/>
            <a:ln w="9525">
              <a:noFill/>
              <a:miter lim="800000"/>
              <a:headEnd/>
              <a:tailEnd/>
            </a:ln>
          </p:spPr>
        </p:pic>
      </p:grpSp>
      <p:sp>
        <p:nvSpPr>
          <p:cNvPr id="21" name="Rectangle 495"/>
          <p:cNvSpPr>
            <a:spLocks noChangeArrowheads="1"/>
          </p:cNvSpPr>
          <p:nvPr/>
        </p:nvSpPr>
        <p:spPr bwMode="auto">
          <a:xfrm>
            <a:off x="533400" y="5517951"/>
            <a:ext cx="8001000" cy="523875"/>
          </a:xfrm>
          <a:prstGeom prst="rect">
            <a:avLst/>
          </a:prstGeom>
          <a:noFill/>
          <a:ln w="9525">
            <a:noFill/>
            <a:miter lim="800000"/>
            <a:headEnd/>
            <a:tailEnd/>
          </a:ln>
        </p:spPr>
        <p:txBody>
          <a:bodyPr lIns="91419" tIns="45710" rIns="91419" bIns="45710">
            <a:spAutoFit/>
          </a:bodyPr>
          <a:lstStyle/>
          <a:p>
            <a:pPr defTabSz="912813"/>
            <a:r>
              <a:rPr lang="en-US" sz="2800" dirty="0" smtClean="0">
                <a:latin typeface="Perpetua" pitchFamily="18" charset="0"/>
              </a:rPr>
              <a:t>   </a:t>
            </a:r>
            <a:r>
              <a:rPr lang="en-US" sz="2800" b="1" i="1" dirty="0" smtClean="0">
                <a:latin typeface="Times New Roman" pitchFamily="18" charset="0"/>
                <a:cs typeface="Times New Roman" pitchFamily="18" charset="0"/>
              </a:rPr>
              <a:t>x</a:t>
            </a:r>
            <a:r>
              <a:rPr lang="en-US" sz="2400" i="1" dirty="0" smtClean="0">
                <a:latin typeface="Perpetua" pitchFamily="18" charset="0"/>
              </a:rPr>
              <a:t> </a:t>
            </a:r>
            <a:r>
              <a:rPr lang="en-US" sz="2400" i="1" dirty="0">
                <a:latin typeface="Perpetua" pitchFamily="18" charset="0"/>
              </a:rPr>
              <a:t>	    </a:t>
            </a:r>
            <a:r>
              <a:rPr lang="en-US" sz="2400" dirty="0">
                <a:latin typeface="Symbol" pitchFamily="18" charset="2"/>
              </a:rPr>
              <a:t>»</a:t>
            </a:r>
            <a:r>
              <a:rPr lang="en-US" sz="2400" i="1" dirty="0">
                <a:latin typeface="Perpetua" pitchFamily="18" charset="0"/>
              </a:rPr>
              <a:t> </a:t>
            </a:r>
            <a:r>
              <a:rPr lang="en-US" sz="2400" dirty="0">
                <a:latin typeface="Perpetua" pitchFamily="18" charset="0"/>
              </a:rPr>
              <a:t>0.8 *       </a:t>
            </a:r>
            <a:r>
              <a:rPr lang="en-US" sz="2400" dirty="0" smtClean="0">
                <a:latin typeface="Calibri" pitchFamily="34" charset="0"/>
              </a:rPr>
              <a:t>d</a:t>
            </a:r>
            <a:r>
              <a:rPr lang="en-US" sz="2400" baseline="-50000" dirty="0" smtClean="0">
                <a:latin typeface="Cambria" pitchFamily="18" charset="0"/>
                <a:sym typeface="Symbol" pitchFamily="18" charset="2"/>
              </a:rPr>
              <a:t>36</a:t>
            </a:r>
            <a:r>
              <a:rPr lang="en-US" sz="2400" baseline="-25000" dirty="0" smtClean="0">
                <a:latin typeface="Perpetua" pitchFamily="18" charset="0"/>
                <a:sym typeface="Symbol" pitchFamily="18" charset="2"/>
              </a:rPr>
              <a:t>         </a:t>
            </a:r>
            <a:r>
              <a:rPr lang="en-US" sz="2400" dirty="0">
                <a:latin typeface="Perpetua" pitchFamily="18" charset="0"/>
              </a:rPr>
              <a:t>+  0.3 *        </a:t>
            </a:r>
            <a:r>
              <a:rPr lang="en-US" sz="2400" dirty="0" smtClean="0">
                <a:latin typeface="Calibri" pitchFamily="34" charset="0"/>
              </a:rPr>
              <a:t>d</a:t>
            </a:r>
            <a:r>
              <a:rPr lang="en-US" sz="2400" baseline="-25000" dirty="0" smtClean="0">
                <a:latin typeface="Cambria" pitchFamily="18" charset="0"/>
                <a:sym typeface="Symbol" pitchFamily="18" charset="2"/>
              </a:rPr>
              <a:t>42</a:t>
            </a:r>
            <a:r>
              <a:rPr lang="en-US" sz="2400" baseline="-50000" dirty="0" smtClean="0">
                <a:latin typeface="Perpetua" pitchFamily="18" charset="0"/>
                <a:sym typeface="Symbol" pitchFamily="18" charset="2"/>
              </a:rPr>
              <a:t>          </a:t>
            </a:r>
            <a:r>
              <a:rPr lang="en-US" sz="2400" dirty="0">
                <a:latin typeface="Perpetua" pitchFamily="18" charset="0"/>
              </a:rPr>
              <a:t>+ 0.5 *       </a:t>
            </a:r>
            <a:r>
              <a:rPr lang="en-US" sz="2400" dirty="0" smtClean="0">
                <a:latin typeface="Calibri" pitchFamily="34" charset="0"/>
              </a:rPr>
              <a:t>d</a:t>
            </a:r>
            <a:r>
              <a:rPr lang="en-US" sz="2400" baseline="-25000" dirty="0" smtClean="0">
                <a:latin typeface="Cambria" pitchFamily="18" charset="0"/>
              </a:rPr>
              <a:t>63</a:t>
            </a:r>
            <a:endParaRPr lang="en-US" sz="2400" baseline="-25000" dirty="0">
              <a:latin typeface="Cambria" pitchFamily="18" charset="0"/>
            </a:endParaRPr>
          </a:p>
        </p:txBody>
      </p:sp>
      <p:sp>
        <p:nvSpPr>
          <p:cNvPr id="22" name="Rectangle 495"/>
          <p:cNvSpPr>
            <a:spLocks noChangeArrowheads="1"/>
          </p:cNvSpPr>
          <p:nvPr/>
        </p:nvSpPr>
        <p:spPr bwMode="auto">
          <a:xfrm>
            <a:off x="1524000" y="6203751"/>
            <a:ext cx="5638800" cy="646311"/>
          </a:xfrm>
          <a:prstGeom prst="rect">
            <a:avLst/>
          </a:prstGeom>
          <a:noFill/>
          <a:ln w="9525">
            <a:noFill/>
            <a:miter lim="800000"/>
            <a:headEnd/>
            <a:tailEnd/>
          </a:ln>
        </p:spPr>
        <p:txBody>
          <a:bodyPr lIns="91419" tIns="45710" rIns="91419" bIns="45710">
            <a:spAutoFit/>
          </a:bodyPr>
          <a:lstStyle/>
          <a:p>
            <a:pPr algn="ctr" defTabSz="912813"/>
            <a:r>
              <a:rPr lang="en-US" dirty="0">
                <a:latin typeface="Times New Roman" pitchFamily="18" charset="0"/>
                <a:cs typeface="Times New Roman" pitchFamily="18" charset="0"/>
              </a:rPr>
              <a:t> [0, 0, …, 0, </a:t>
            </a:r>
            <a:r>
              <a:rPr lang="en-US" b="1" dirty="0">
                <a:latin typeface="Times New Roman" pitchFamily="18" charset="0"/>
                <a:cs typeface="Times New Roman" pitchFamily="18" charset="0"/>
              </a:rPr>
              <a:t>0.8</a:t>
            </a:r>
            <a:r>
              <a:rPr lang="en-US" dirty="0">
                <a:latin typeface="Times New Roman" pitchFamily="18" charset="0"/>
                <a:cs typeface="Times New Roman" pitchFamily="18" charset="0"/>
              </a:rPr>
              <a:t>, 0, …, 0, </a:t>
            </a:r>
            <a:r>
              <a:rPr lang="en-US" b="1" dirty="0">
                <a:latin typeface="Times New Roman" pitchFamily="18" charset="0"/>
                <a:cs typeface="Times New Roman" pitchFamily="18" charset="0"/>
              </a:rPr>
              <a:t>0.3</a:t>
            </a:r>
            <a:r>
              <a:rPr lang="en-US" dirty="0">
                <a:latin typeface="Times New Roman" pitchFamily="18" charset="0"/>
                <a:cs typeface="Times New Roman" pitchFamily="18" charset="0"/>
              </a:rPr>
              <a:t>, 0, …, 0, </a:t>
            </a:r>
            <a:r>
              <a:rPr lang="en-US" b="1" dirty="0">
                <a:latin typeface="Times New Roman" pitchFamily="18" charset="0"/>
                <a:cs typeface="Times New Roman" pitchFamily="18" charset="0"/>
              </a:rPr>
              <a:t>0.5</a:t>
            </a:r>
            <a:r>
              <a:rPr lang="en-US" dirty="0">
                <a:latin typeface="Times New Roman" pitchFamily="18" charset="0"/>
                <a:cs typeface="Times New Roman" pitchFamily="18" charset="0"/>
              </a:rPr>
              <a:t>, …] </a:t>
            </a:r>
          </a:p>
          <a:p>
            <a:pPr algn="ctr" defTabSz="912813"/>
            <a:r>
              <a:rPr lang="en-US" dirty="0">
                <a:latin typeface="Times New Roman" pitchFamily="18" charset="0"/>
                <a:cs typeface="Times New Roman" pitchFamily="18" charset="0"/>
              </a:rPr>
              <a:t>=</a:t>
            </a:r>
            <a:r>
              <a:rPr lang="en-US" altLang="ko-KR" dirty="0">
                <a:latin typeface="Times New Roman" pitchFamily="18" charset="0"/>
                <a:ea typeface="Gulim" pitchFamily="34" charset="-127"/>
                <a:cs typeface="Times New Roman" pitchFamily="18" charset="0"/>
              </a:rPr>
              <a:t> </a:t>
            </a:r>
            <a:r>
              <a:rPr lang="en-US" altLang="ko-KR" dirty="0" smtClean="0">
                <a:latin typeface="Times New Roman" pitchFamily="18" charset="0"/>
                <a:ea typeface="Gulim" pitchFamily="34" charset="-127"/>
                <a:cs typeface="Times New Roman" pitchFamily="18" charset="0"/>
              </a:rPr>
              <a:t>[</a:t>
            </a:r>
            <a:r>
              <a:rPr lang="el-GR" dirty="0" smtClean="0">
                <a:latin typeface="Times New Roman" pitchFamily="18" charset="0"/>
                <a:cs typeface="Times New Roman" pitchFamily="18" charset="0"/>
              </a:rPr>
              <a:t>γ</a:t>
            </a:r>
            <a:r>
              <a:rPr lang="en-US" altLang="ko-KR" baseline="-25000" dirty="0" smtClean="0">
                <a:latin typeface="Times New Roman" pitchFamily="18" charset="0"/>
                <a:ea typeface="Gulim" pitchFamily="34" charset="-127"/>
                <a:cs typeface="Times New Roman" pitchFamily="18" charset="0"/>
              </a:rPr>
              <a:t>1</a:t>
            </a:r>
            <a:r>
              <a:rPr lang="en-US" altLang="ko-KR" dirty="0">
                <a:latin typeface="Times New Roman" pitchFamily="18" charset="0"/>
                <a:ea typeface="Gulim" pitchFamily="34" charset="-127"/>
                <a:cs typeface="Times New Roman" pitchFamily="18" charset="0"/>
              </a:rPr>
              <a:t>, …, </a:t>
            </a:r>
            <a:r>
              <a:rPr lang="el-GR" dirty="0" smtClean="0">
                <a:latin typeface="Times New Roman" pitchFamily="18" charset="0"/>
                <a:cs typeface="Times New Roman" pitchFamily="18" charset="0"/>
              </a:rPr>
              <a:t>γ</a:t>
            </a:r>
            <a:r>
              <a:rPr lang="en-US" altLang="ko-KR" baseline="-25000" dirty="0" smtClean="0">
                <a:latin typeface="Times New Roman" pitchFamily="18" charset="0"/>
                <a:ea typeface="Gulim" pitchFamily="34" charset="-127"/>
                <a:cs typeface="Times New Roman" pitchFamily="18" charset="0"/>
              </a:rPr>
              <a:t>64</a:t>
            </a:r>
            <a:r>
              <a:rPr lang="en-US" altLang="ko-KR" dirty="0">
                <a:latin typeface="Times New Roman" pitchFamily="18" charset="0"/>
                <a:ea typeface="Gulim" pitchFamily="34" charset="-127"/>
                <a:cs typeface="Times New Roman" pitchFamily="18" charset="0"/>
              </a:rPr>
              <a:t>]    (feature representation) </a:t>
            </a:r>
            <a:endParaRPr lang="en-US" baseline="-25000" dirty="0">
              <a:latin typeface="Times New Roman" pitchFamily="18" charset="0"/>
              <a:cs typeface="Times New Roman" pitchFamily="18" charset="0"/>
            </a:endParaRPr>
          </a:p>
        </p:txBody>
      </p:sp>
      <p:grpSp>
        <p:nvGrpSpPr>
          <p:cNvPr id="5" name="Group 33"/>
          <p:cNvGrpSpPr>
            <a:grpSpLocks/>
          </p:cNvGrpSpPr>
          <p:nvPr/>
        </p:nvGrpSpPr>
        <p:grpSpPr bwMode="auto">
          <a:xfrm>
            <a:off x="5105400" y="1555551"/>
            <a:ext cx="2590800" cy="2590800"/>
            <a:chOff x="5257800" y="1524000"/>
            <a:chExt cx="2590800" cy="2590800"/>
          </a:xfrm>
        </p:grpSpPr>
        <p:pic>
          <p:nvPicPr>
            <p:cNvPr id="15382" name="Picture 2"/>
            <p:cNvPicPr>
              <a:picLocks noChangeAspect="1" noChangeArrowheads="1"/>
            </p:cNvPicPr>
            <p:nvPr/>
          </p:nvPicPr>
          <p:blipFill>
            <a:blip r:embed="rId9" cstate="print"/>
            <a:srcRect/>
            <a:stretch>
              <a:fillRect/>
            </a:stretch>
          </p:blipFill>
          <p:spPr bwMode="auto">
            <a:xfrm>
              <a:off x="5257800" y="1524000"/>
              <a:ext cx="2590800" cy="2590800"/>
            </a:xfrm>
            <a:prstGeom prst="rect">
              <a:avLst/>
            </a:prstGeom>
            <a:noFill/>
            <a:ln w="9525">
              <a:noFill/>
              <a:miter lim="800000"/>
              <a:headEnd/>
              <a:tailEnd/>
            </a:ln>
          </p:spPr>
        </p:pic>
        <p:pic>
          <p:nvPicPr>
            <p:cNvPr id="15383" name="Picture 3"/>
            <p:cNvPicPr>
              <a:picLocks noChangeArrowheads="1"/>
            </p:cNvPicPr>
            <p:nvPr/>
          </p:nvPicPr>
          <p:blipFill>
            <a:blip r:embed="rId10" cstate="print"/>
            <a:srcRect/>
            <a:stretch>
              <a:fillRect/>
            </a:stretch>
          </p:blipFill>
          <p:spPr bwMode="auto">
            <a:xfrm>
              <a:off x="5600704" y="3150407"/>
              <a:ext cx="302400" cy="302400"/>
            </a:xfrm>
            <a:prstGeom prst="rect">
              <a:avLst/>
            </a:prstGeom>
            <a:noFill/>
            <a:ln w="9525">
              <a:noFill/>
              <a:miter lim="800000"/>
              <a:headEnd/>
              <a:tailEnd/>
            </a:ln>
          </p:spPr>
        </p:pic>
        <p:pic>
          <p:nvPicPr>
            <p:cNvPr id="15384" name="Picture 4"/>
            <p:cNvPicPr>
              <a:picLocks noChangeArrowheads="1"/>
            </p:cNvPicPr>
            <p:nvPr/>
          </p:nvPicPr>
          <p:blipFill>
            <a:blip r:embed="rId11" cstate="print"/>
            <a:srcRect/>
            <a:stretch>
              <a:fillRect/>
            </a:stretch>
          </p:blipFill>
          <p:spPr bwMode="auto">
            <a:xfrm>
              <a:off x="6243637" y="2828926"/>
              <a:ext cx="302400" cy="302400"/>
            </a:xfrm>
            <a:prstGeom prst="rect">
              <a:avLst/>
            </a:prstGeom>
            <a:noFill/>
            <a:ln w="9525">
              <a:noFill/>
              <a:miter lim="800000"/>
              <a:headEnd/>
              <a:tailEnd/>
            </a:ln>
          </p:spPr>
        </p:pic>
        <p:pic>
          <p:nvPicPr>
            <p:cNvPr id="15385" name="Picture 5"/>
            <p:cNvPicPr>
              <a:picLocks noChangeArrowheads="1"/>
            </p:cNvPicPr>
            <p:nvPr/>
          </p:nvPicPr>
          <p:blipFill>
            <a:blip r:embed="rId12" cstate="print"/>
            <a:srcRect/>
            <a:stretch>
              <a:fillRect/>
            </a:stretch>
          </p:blipFill>
          <p:spPr bwMode="auto">
            <a:xfrm>
              <a:off x="7210422" y="3795711"/>
              <a:ext cx="302400" cy="302400"/>
            </a:xfrm>
            <a:prstGeom prst="rect">
              <a:avLst/>
            </a:prstGeom>
            <a:noFill/>
            <a:ln w="9525">
              <a:noFill/>
              <a:miter lim="800000"/>
              <a:headEnd/>
              <a:tailEnd/>
            </a:ln>
          </p:spPr>
        </p:pic>
      </p:grpSp>
      <p:sp>
        <p:nvSpPr>
          <p:cNvPr id="28" name="Rectangle 27"/>
          <p:cNvSpPr>
            <a:spLocks noChangeAspect="1"/>
          </p:cNvSpPr>
          <p:nvPr/>
        </p:nvSpPr>
        <p:spPr>
          <a:xfrm>
            <a:off x="5410200" y="3144639"/>
            <a:ext cx="360363" cy="360362"/>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19" tIns="45710" rIns="91419" bIns="45710" anchor="ctr"/>
          <a:lstStyle/>
          <a:p>
            <a:pPr algn="ctr" defTabSz="914186" fontAlgn="auto">
              <a:spcBef>
                <a:spcPts val="0"/>
              </a:spcBef>
              <a:spcAft>
                <a:spcPts val="0"/>
              </a:spcAft>
              <a:defRPr/>
            </a:pPr>
            <a:endParaRPr lang="ko-KR" altLang="en-US" sz="1700">
              <a:solidFill>
                <a:schemeClr val="bg1"/>
              </a:solidFill>
            </a:endParaRPr>
          </a:p>
        </p:txBody>
      </p:sp>
      <p:sp>
        <p:nvSpPr>
          <p:cNvPr id="29" name="Rectangle 28"/>
          <p:cNvSpPr>
            <a:spLocks noChangeAspect="1"/>
          </p:cNvSpPr>
          <p:nvPr/>
        </p:nvSpPr>
        <p:spPr>
          <a:xfrm>
            <a:off x="6051550" y="2828726"/>
            <a:ext cx="360363" cy="360363"/>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19" tIns="45710" rIns="91419" bIns="45710" anchor="ctr"/>
          <a:lstStyle/>
          <a:p>
            <a:pPr algn="ctr" defTabSz="914186" fontAlgn="auto">
              <a:spcBef>
                <a:spcPts val="0"/>
              </a:spcBef>
              <a:spcAft>
                <a:spcPts val="0"/>
              </a:spcAft>
              <a:defRPr/>
            </a:pPr>
            <a:endParaRPr lang="ko-KR" altLang="en-US" sz="1700">
              <a:solidFill>
                <a:schemeClr val="bg1"/>
              </a:solidFill>
            </a:endParaRPr>
          </a:p>
        </p:txBody>
      </p:sp>
      <p:sp>
        <p:nvSpPr>
          <p:cNvPr id="30" name="Rectangle 29"/>
          <p:cNvSpPr>
            <a:spLocks noChangeAspect="1"/>
          </p:cNvSpPr>
          <p:nvPr/>
        </p:nvSpPr>
        <p:spPr>
          <a:xfrm>
            <a:off x="7031038" y="3797101"/>
            <a:ext cx="360362" cy="358775"/>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19" tIns="45710" rIns="91419" bIns="45710" anchor="ctr"/>
          <a:lstStyle/>
          <a:p>
            <a:pPr algn="ctr" defTabSz="914186" fontAlgn="auto">
              <a:spcBef>
                <a:spcPts val="0"/>
              </a:spcBef>
              <a:spcAft>
                <a:spcPts val="0"/>
              </a:spcAft>
              <a:defRPr/>
            </a:pPr>
            <a:endParaRPr lang="ko-KR" altLang="en-US" sz="1700">
              <a:solidFill>
                <a:schemeClr val="bg1"/>
              </a:solidFill>
            </a:endParaRPr>
          </a:p>
        </p:txBody>
      </p:sp>
      <p:pic>
        <p:nvPicPr>
          <p:cNvPr id="31" name="Picture 490"/>
          <p:cNvPicPr>
            <a:picLocks noChangeAspect="1" noChangeArrowheads="1"/>
          </p:cNvPicPr>
          <p:nvPr/>
        </p:nvPicPr>
        <p:blipFill>
          <a:blip r:embed="rId13" cstate="print"/>
          <a:srcRect/>
          <a:stretch>
            <a:fillRect/>
          </a:stretch>
        </p:blipFill>
        <p:spPr bwMode="auto">
          <a:xfrm>
            <a:off x="622300" y="4611489"/>
            <a:ext cx="1036638" cy="912812"/>
          </a:xfrm>
          <a:prstGeom prst="rect">
            <a:avLst/>
          </a:prstGeom>
          <a:noFill/>
          <a:ln w="9525">
            <a:noFill/>
            <a:miter lim="800000"/>
            <a:headEnd/>
            <a:tailEnd/>
          </a:ln>
        </p:spPr>
      </p:pic>
      <p:cxnSp>
        <p:nvCxnSpPr>
          <p:cNvPr id="32" name="Straight Arrow Connector 31"/>
          <p:cNvCxnSpPr/>
          <p:nvPr/>
        </p:nvCxnSpPr>
        <p:spPr>
          <a:xfrm rot="10800000" flipV="1">
            <a:off x="3248025" y="3460551"/>
            <a:ext cx="2162175" cy="1150938"/>
          </a:xfrm>
          <a:prstGeom prst="straightConnector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rot="5400000">
            <a:off x="5148263" y="3517701"/>
            <a:ext cx="1449388" cy="738187"/>
          </a:xfrm>
          <a:prstGeom prst="straightConnector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a:stCxn id="30" idx="2"/>
          </p:cNvCxnSpPr>
          <p:nvPr/>
        </p:nvCxnSpPr>
        <p:spPr>
          <a:xfrm rot="16200000" flipH="1">
            <a:off x="7196137" y="4171752"/>
            <a:ext cx="455613" cy="423862"/>
          </a:xfrm>
          <a:prstGeom prst="straightConnector1">
            <a:avLst/>
          </a:prstGeom>
          <a:ln w="3810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35" name="TextBox 34"/>
          <p:cNvSpPr txBox="1">
            <a:spLocks noChangeArrowheads="1"/>
          </p:cNvSpPr>
          <p:nvPr/>
        </p:nvSpPr>
        <p:spPr bwMode="auto">
          <a:xfrm>
            <a:off x="422752" y="4202688"/>
            <a:ext cx="1406048" cy="369312"/>
          </a:xfrm>
          <a:prstGeom prst="rect">
            <a:avLst/>
          </a:prstGeom>
          <a:noFill/>
          <a:ln w="9525">
            <a:noFill/>
            <a:miter lim="800000"/>
            <a:headEnd/>
            <a:tailEnd/>
          </a:ln>
        </p:spPr>
        <p:txBody>
          <a:bodyPr wrap="none" lIns="91419" tIns="45710" rIns="91419" bIns="45710">
            <a:spAutoFit/>
          </a:bodyPr>
          <a:lstStyle/>
          <a:p>
            <a:pPr defTabSz="912813"/>
            <a:r>
              <a:rPr lang="en-US" altLang="ko-KR" dirty="0">
                <a:latin typeface="Times New Roman" pitchFamily="18" charset="0"/>
                <a:ea typeface="Gulim" pitchFamily="34" charset="-127"/>
                <a:cs typeface="Times New Roman" pitchFamily="18" charset="0"/>
              </a:rPr>
              <a:t>Test example</a:t>
            </a:r>
            <a:endParaRPr lang="ko-KR" altLang="en-US" dirty="0">
              <a:latin typeface="Times New Roman" pitchFamily="18" charset="0"/>
              <a:ea typeface="Gulim" pitchFamily="34" charset="-127"/>
              <a:cs typeface="Times New Roman" pitchFamily="18" charset="0"/>
            </a:endParaRPr>
          </a:p>
        </p:txBody>
      </p:sp>
      <p:sp>
        <p:nvSpPr>
          <p:cNvPr id="15380" name="Rectangle 11"/>
          <p:cNvSpPr>
            <a:spLocks noChangeArrowheads="1"/>
          </p:cNvSpPr>
          <p:nvPr/>
        </p:nvSpPr>
        <p:spPr bwMode="auto">
          <a:xfrm>
            <a:off x="914400" y="2546151"/>
            <a:ext cx="228600" cy="228600"/>
          </a:xfrm>
          <a:prstGeom prst="rect">
            <a:avLst/>
          </a:prstGeom>
          <a:noFill/>
          <a:ln w="25400">
            <a:solidFill>
              <a:srgbClr val="FF0000"/>
            </a:solidFill>
            <a:miter lim="800000"/>
            <a:headEnd/>
            <a:tailEnd/>
          </a:ln>
        </p:spPr>
        <p:txBody>
          <a:bodyPr lIns="91419" tIns="45710" rIns="91419" bIns="45710"/>
          <a:lstStyle/>
          <a:p>
            <a:pPr defTabSz="912813"/>
            <a:endParaRPr lang="ko-KR" altLang="en-US" sz="1700">
              <a:solidFill>
                <a:schemeClr val="bg1"/>
              </a:solidFill>
              <a:latin typeface="Calibri" pitchFamily="34" charset="0"/>
              <a:ea typeface="Gulim" pitchFamily="34" charset="-127"/>
            </a:endParaRPr>
          </a:p>
        </p:txBody>
      </p:sp>
      <p:sp>
        <p:nvSpPr>
          <p:cNvPr id="37" name="Rectangle 495"/>
          <p:cNvSpPr>
            <a:spLocks noChangeArrowheads="1"/>
          </p:cNvSpPr>
          <p:nvPr/>
        </p:nvSpPr>
        <p:spPr bwMode="auto">
          <a:xfrm>
            <a:off x="6034088" y="6211689"/>
            <a:ext cx="3124200" cy="646311"/>
          </a:xfrm>
          <a:prstGeom prst="rect">
            <a:avLst/>
          </a:prstGeom>
          <a:noFill/>
          <a:ln w="9525">
            <a:noFill/>
            <a:miter lim="800000"/>
            <a:headEnd/>
            <a:tailEnd/>
          </a:ln>
        </p:spPr>
        <p:txBody>
          <a:bodyPr lIns="91419" tIns="45710" rIns="91419" bIns="45710">
            <a:spAutoFit/>
          </a:bodyPr>
          <a:lstStyle/>
          <a:p>
            <a:pPr algn="ctr" defTabSz="912813"/>
            <a:r>
              <a:rPr lang="en-US" altLang="ko-KR" dirty="0">
                <a:latin typeface="Times New Roman" pitchFamily="18" charset="0"/>
                <a:ea typeface="Gulim" pitchFamily="34" charset="-127"/>
                <a:cs typeface="Times New Roman" pitchFamily="18" charset="0"/>
              </a:rPr>
              <a:t>Compact &amp; easily</a:t>
            </a:r>
          </a:p>
          <a:p>
            <a:pPr algn="ctr" defTabSz="912813"/>
            <a:r>
              <a:rPr lang="en-US" altLang="ko-KR" dirty="0">
                <a:latin typeface="Times New Roman" pitchFamily="18" charset="0"/>
                <a:ea typeface="Gulim" pitchFamily="34" charset="-127"/>
                <a:cs typeface="Times New Roman" pitchFamily="18" charset="0"/>
              </a:rPr>
              <a:t>interpretable</a:t>
            </a:r>
          </a:p>
        </p:txBody>
      </p:sp>
      <p:sp>
        <p:nvSpPr>
          <p:cNvPr id="38" name="Slide Number Placeholder 37"/>
          <p:cNvSpPr>
            <a:spLocks noGrp="1"/>
          </p:cNvSpPr>
          <p:nvPr>
            <p:ph type="sldNum" sz="quarter" idx="12"/>
          </p:nvPr>
        </p:nvSpPr>
        <p:spPr/>
        <p:txBody>
          <a:bodyPr/>
          <a:lstStyle/>
          <a:p>
            <a:fld id="{AF9C6944-EDD4-4866-9FDD-1489854426A1}" type="slidenum">
              <a:rPr lang="en-US" smtClean="0"/>
              <a:pPr/>
              <a:t>5</a:t>
            </a:fld>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8" grpId="0" animBg="1"/>
      <p:bldP spid="29" grpId="0" animBg="1"/>
      <p:bldP spid="30" grpId="0" animBg="1"/>
      <p:bldP spid="35" grpId="0"/>
      <p:bldP spid="3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lstStyle/>
          <a:p>
            <a:pPr algn="ctr"/>
            <a:r>
              <a:rPr lang="en-US" dirty="0" smtClean="0"/>
              <a:t>Notation</a:t>
            </a:r>
          </a:p>
        </p:txBody>
      </p:sp>
      <p:sp>
        <p:nvSpPr>
          <p:cNvPr id="4" name="Slide Number Placeholder 3"/>
          <p:cNvSpPr>
            <a:spLocks noGrp="1"/>
          </p:cNvSpPr>
          <p:nvPr>
            <p:ph type="sldNum" sz="quarter" idx="12"/>
          </p:nvPr>
        </p:nvSpPr>
        <p:spPr/>
        <p:txBody>
          <a:bodyPr/>
          <a:lstStyle/>
          <a:p>
            <a:fld id="{30F3B77E-384B-4FBE-A8DC-4FB4ACD0D0D5}" type="slidenum">
              <a:rPr lang="en-US" smtClean="0"/>
              <a:pPr/>
              <a:t>6</a:t>
            </a:fld>
            <a:endParaRPr lang="en-US"/>
          </a:p>
        </p:txBody>
      </p:sp>
      <p:graphicFrame>
        <p:nvGraphicFramePr>
          <p:cNvPr id="332802" name="Object 2"/>
          <p:cNvGraphicFramePr>
            <a:graphicFrameLocks noChangeAspect="1"/>
          </p:cNvGraphicFramePr>
          <p:nvPr>
            <p:extLst>
              <p:ext uri="{D42A27DB-BD31-4B8C-83A1-F6EECF244321}">
                <p14:modId xmlns:p14="http://schemas.microsoft.com/office/powerpoint/2010/main" xmlns="" val="3622313043"/>
              </p:ext>
            </p:extLst>
          </p:nvPr>
        </p:nvGraphicFramePr>
        <p:xfrm>
          <a:off x="381000" y="5235528"/>
          <a:ext cx="1140765" cy="381000"/>
        </p:xfrm>
        <a:graphic>
          <a:graphicData uri="http://schemas.openxmlformats.org/presentationml/2006/ole">
            <p:oleObj spid="_x0000_s1086" name="Equation" r:id="rId3" imgW="494870" imgH="164957" progId="Equation.3">
              <p:embed/>
            </p:oleObj>
          </a:graphicData>
        </a:graphic>
      </p:graphicFrame>
      <p:graphicFrame>
        <p:nvGraphicFramePr>
          <p:cNvPr id="332803" name="Object 3"/>
          <p:cNvGraphicFramePr>
            <a:graphicFrameLocks noChangeAspect="1"/>
          </p:cNvGraphicFramePr>
          <p:nvPr/>
        </p:nvGraphicFramePr>
        <p:xfrm>
          <a:off x="381000" y="5664059"/>
          <a:ext cx="776049" cy="400113"/>
        </p:xfrm>
        <a:graphic>
          <a:graphicData uri="http://schemas.openxmlformats.org/presentationml/2006/ole">
            <p:oleObj spid="_x0000_s1087" name="Equation" r:id="rId4" imgW="393529" imgH="203112" progId="Equation.3">
              <p:embed/>
            </p:oleObj>
          </a:graphicData>
        </a:graphic>
      </p:graphicFrame>
      <p:graphicFrame>
        <p:nvGraphicFramePr>
          <p:cNvPr id="332804" name="Object 4"/>
          <p:cNvGraphicFramePr>
            <a:graphicFrameLocks noChangeAspect="1"/>
          </p:cNvGraphicFramePr>
          <p:nvPr>
            <p:extLst>
              <p:ext uri="{D42A27DB-BD31-4B8C-83A1-F6EECF244321}">
                <p14:modId xmlns:p14="http://schemas.microsoft.com/office/powerpoint/2010/main" xmlns="" val="1926643827"/>
              </p:ext>
            </p:extLst>
          </p:nvPr>
        </p:nvGraphicFramePr>
        <p:xfrm>
          <a:off x="381000" y="3810000"/>
          <a:ext cx="914400" cy="412750"/>
        </p:xfrm>
        <a:graphic>
          <a:graphicData uri="http://schemas.openxmlformats.org/presentationml/2006/ole">
            <p:oleObj spid="_x0000_s1088" name="Equation" r:id="rId5" imgW="393359" imgH="177646" progId="Equation.3">
              <p:embed/>
            </p:oleObj>
          </a:graphicData>
        </a:graphic>
      </p:graphicFrame>
      <p:graphicFrame>
        <p:nvGraphicFramePr>
          <p:cNvPr id="332805" name="Object 5"/>
          <p:cNvGraphicFramePr>
            <a:graphicFrameLocks noChangeAspect="1"/>
          </p:cNvGraphicFramePr>
          <p:nvPr>
            <p:extLst>
              <p:ext uri="{D42A27DB-BD31-4B8C-83A1-F6EECF244321}">
                <p14:modId xmlns:p14="http://schemas.microsoft.com/office/powerpoint/2010/main" xmlns="" val="1362395550"/>
              </p:ext>
            </p:extLst>
          </p:nvPr>
        </p:nvGraphicFramePr>
        <p:xfrm>
          <a:off x="381000" y="4337567"/>
          <a:ext cx="1219200" cy="415844"/>
        </p:xfrm>
        <a:graphic>
          <a:graphicData uri="http://schemas.openxmlformats.org/presentationml/2006/ole">
            <p:oleObj spid="_x0000_s1089" name="Equation" r:id="rId6" imgW="482391" imgH="165028" progId="Equation.3">
              <p:embed/>
            </p:oleObj>
          </a:graphicData>
        </a:graphic>
      </p:graphicFrame>
      <p:graphicFrame>
        <p:nvGraphicFramePr>
          <p:cNvPr id="332806" name="Object 6"/>
          <p:cNvGraphicFramePr>
            <a:graphicFrameLocks noChangeAspect="1"/>
          </p:cNvGraphicFramePr>
          <p:nvPr/>
        </p:nvGraphicFramePr>
        <p:xfrm>
          <a:off x="381000" y="6095402"/>
          <a:ext cx="1184358" cy="405076"/>
        </p:xfrm>
        <a:graphic>
          <a:graphicData uri="http://schemas.openxmlformats.org/presentationml/2006/ole">
            <p:oleObj spid="_x0000_s1090" name="Equation" r:id="rId7" imgW="482391" imgH="165028" progId="Equation.3">
              <p:embed/>
            </p:oleObj>
          </a:graphicData>
        </a:graphic>
      </p:graphicFrame>
      <p:sp>
        <p:nvSpPr>
          <p:cNvPr id="11" name="TextBox 10"/>
          <p:cNvSpPr txBox="1"/>
          <p:nvPr/>
        </p:nvSpPr>
        <p:spPr>
          <a:xfrm>
            <a:off x="2645563" y="3831662"/>
            <a:ext cx="2790251" cy="369332"/>
          </a:xfrm>
          <a:prstGeom prst="rect">
            <a:avLst/>
          </a:prstGeom>
        </p:spPr>
        <p:txBody>
          <a:bodyPr wrap="square">
            <a:spAutoFit/>
          </a:bodyPr>
          <a:lstStyle/>
          <a:p>
            <a:r>
              <a:rPr lang="en-US" dirty="0" smtClean="0">
                <a:latin typeface="Times New Roman" pitchFamily="18" charset="0"/>
                <a:cs typeface="Times New Roman" pitchFamily="18" charset="0"/>
              </a:rPr>
              <a:t>n dimensional Signal Vector</a:t>
            </a:r>
            <a:endParaRPr lang="en-US" dirty="0">
              <a:latin typeface="Times New Roman" pitchFamily="18" charset="0"/>
              <a:cs typeface="Times New Roman" pitchFamily="18" charset="0"/>
            </a:endParaRPr>
          </a:p>
        </p:txBody>
      </p:sp>
      <p:sp>
        <p:nvSpPr>
          <p:cNvPr id="12" name="TextBox 11"/>
          <p:cNvSpPr txBox="1"/>
          <p:nvPr/>
        </p:nvSpPr>
        <p:spPr>
          <a:xfrm>
            <a:off x="2645563" y="4360823"/>
            <a:ext cx="4063933" cy="369332"/>
          </a:xfrm>
          <a:prstGeom prst="rect">
            <a:avLst/>
          </a:prstGeom>
        </p:spPr>
        <p:txBody>
          <a:bodyPr wrap="square">
            <a:spAutoFit/>
          </a:bodyPr>
          <a:lstStyle/>
          <a:p>
            <a:r>
              <a:rPr lang="en-US" dirty="0" smtClean="0">
                <a:latin typeface="Times New Roman" pitchFamily="18" charset="0"/>
                <a:cs typeface="Times New Roman" pitchFamily="18" charset="0"/>
              </a:rPr>
              <a:t>Matrix of N signal vectors of n dimension</a:t>
            </a:r>
            <a:endParaRPr lang="en-US" dirty="0">
              <a:latin typeface="Times New Roman" pitchFamily="18" charset="0"/>
              <a:cs typeface="Times New Roman" pitchFamily="18" charset="0"/>
            </a:endParaRPr>
          </a:p>
        </p:txBody>
      </p:sp>
      <p:sp>
        <p:nvSpPr>
          <p:cNvPr id="13" name="TextBox 12"/>
          <p:cNvSpPr txBox="1"/>
          <p:nvPr/>
        </p:nvSpPr>
        <p:spPr>
          <a:xfrm>
            <a:off x="2645563" y="5241362"/>
            <a:ext cx="4851200" cy="369332"/>
          </a:xfrm>
          <a:prstGeom prst="rect">
            <a:avLst/>
          </a:prstGeom>
        </p:spPr>
        <p:txBody>
          <a:bodyPr wrap="square">
            <a:spAutoFit/>
          </a:bodyPr>
          <a:lstStyle/>
          <a:p>
            <a:r>
              <a:rPr lang="en-US" dirty="0" smtClean="0">
                <a:latin typeface="Times New Roman" pitchFamily="18" charset="0"/>
                <a:cs typeface="Times New Roman" pitchFamily="18" charset="0"/>
              </a:rPr>
              <a:t>Over-complete basis -Dictionary of size K (K&gt;&gt;n)</a:t>
            </a:r>
            <a:endParaRPr lang="en-US" dirty="0">
              <a:latin typeface="Times New Roman" pitchFamily="18" charset="0"/>
              <a:cs typeface="Times New Roman" pitchFamily="18" charset="0"/>
            </a:endParaRPr>
          </a:p>
        </p:txBody>
      </p:sp>
      <p:sp>
        <p:nvSpPr>
          <p:cNvPr id="14" name="TextBox 13"/>
          <p:cNvSpPr txBox="1"/>
          <p:nvPr/>
        </p:nvSpPr>
        <p:spPr>
          <a:xfrm>
            <a:off x="2645563" y="5679449"/>
            <a:ext cx="3692036" cy="369332"/>
          </a:xfrm>
          <a:prstGeom prst="rect">
            <a:avLst/>
          </a:prstGeom>
        </p:spPr>
        <p:txBody>
          <a:bodyPr wrap="square">
            <a:spAutoFit/>
          </a:bodyPr>
          <a:lstStyle/>
          <a:p>
            <a:r>
              <a:rPr lang="en-US" dirty="0" smtClean="0">
                <a:latin typeface="Times New Roman" pitchFamily="18" charset="0"/>
                <a:cs typeface="Times New Roman" pitchFamily="18" charset="0"/>
              </a:rPr>
              <a:t>Sparse representation for input signal </a:t>
            </a:r>
            <a:endParaRPr lang="en-US" dirty="0">
              <a:latin typeface="Times New Roman" pitchFamily="18" charset="0"/>
              <a:cs typeface="Times New Roman" pitchFamily="18" charset="0"/>
            </a:endParaRPr>
          </a:p>
        </p:txBody>
      </p:sp>
      <p:graphicFrame>
        <p:nvGraphicFramePr>
          <p:cNvPr id="332807" name="Object 7"/>
          <p:cNvGraphicFramePr>
            <a:graphicFrameLocks noChangeAspect="1"/>
          </p:cNvGraphicFramePr>
          <p:nvPr/>
        </p:nvGraphicFramePr>
        <p:xfrm>
          <a:off x="6186314" y="5753099"/>
          <a:ext cx="305738" cy="304800"/>
        </p:xfrm>
        <a:graphic>
          <a:graphicData uri="http://schemas.openxmlformats.org/presentationml/2006/ole">
            <p:oleObj spid="_x0000_s1091" name="Equation" r:id="rId8" imgW="126725" imgH="126725" progId="Equation.3">
              <p:embed/>
            </p:oleObj>
          </a:graphicData>
        </a:graphic>
      </p:graphicFrame>
      <p:sp>
        <p:nvSpPr>
          <p:cNvPr id="16" name="TextBox 15"/>
          <p:cNvSpPr txBox="1"/>
          <p:nvPr/>
        </p:nvSpPr>
        <p:spPr>
          <a:xfrm>
            <a:off x="2645563" y="6113274"/>
            <a:ext cx="2482474" cy="369332"/>
          </a:xfrm>
          <a:prstGeom prst="rect">
            <a:avLst/>
          </a:prstGeom>
        </p:spPr>
        <p:txBody>
          <a:bodyPr wrap="square">
            <a:spAutoFit/>
          </a:bodyPr>
          <a:lstStyle/>
          <a:p>
            <a:r>
              <a:rPr lang="en-US" dirty="0" smtClean="0">
                <a:latin typeface="Times New Roman" pitchFamily="18" charset="0"/>
                <a:cs typeface="Times New Roman" pitchFamily="18" charset="0"/>
              </a:rPr>
              <a:t>Matrix of Sparse Vectors</a:t>
            </a:r>
            <a:endParaRPr lang="en-US" dirty="0">
              <a:latin typeface="Times New Roman" pitchFamily="18" charset="0"/>
              <a:cs typeface="Times New Roman" pitchFamily="18" charset="0"/>
            </a:endParaRPr>
          </a:p>
        </p:txBody>
      </p:sp>
      <p:graphicFrame>
        <p:nvGraphicFramePr>
          <p:cNvPr id="332808" name="Object 8"/>
          <p:cNvGraphicFramePr>
            <a:graphicFrameLocks noChangeAspect="1"/>
          </p:cNvGraphicFramePr>
          <p:nvPr>
            <p:extLst>
              <p:ext uri="{D42A27DB-BD31-4B8C-83A1-F6EECF244321}">
                <p14:modId xmlns:p14="http://schemas.microsoft.com/office/powerpoint/2010/main" xmlns="" val="2851764810"/>
              </p:ext>
            </p:extLst>
          </p:nvPr>
        </p:nvGraphicFramePr>
        <p:xfrm>
          <a:off x="381000" y="4792525"/>
          <a:ext cx="838199" cy="392280"/>
        </p:xfrm>
        <a:graphic>
          <a:graphicData uri="http://schemas.openxmlformats.org/presentationml/2006/ole">
            <p:oleObj spid="_x0000_s1092" name="Equation" r:id="rId9" imgW="380670" imgH="177646" progId="Equation.3">
              <p:embed/>
            </p:oleObj>
          </a:graphicData>
        </a:graphic>
      </p:graphicFrame>
      <p:sp>
        <p:nvSpPr>
          <p:cNvPr id="18" name="TextBox 17"/>
          <p:cNvSpPr txBox="1"/>
          <p:nvPr/>
        </p:nvSpPr>
        <p:spPr>
          <a:xfrm>
            <a:off x="2645563" y="4803999"/>
            <a:ext cx="4615366" cy="369332"/>
          </a:xfrm>
          <a:prstGeom prst="rect">
            <a:avLst/>
          </a:prstGeom>
        </p:spPr>
        <p:txBody>
          <a:bodyPr wrap="square">
            <a:spAutoFit/>
          </a:bodyPr>
          <a:lstStyle/>
          <a:p>
            <a:r>
              <a:rPr lang="en-US" dirty="0" smtClean="0">
                <a:latin typeface="Times New Roman" pitchFamily="18" charset="0"/>
                <a:cs typeface="Times New Roman" pitchFamily="18" charset="0"/>
              </a:rPr>
              <a:t>Atom : Elementary signal representing template</a:t>
            </a:r>
            <a:endParaRPr lang="en-US" dirty="0">
              <a:latin typeface="Times New Roman" pitchFamily="18" charset="0"/>
              <a:cs typeface="Times New Roman" pitchFamily="18" charset="0"/>
            </a:endParaRPr>
          </a:p>
        </p:txBody>
      </p:sp>
      <p:graphicFrame>
        <p:nvGraphicFramePr>
          <p:cNvPr id="17" name="Table 16"/>
          <p:cNvGraphicFramePr>
            <a:graphicFrameLocks noGrp="1"/>
          </p:cNvGraphicFramePr>
          <p:nvPr>
            <p:extLst>
              <p:ext uri="{D42A27DB-BD31-4B8C-83A1-F6EECF244321}">
                <p14:modId xmlns:p14="http://schemas.microsoft.com/office/powerpoint/2010/main" xmlns="" val="75757675"/>
              </p:ext>
            </p:extLst>
          </p:nvPr>
        </p:nvGraphicFramePr>
        <p:xfrm>
          <a:off x="578109" y="1460567"/>
          <a:ext cx="2410096" cy="1171430"/>
        </p:xfrm>
        <a:graphic>
          <a:graphicData uri="http://schemas.openxmlformats.org/drawingml/2006/table">
            <a:tbl>
              <a:tblPr firstRow="1" bandRow="1">
                <a:effectLst/>
              </a:tblPr>
              <a:tblGrid>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gridCol w="92696"/>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19" name="TextBox 18"/>
          <p:cNvSpPr txBox="1"/>
          <p:nvPr/>
        </p:nvSpPr>
        <p:spPr>
          <a:xfrm>
            <a:off x="3108054" y="1569749"/>
            <a:ext cx="514007" cy="92333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smtClean="0">
                <a:ln>
                  <a:noFill/>
                </a:ln>
                <a:solidFill>
                  <a:sysClr val="window" lastClr="FFFFFF"/>
                </a:solidFill>
                <a:effectLst/>
                <a:uLnTx/>
                <a:uFillTx/>
                <a:latin typeface="Calibri"/>
                <a:cs typeface="Calibri"/>
              </a:rPr>
              <a:t>≈</a:t>
            </a:r>
            <a:endParaRPr kumimoji="0" lang="en-US" sz="5400" b="1" i="0" u="none" strike="noStrike" kern="0" cap="none" spc="0" normalizeH="0" baseline="0" noProof="0" dirty="0">
              <a:ln>
                <a:noFill/>
              </a:ln>
              <a:solidFill>
                <a:sysClr val="window" lastClr="FFFFFF"/>
              </a:solidFill>
              <a:effectLst/>
              <a:uLnTx/>
              <a:uFillTx/>
            </a:endParaRPr>
          </a:p>
        </p:txBody>
      </p:sp>
      <p:graphicFrame>
        <p:nvGraphicFramePr>
          <p:cNvPr id="20" name="Table 19"/>
          <p:cNvGraphicFramePr>
            <a:graphicFrameLocks noGrp="1"/>
          </p:cNvGraphicFramePr>
          <p:nvPr>
            <p:extLst>
              <p:ext uri="{D42A27DB-BD31-4B8C-83A1-F6EECF244321}">
                <p14:modId xmlns:p14="http://schemas.microsoft.com/office/powerpoint/2010/main" xmlns="" val="2239927868"/>
              </p:ext>
            </p:extLst>
          </p:nvPr>
        </p:nvGraphicFramePr>
        <p:xfrm>
          <a:off x="5800164" y="1458310"/>
          <a:ext cx="2410070" cy="1712090"/>
        </p:xfrm>
        <a:graphic>
          <a:graphicData uri="http://schemas.openxmlformats.org/drawingml/2006/table">
            <a:tbl>
              <a:tblPr firstRow="1" bandRow="1">
                <a:effectLst/>
              </a:tblPr>
              <a:tblGrid>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gridCol w="92695"/>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sz="400" dirty="0" smtClean="0"/>
                        <a:t>.</a:t>
                      </a:r>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tr>
            </a:tbl>
          </a:graphicData>
        </a:graphic>
      </p:graphicFrame>
      <p:sp>
        <p:nvSpPr>
          <p:cNvPr id="21" name="TextBox 20"/>
          <p:cNvSpPr txBox="1"/>
          <p:nvPr/>
        </p:nvSpPr>
        <p:spPr>
          <a:xfrm>
            <a:off x="2225936" y="1738864"/>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graphicFrame>
        <p:nvGraphicFramePr>
          <p:cNvPr id="22" name="Table 21"/>
          <p:cNvGraphicFramePr>
            <a:graphicFrameLocks noGrp="1"/>
          </p:cNvGraphicFramePr>
          <p:nvPr>
            <p:extLst>
              <p:ext uri="{D42A27DB-BD31-4B8C-83A1-F6EECF244321}">
                <p14:modId xmlns:p14="http://schemas.microsoft.com/office/powerpoint/2010/main" xmlns="" val="672813459"/>
              </p:ext>
            </p:extLst>
          </p:nvPr>
        </p:nvGraphicFramePr>
        <p:xfrm>
          <a:off x="3741097" y="1460567"/>
          <a:ext cx="1747848" cy="1171430"/>
        </p:xfrm>
        <a:graphic>
          <a:graphicData uri="http://schemas.openxmlformats.org/drawingml/2006/table">
            <a:tbl>
              <a:tblPr firstRow="1" bandRow="1">
                <a:effectLst/>
              </a:tblPr>
              <a:tblGrid>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gridCol w="91992"/>
              </a:tblGrid>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r h="9011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sz="400" dirty="0"/>
                    </a:p>
                  </a:txBody>
                  <a:tcPr marL="21078" marR="21078" marT="10539" marB="1053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r>
            </a:tbl>
          </a:graphicData>
        </a:graphic>
      </p:graphicFrame>
      <p:sp>
        <p:nvSpPr>
          <p:cNvPr id="23" name="TextBox 22"/>
          <p:cNvSpPr txBox="1"/>
          <p:nvPr/>
        </p:nvSpPr>
        <p:spPr>
          <a:xfrm>
            <a:off x="7452780" y="1738864"/>
            <a:ext cx="38100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smtClean="0">
                <a:ln>
                  <a:noFill/>
                </a:ln>
                <a:solidFill>
                  <a:sysClr val="window" lastClr="FFFFFF"/>
                </a:solidFill>
                <a:effectLst/>
                <a:uLnTx/>
                <a:uFillTx/>
              </a:rPr>
              <a:t>…</a:t>
            </a:r>
            <a:endParaRPr kumimoji="0" lang="en-US" sz="2400" b="0" i="0" u="none" strike="noStrike" kern="0" cap="none" spc="0" normalizeH="0" baseline="0" noProof="0" dirty="0">
              <a:ln>
                <a:noFill/>
              </a:ln>
              <a:solidFill>
                <a:sysClr val="window" lastClr="FFFFFF"/>
              </a:solidFill>
              <a:effectLst/>
              <a:uLnTx/>
              <a:uFillTx/>
            </a:endParaRPr>
          </a:p>
        </p:txBody>
      </p:sp>
      <p:sp>
        <p:nvSpPr>
          <p:cNvPr id="24" name="TextBox 23"/>
          <p:cNvSpPr txBox="1"/>
          <p:nvPr/>
        </p:nvSpPr>
        <p:spPr>
          <a:xfrm>
            <a:off x="6748203" y="1615916"/>
            <a:ext cx="514007" cy="83099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l-GR"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Γ</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5" name="Rectangle 163"/>
          <p:cNvSpPr>
            <a:spLocks noChangeArrowheads="1"/>
          </p:cNvSpPr>
          <p:nvPr/>
        </p:nvSpPr>
        <p:spPr bwMode="auto">
          <a:xfrm rot="5400000">
            <a:off x="590746" y="2004806"/>
            <a:ext cx="1178734"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6" name="Rectangle 163"/>
          <p:cNvSpPr>
            <a:spLocks noChangeArrowheads="1"/>
          </p:cNvSpPr>
          <p:nvPr/>
        </p:nvSpPr>
        <p:spPr bwMode="auto">
          <a:xfrm rot="5400000">
            <a:off x="5544294" y="2266492"/>
            <a:ext cx="1717556" cy="90260"/>
          </a:xfrm>
          <a:prstGeom prst="rect">
            <a:avLst/>
          </a:prstGeom>
          <a:solidFill>
            <a:srgbClr val="3333CC">
              <a:alpha val="52000"/>
            </a:srgbClr>
          </a:solidFill>
          <a:ln w="952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endParaRPr>
          </a:p>
        </p:txBody>
      </p:sp>
      <p:sp>
        <p:nvSpPr>
          <p:cNvPr id="27" name="TextBox 26"/>
          <p:cNvSpPr txBox="1"/>
          <p:nvPr/>
        </p:nvSpPr>
        <p:spPr>
          <a:xfrm>
            <a:off x="1563772" y="1626897"/>
            <a:ext cx="45279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X</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sp>
        <p:nvSpPr>
          <p:cNvPr id="28" name="TextBox 27"/>
          <p:cNvSpPr txBox="1"/>
          <p:nvPr/>
        </p:nvSpPr>
        <p:spPr>
          <a:xfrm>
            <a:off x="4362229" y="1626897"/>
            <a:ext cx="514007"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smtClean="0">
                <a:ln>
                  <a:noFill/>
                </a:ln>
                <a:solidFill>
                  <a:sysClr val="window" lastClr="FFFFFF"/>
                </a:solidFill>
                <a:effectLst/>
                <a:uLnTx/>
                <a:uFillTx/>
                <a:latin typeface="Times New Roman" pitchFamily="18" charset="0"/>
                <a:cs typeface="Times New Roman" pitchFamily="18" charset="0"/>
              </a:rPr>
              <a:t>D</a:t>
            </a:r>
            <a:endParaRPr kumimoji="0" lang="en-US" sz="4800" b="1" i="0" u="none" strike="noStrike" kern="0" cap="none" spc="0" normalizeH="0" baseline="0" noProof="0" dirty="0">
              <a:ln>
                <a:noFill/>
              </a:ln>
              <a:solidFill>
                <a:sysClr val="window" lastClr="FFFFFF"/>
              </a:solidFill>
              <a:effectLst/>
              <a:uLnTx/>
              <a:uFillTx/>
              <a:latin typeface="Times New Roman" pitchFamily="18" charset="0"/>
              <a:cs typeface="Times New Roman" pitchFamily="18" charset="0"/>
            </a:endParaRPr>
          </a:p>
        </p:txBody>
      </p:sp>
      <p:graphicFrame>
        <p:nvGraphicFramePr>
          <p:cNvPr id="332831" name="Object 31"/>
          <p:cNvGraphicFramePr>
            <a:graphicFrameLocks noChangeAspect="1"/>
          </p:cNvGraphicFramePr>
          <p:nvPr/>
        </p:nvGraphicFramePr>
        <p:xfrm>
          <a:off x="457200" y="2667000"/>
          <a:ext cx="2433638" cy="490538"/>
        </p:xfrm>
        <a:graphic>
          <a:graphicData uri="http://schemas.openxmlformats.org/presentationml/2006/ole">
            <p:oleObj spid="_x0000_s1093" name="Equation" r:id="rId10" imgW="1079032" imgH="190417" progId="Equation.3">
              <p:embed/>
            </p:oleObj>
          </a:graphicData>
        </a:graphic>
      </p:graphicFrame>
      <p:graphicFrame>
        <p:nvGraphicFramePr>
          <p:cNvPr id="332832" name="Object 32"/>
          <p:cNvGraphicFramePr>
            <a:graphicFrameLocks noChangeAspect="1"/>
          </p:cNvGraphicFramePr>
          <p:nvPr/>
        </p:nvGraphicFramePr>
        <p:xfrm>
          <a:off x="3581401" y="2667000"/>
          <a:ext cx="2133600" cy="490538"/>
        </p:xfrm>
        <a:graphic>
          <a:graphicData uri="http://schemas.openxmlformats.org/presentationml/2006/ole">
            <p:oleObj spid="_x0000_s1094" name="Equation" r:id="rId11" imgW="787400" imgH="190500" progId="Equation.3">
              <p:embed/>
            </p:oleObj>
          </a:graphicData>
        </a:graphic>
      </p:graphicFrame>
      <p:graphicFrame>
        <p:nvGraphicFramePr>
          <p:cNvPr id="332833" name="Object 33"/>
          <p:cNvGraphicFramePr>
            <a:graphicFrameLocks noChangeAspect="1"/>
          </p:cNvGraphicFramePr>
          <p:nvPr>
            <p:extLst>
              <p:ext uri="{D42A27DB-BD31-4B8C-83A1-F6EECF244321}">
                <p14:modId xmlns:p14="http://schemas.microsoft.com/office/powerpoint/2010/main" xmlns="" val="1888250856"/>
              </p:ext>
            </p:extLst>
          </p:nvPr>
        </p:nvGraphicFramePr>
        <p:xfrm>
          <a:off x="5791200" y="3186113"/>
          <a:ext cx="2453693" cy="395287"/>
        </p:xfrm>
        <a:graphic>
          <a:graphicData uri="http://schemas.openxmlformats.org/presentationml/2006/ole">
            <p:oleObj spid="_x0000_s1095" name="Equation" r:id="rId12" imgW="1028700" imgH="190500" progId="Equation.3">
              <p:embed/>
            </p:oleObj>
          </a:graphicData>
        </a:graphic>
      </p:graphicFrame>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rmAutofit/>
          </a:bodyPr>
          <a:lstStyle/>
          <a:p>
            <a:pPr algn="ctr"/>
            <a:r>
              <a:rPr lang="en-US" dirty="0" smtClean="0"/>
              <a:t>Sparse Coding Problem</a:t>
            </a:r>
          </a:p>
        </p:txBody>
      </p:sp>
      <p:graphicFrame>
        <p:nvGraphicFramePr>
          <p:cNvPr id="18436" name="Object 4"/>
          <p:cNvGraphicFramePr>
            <a:graphicFrameLocks noChangeAspect="1"/>
          </p:cNvGraphicFramePr>
          <p:nvPr/>
        </p:nvGraphicFramePr>
        <p:xfrm>
          <a:off x="557213" y="1639888"/>
          <a:ext cx="3024187" cy="722312"/>
        </p:xfrm>
        <a:graphic>
          <a:graphicData uri="http://schemas.openxmlformats.org/presentationml/2006/ole">
            <p:oleObj spid="_x0000_s18442" name="Equation" r:id="rId3" imgW="1485900" imgH="419100" progId="Equation.3">
              <p:embed/>
            </p:oleObj>
          </a:graphicData>
        </a:graphic>
      </p:graphicFrame>
      <p:sp>
        <p:nvSpPr>
          <p:cNvPr id="8" name="TextBox 7"/>
          <p:cNvSpPr txBox="1"/>
          <p:nvPr/>
        </p:nvSpPr>
        <p:spPr>
          <a:xfrm>
            <a:off x="381000" y="3059668"/>
            <a:ext cx="6705600" cy="2289858"/>
          </a:xfrm>
          <a:prstGeom prst="rect">
            <a:avLst/>
          </a:prstGeom>
        </p:spPr>
        <p:txBody>
          <a:bodyPr wrap="square">
            <a:spAutoFit/>
          </a:bodyPr>
          <a:lstStyle/>
          <a:p>
            <a:r>
              <a:rPr lang="el-GR" dirty="0" smtClean="0">
                <a:latin typeface="Times New Roman" pitchFamily="18" charset="0"/>
                <a:cs typeface="Times New Roman" pitchFamily="18" charset="0"/>
              </a:rPr>
              <a:t>ψ</a:t>
            </a:r>
            <a:r>
              <a:rPr lang="en-US" dirty="0" smtClean="0">
                <a:latin typeface="Times New Roman" pitchFamily="18" charset="0"/>
                <a:cs typeface="Times New Roman" pitchFamily="18" charset="0"/>
              </a:rPr>
              <a:t> induces </a:t>
            </a:r>
            <a:r>
              <a:rPr lang="en-US" dirty="0" err="1" smtClean="0">
                <a:latin typeface="Times New Roman" pitchFamily="18" charset="0"/>
                <a:cs typeface="Times New Roman" pitchFamily="18" charset="0"/>
              </a:rPr>
              <a:t>sparsity</a:t>
            </a:r>
            <a:r>
              <a:rPr lang="en-US" dirty="0" smtClean="0">
                <a:latin typeface="Times New Roman" pitchFamily="18" charset="0"/>
                <a:cs typeface="Times New Roman" pitchFamily="18" charset="0"/>
              </a:rPr>
              <a:t> in </a:t>
            </a:r>
            <a:r>
              <a:rPr lang="el-GR" b="1" i="1" dirty="0" smtClean="0">
                <a:latin typeface="Times New Roman" pitchFamily="18" charset="0"/>
                <a:cs typeface="Times New Roman" pitchFamily="18" charset="0"/>
              </a:rPr>
              <a:t>γ</a:t>
            </a:r>
            <a:r>
              <a:rPr lang="en-US" b="1" i="1" baseline="-25000" dirty="0" smtClean="0">
                <a:latin typeface="Times New Roman" pitchFamily="18" charset="0"/>
                <a:cs typeface="Times New Roman" pitchFamily="18" charset="0"/>
              </a:rPr>
              <a:t>j</a:t>
            </a:r>
          </a:p>
          <a:p>
            <a:endParaRPr lang="en-US" b="1" i="1" baseline="-25000" dirty="0" smtClean="0">
              <a:latin typeface="Times New Roman" pitchFamily="18" charset="0"/>
              <a:cs typeface="Times New Roman" pitchFamily="18" charset="0"/>
            </a:endParaRPr>
          </a:p>
          <a:p>
            <a:pPr marL="877824" lvl="2"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 The </a:t>
            </a:r>
            <a:r>
              <a:rPr lang="en-US" i="1" dirty="0" smtClean="0">
                <a:latin typeface="Times New Roman" pitchFamily="18" charset="0"/>
                <a:cs typeface="Times New Roman" pitchFamily="18" charset="0"/>
              </a:rPr>
              <a:t>l</a:t>
            </a:r>
            <a:r>
              <a:rPr lang="en-US" i="1" baseline="-25000" dirty="0" smtClean="0">
                <a:latin typeface="Times New Roman" pitchFamily="18" charset="0"/>
                <a:cs typeface="Times New Roman" pitchFamily="18" charset="0"/>
              </a:rPr>
              <a:t>0</a:t>
            </a:r>
            <a:r>
              <a:rPr lang="en-US" dirty="0" smtClean="0">
                <a:latin typeface="Times New Roman" pitchFamily="18" charset="0"/>
                <a:cs typeface="Times New Roman" pitchFamily="18" charset="0"/>
              </a:rPr>
              <a:t> “pseudo norm”. ||</a:t>
            </a:r>
            <a:r>
              <a:rPr lang="el-GR"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a:t>
            </a:r>
            <a:r>
              <a:rPr lang="en-US" baseline="-25000" dirty="0" smtClean="0">
                <a:latin typeface="Times New Roman" pitchFamily="18" charset="0"/>
                <a:cs typeface="Times New Roman" pitchFamily="18" charset="0"/>
              </a:rPr>
              <a:t>0</a:t>
            </a:r>
            <a:r>
              <a:rPr lang="en-US" dirty="0" smtClean="0">
                <a:latin typeface="Times New Roman" pitchFamily="18" charset="0"/>
                <a:cs typeface="Times New Roman" pitchFamily="18" charset="0"/>
              </a:rPr>
              <a:t> ≡ #{</a:t>
            </a:r>
            <a:r>
              <a:rPr lang="en-US" i="1" dirty="0" err="1" smtClean="0">
                <a:latin typeface="Times New Roman" pitchFamily="18" charset="0"/>
                <a:cs typeface="Times New Roman" pitchFamily="18" charset="0"/>
              </a:rPr>
              <a:t>i</a:t>
            </a:r>
            <a:r>
              <a:rPr lang="en-US" dirty="0" smtClean="0">
                <a:latin typeface="Times New Roman" pitchFamily="18" charset="0"/>
                <a:cs typeface="Times New Roman" pitchFamily="18" charset="0"/>
              </a:rPr>
              <a:t> </a:t>
            </a:r>
            <a:r>
              <a:rPr lang="en-US" dirty="0" err="1" smtClean="0">
                <a:latin typeface="Times New Roman" pitchFamily="18" charset="0"/>
                <a:cs typeface="Times New Roman" pitchFamily="18" charset="0"/>
              </a:rPr>
              <a:t>s.t</a:t>
            </a:r>
            <a:r>
              <a:rPr lang="en-US" dirty="0" smtClean="0">
                <a:latin typeface="Times New Roman" pitchFamily="18" charset="0"/>
                <a:cs typeface="Times New Roman" pitchFamily="18" charset="0"/>
              </a:rPr>
              <a:t>. </a:t>
            </a:r>
            <a:r>
              <a:rPr lang="el-GR"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a:t>
            </a:r>
            <a:r>
              <a:rPr lang="en-US" dirty="0" err="1" smtClean="0">
                <a:latin typeface="Times New Roman" pitchFamily="18" charset="0"/>
                <a:cs typeface="Times New Roman" pitchFamily="18" charset="0"/>
              </a:rPr>
              <a:t>i</a:t>
            </a:r>
            <a:r>
              <a:rPr lang="en-US" dirty="0" smtClean="0">
                <a:latin typeface="Times New Roman" pitchFamily="18" charset="0"/>
                <a:cs typeface="Times New Roman" pitchFamily="18" charset="0"/>
              </a:rPr>
              <a:t>] ≠ 0}  (NP-hard).</a:t>
            </a:r>
          </a:p>
          <a:p>
            <a:pPr lvl="2">
              <a:buFont typeface="Arial" pitchFamily="34" charset="0"/>
              <a:buChar char="•"/>
            </a:pPr>
            <a:endParaRPr lang="en-US" dirty="0" smtClean="0">
              <a:latin typeface="Times New Roman" pitchFamily="18" charset="0"/>
              <a:cs typeface="Times New Roman" pitchFamily="18" charset="0"/>
            </a:endParaRPr>
          </a:p>
          <a:p>
            <a:pPr marL="877824" lvl="2" indent="-384048">
              <a:spcBef>
                <a:spcPct val="20000"/>
              </a:spcBef>
              <a:buClr>
                <a:schemeClr val="accent1"/>
              </a:buClr>
              <a:buSzPct val="80000"/>
              <a:buFont typeface="Arial" pitchFamily="34" charset="0"/>
              <a:buChar char="•"/>
            </a:pPr>
            <a:r>
              <a:rPr lang="en-US" dirty="0" smtClean="0">
                <a:latin typeface="Times New Roman" pitchFamily="18" charset="0"/>
                <a:cs typeface="Times New Roman" pitchFamily="18" charset="0"/>
              </a:rPr>
              <a:t> The </a:t>
            </a:r>
            <a:r>
              <a:rPr lang="en-US" i="1" dirty="0" smtClean="0">
                <a:latin typeface="Times New Roman" pitchFamily="18" charset="0"/>
                <a:cs typeface="Times New Roman" pitchFamily="18" charset="0"/>
              </a:rPr>
              <a:t>l</a:t>
            </a:r>
            <a:r>
              <a:rPr lang="en-US" i="1" baseline="-25000" dirty="0" smtClean="0">
                <a:latin typeface="Times New Roman" pitchFamily="18" charset="0"/>
                <a:cs typeface="Times New Roman" pitchFamily="18" charset="0"/>
              </a:rPr>
              <a:t>1</a:t>
            </a:r>
            <a:r>
              <a:rPr lang="en-US" dirty="0" smtClean="0">
                <a:latin typeface="Times New Roman" pitchFamily="18" charset="0"/>
                <a:cs typeface="Times New Roman" pitchFamily="18" charset="0"/>
              </a:rPr>
              <a:t> norm. ||</a:t>
            </a:r>
            <a:r>
              <a:rPr lang="el-GR" dirty="0" smtClean="0">
                <a:latin typeface="Times New Roman" pitchFamily="18" charset="0"/>
                <a:cs typeface="Times New Roman" pitchFamily="18" charset="0"/>
              </a:rPr>
              <a:t>γ</a:t>
            </a:r>
            <a:r>
              <a:rPr lang="en-US" dirty="0" smtClean="0">
                <a:latin typeface="Times New Roman" pitchFamily="18" charset="0"/>
                <a:cs typeface="Times New Roman" pitchFamily="18" charset="0"/>
              </a:rPr>
              <a:t>||</a:t>
            </a:r>
            <a:r>
              <a:rPr lang="en-US" baseline="-25000" dirty="0" smtClean="0">
                <a:latin typeface="Times New Roman" pitchFamily="18" charset="0"/>
                <a:cs typeface="Times New Roman" pitchFamily="18" charset="0"/>
              </a:rPr>
              <a:t>1</a:t>
            </a:r>
            <a:r>
              <a:rPr lang="en-US" dirty="0" smtClean="0">
                <a:latin typeface="Times New Roman" pitchFamily="18" charset="0"/>
                <a:cs typeface="Times New Roman" pitchFamily="18" charset="0"/>
              </a:rPr>
              <a:t> ≡ ∑ |</a:t>
            </a:r>
            <a:r>
              <a:rPr lang="el-GR" dirty="0" smtClean="0">
                <a:latin typeface="Times New Roman" pitchFamily="18" charset="0"/>
                <a:cs typeface="Times New Roman" pitchFamily="18" charset="0"/>
              </a:rPr>
              <a:t> γ</a:t>
            </a:r>
            <a:r>
              <a:rPr lang="en-US" dirty="0" smtClean="0">
                <a:latin typeface="Times New Roman" pitchFamily="18" charset="0"/>
                <a:cs typeface="Times New Roman" pitchFamily="18" charset="0"/>
              </a:rPr>
              <a:t>[</a:t>
            </a:r>
            <a:r>
              <a:rPr lang="en-US" i="1" dirty="0" err="1" smtClean="0">
                <a:latin typeface="Times New Roman" pitchFamily="18" charset="0"/>
                <a:cs typeface="Times New Roman" pitchFamily="18" charset="0"/>
              </a:rPr>
              <a:t>i</a:t>
            </a:r>
            <a:r>
              <a:rPr lang="en-US" dirty="0" smtClean="0">
                <a:latin typeface="Times New Roman" pitchFamily="18" charset="0"/>
                <a:cs typeface="Times New Roman" pitchFamily="18" charset="0"/>
              </a:rPr>
              <a:t>]</a:t>
            </a:r>
            <a:r>
              <a:rPr lang="el-GR"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(convex).</a:t>
            </a:r>
          </a:p>
          <a:p>
            <a:pPr marL="420624" lvl="1" indent="-384048">
              <a:spcBef>
                <a:spcPct val="20000"/>
              </a:spcBef>
              <a:buClr>
                <a:schemeClr val="accent1"/>
              </a:buClr>
              <a:buSzPct val="80000"/>
              <a:buFont typeface="Arial" pitchFamily="34" charset="0"/>
              <a:buChar char="•"/>
            </a:pPr>
            <a:endParaRPr lang="en-US" dirty="0" smtClean="0">
              <a:latin typeface="Times New Roman" pitchFamily="18" charset="0"/>
              <a:cs typeface="Times New Roman" pitchFamily="18" charset="0"/>
            </a:endParaRPr>
          </a:p>
          <a:p>
            <a:pPr>
              <a:buFont typeface="Arial" pitchFamily="34" charset="0"/>
              <a:buChar char="•"/>
            </a:pPr>
            <a:endParaRPr lang="en-US" dirty="0" smtClean="0">
              <a:latin typeface="Times New Roman" pitchFamily="18" charset="0"/>
              <a:cs typeface="Times New Roman" pitchFamily="18" charset="0"/>
            </a:endParaRPr>
          </a:p>
          <a:p>
            <a:pPr>
              <a:buFont typeface="Arial" pitchFamily="34" charset="0"/>
              <a:buChar char="•"/>
            </a:pPr>
            <a:endParaRPr lang="en-US" baseline="-25000" dirty="0">
              <a:latin typeface="Times New Roman" pitchFamily="18" charset="0"/>
              <a:cs typeface="Times New Roman" pitchFamily="18" charset="0"/>
            </a:endParaRPr>
          </a:p>
        </p:txBody>
      </p:sp>
      <p:sp>
        <p:nvSpPr>
          <p:cNvPr id="9" name="Left Brace 8"/>
          <p:cNvSpPr/>
          <p:nvPr/>
        </p:nvSpPr>
        <p:spPr>
          <a:xfrm rot="16200000">
            <a:off x="1600200" y="1600200"/>
            <a:ext cx="228600" cy="1143000"/>
          </a:xfrm>
          <a:prstGeom prst="leftBrace">
            <a:avLst>
              <a:gd name="adj1" fmla="val 36904"/>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Left Brace 9"/>
          <p:cNvSpPr/>
          <p:nvPr/>
        </p:nvSpPr>
        <p:spPr>
          <a:xfrm rot="16200000">
            <a:off x="3124200" y="1828800"/>
            <a:ext cx="152400" cy="762000"/>
          </a:xfrm>
          <a:prstGeom prst="leftBrace">
            <a:avLst>
              <a:gd name="adj1" fmla="val 36904"/>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TextBox 11"/>
          <p:cNvSpPr txBox="1"/>
          <p:nvPr/>
        </p:nvSpPr>
        <p:spPr>
          <a:xfrm>
            <a:off x="1066800" y="2438400"/>
            <a:ext cx="1295400" cy="307777"/>
          </a:xfrm>
          <a:prstGeom prst="rect">
            <a:avLst/>
          </a:prstGeom>
        </p:spPr>
        <p:txBody>
          <a:bodyPr wrap="square">
            <a:spAutoFit/>
          </a:bodyPr>
          <a:lstStyle/>
          <a:p>
            <a:r>
              <a:rPr lang="en-US" sz="1400" dirty="0" smtClean="0">
                <a:latin typeface="Times New Roman" pitchFamily="18" charset="0"/>
                <a:cs typeface="Times New Roman" pitchFamily="18" charset="0"/>
              </a:rPr>
              <a:t>data fitting</a:t>
            </a:r>
          </a:p>
        </p:txBody>
      </p:sp>
      <p:sp>
        <p:nvSpPr>
          <p:cNvPr id="13" name="TextBox 12"/>
          <p:cNvSpPr txBox="1"/>
          <p:nvPr/>
        </p:nvSpPr>
        <p:spPr>
          <a:xfrm>
            <a:off x="2590800" y="2438400"/>
            <a:ext cx="2057400" cy="523220"/>
          </a:xfrm>
          <a:prstGeom prst="rect">
            <a:avLst/>
          </a:prstGeom>
        </p:spPr>
        <p:txBody>
          <a:bodyPr wrap="square">
            <a:spAutoFit/>
          </a:bodyPr>
          <a:lstStyle/>
          <a:p>
            <a:r>
              <a:rPr lang="en-US" sz="1400" dirty="0" err="1" smtClean="0">
                <a:latin typeface="Times New Roman" pitchFamily="18" charset="0"/>
                <a:cs typeface="Times New Roman" pitchFamily="18" charset="0"/>
              </a:rPr>
              <a:t>Sparsity</a:t>
            </a:r>
            <a:r>
              <a:rPr lang="en-US" sz="1400" dirty="0" smtClean="0">
                <a:latin typeface="Times New Roman" pitchFamily="18" charset="0"/>
                <a:cs typeface="Times New Roman" pitchFamily="18" charset="0"/>
              </a:rPr>
              <a:t> inducing regularization</a:t>
            </a:r>
            <a:endParaRPr lang="en-US" sz="1400" dirty="0">
              <a:latin typeface="Times New Roman" pitchFamily="18" charset="0"/>
              <a:cs typeface="Times New Roman" pitchFamily="18" charset="0"/>
            </a:endParaRPr>
          </a:p>
        </p:txBody>
      </p:sp>
      <p:sp>
        <p:nvSpPr>
          <p:cNvPr id="14" name="Rectangle 13"/>
          <p:cNvSpPr/>
          <p:nvPr/>
        </p:nvSpPr>
        <p:spPr>
          <a:xfrm>
            <a:off x="304800" y="4625876"/>
            <a:ext cx="8382000" cy="2031325"/>
          </a:xfrm>
          <a:prstGeom prst="rect">
            <a:avLst/>
          </a:prstGeom>
        </p:spPr>
        <p:txBody>
          <a:bodyPr wrap="square">
            <a:spAutoFit/>
          </a:bodyPr>
          <a:lstStyle/>
          <a:p>
            <a:r>
              <a:rPr lang="en-US" dirty="0" smtClean="0">
                <a:latin typeface="Times New Roman" pitchFamily="18" charset="0"/>
                <a:cs typeface="Times New Roman" pitchFamily="18" charset="0"/>
              </a:rPr>
              <a:t>This is a selection problem. </a:t>
            </a:r>
          </a:p>
          <a:p>
            <a:endParaRPr lang="en-US" dirty="0" smtClean="0">
              <a:latin typeface="Times New Roman" pitchFamily="18" charset="0"/>
              <a:cs typeface="Times New Roman" pitchFamily="18" charset="0"/>
            </a:endParaRPr>
          </a:p>
          <a:p>
            <a:r>
              <a:rPr lang="en-US" dirty="0" smtClean="0">
                <a:latin typeface="Times New Roman" pitchFamily="18" charset="0"/>
                <a:cs typeface="Times New Roman" pitchFamily="18" charset="0"/>
              </a:rPr>
              <a:t>When </a:t>
            </a:r>
            <a:r>
              <a:rPr lang="el-GR" dirty="0" smtClean="0">
                <a:latin typeface="Times New Roman" pitchFamily="18" charset="0"/>
                <a:cs typeface="Times New Roman" pitchFamily="18" charset="0"/>
              </a:rPr>
              <a:t>ψ </a:t>
            </a:r>
            <a:r>
              <a:rPr lang="en-US" dirty="0" smtClean="0">
                <a:latin typeface="Times New Roman" pitchFamily="18" charset="0"/>
                <a:cs typeface="Times New Roman" pitchFamily="18" charset="0"/>
              </a:rPr>
              <a:t>is the </a:t>
            </a:r>
            <a:r>
              <a:rPr lang="en-US" i="1" dirty="0" smtClean="0">
                <a:latin typeface="Times New Roman" pitchFamily="18" charset="0"/>
                <a:cs typeface="Times New Roman" pitchFamily="18" charset="0"/>
              </a:rPr>
              <a:t>l</a:t>
            </a:r>
            <a:r>
              <a:rPr lang="en-US" i="1" baseline="-25000" dirty="0" smtClean="0">
                <a:latin typeface="Times New Roman" pitchFamily="18" charset="0"/>
                <a:cs typeface="Times New Roman" pitchFamily="18" charset="0"/>
              </a:rPr>
              <a:t>1 </a:t>
            </a:r>
            <a:r>
              <a:rPr lang="en-US" dirty="0" smtClean="0">
                <a:latin typeface="Times New Roman" pitchFamily="18" charset="0"/>
                <a:cs typeface="Times New Roman" pitchFamily="18" charset="0"/>
              </a:rPr>
              <a:t>norm, the problem is called LASSO [1] or Basis Pursuit [2].</a:t>
            </a:r>
          </a:p>
          <a:p>
            <a:endParaRPr lang="en-US" i="1" dirty="0" smtClean="0">
              <a:latin typeface="Times New Roman" pitchFamily="18" charset="0"/>
              <a:cs typeface="Times New Roman" pitchFamily="18" charset="0"/>
            </a:endParaRPr>
          </a:p>
          <a:p>
            <a:r>
              <a:rPr lang="en-US" dirty="0" smtClean="0">
                <a:latin typeface="Times New Roman" pitchFamily="18" charset="0"/>
                <a:cs typeface="Times New Roman" pitchFamily="18" charset="0"/>
              </a:rPr>
              <a:t>When </a:t>
            </a:r>
            <a:r>
              <a:rPr lang="el-GR" dirty="0" smtClean="0">
                <a:latin typeface="Times New Roman" pitchFamily="18" charset="0"/>
                <a:cs typeface="Times New Roman" pitchFamily="18" charset="0"/>
              </a:rPr>
              <a:t>ψ </a:t>
            </a:r>
            <a:r>
              <a:rPr lang="en-US" dirty="0" smtClean="0">
                <a:latin typeface="Times New Roman" pitchFamily="18" charset="0"/>
                <a:cs typeface="Times New Roman" pitchFamily="18" charset="0"/>
              </a:rPr>
              <a:t>is the </a:t>
            </a:r>
            <a:r>
              <a:rPr lang="en-US" i="1" dirty="0" smtClean="0">
                <a:latin typeface="Times New Roman" pitchFamily="18" charset="0"/>
                <a:cs typeface="Times New Roman" pitchFamily="18" charset="0"/>
              </a:rPr>
              <a:t>l</a:t>
            </a:r>
            <a:r>
              <a:rPr lang="en-US" i="1" baseline="-25000" dirty="0" smtClean="0">
                <a:latin typeface="Times New Roman" pitchFamily="18" charset="0"/>
                <a:cs typeface="Times New Roman" pitchFamily="18" charset="0"/>
              </a:rPr>
              <a:t>0 </a:t>
            </a:r>
            <a:r>
              <a:rPr lang="en-US" dirty="0" smtClean="0">
                <a:latin typeface="Times New Roman" pitchFamily="18" charset="0"/>
                <a:cs typeface="Times New Roman" pitchFamily="18" charset="0"/>
              </a:rPr>
              <a:t>norm, the problem is called Matching Pursuit [3] or Orthogonal Matching Pursuit [</a:t>
            </a:r>
            <a:r>
              <a:rPr lang="en-US" dirty="0" smtClean="0"/>
              <a:t>4</a:t>
            </a:r>
            <a:r>
              <a:rPr lang="en-US" dirty="0" smtClean="0">
                <a:latin typeface="Times New Roman" pitchFamily="18" charset="0"/>
                <a:cs typeface="Times New Roman" pitchFamily="18" charset="0"/>
              </a:rPr>
              <a:t>].</a:t>
            </a:r>
            <a:endParaRPr lang="en-US" i="1" dirty="0" smtClean="0">
              <a:latin typeface="Times New Roman" pitchFamily="18" charset="0"/>
              <a:cs typeface="Times New Roman" pitchFamily="18" charset="0"/>
            </a:endParaRPr>
          </a:p>
          <a:p>
            <a:endParaRPr lang="en-US" i="1" dirty="0" smtClean="0">
              <a:latin typeface="Times New Roman" pitchFamily="18" charset="0"/>
              <a:cs typeface="Times New Roman" pitchFamily="18" charset="0"/>
            </a:endParaRPr>
          </a:p>
        </p:txBody>
      </p:sp>
      <p:sp>
        <p:nvSpPr>
          <p:cNvPr id="11" name="Slide Number Placeholder 10"/>
          <p:cNvSpPr>
            <a:spLocks noGrp="1"/>
          </p:cNvSpPr>
          <p:nvPr>
            <p:ph type="sldNum" sz="quarter" idx="12"/>
          </p:nvPr>
        </p:nvSpPr>
        <p:spPr/>
        <p:txBody>
          <a:bodyPr/>
          <a:lstStyle/>
          <a:p>
            <a:fld id="{AF9C6944-EDD4-4866-9FDD-1489854426A1}" type="slidenum">
              <a:rPr lang="en-US" smtClean="0"/>
              <a:pPr/>
              <a:t>7</a:t>
            </a:fld>
            <a:endParaRPr lang="en-US"/>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rmAutofit/>
          </a:bodyPr>
          <a:lstStyle/>
          <a:p>
            <a:pPr algn="ctr"/>
            <a:r>
              <a:rPr lang="en-US" dirty="0" smtClean="0"/>
              <a:t>Dictionary Learning Problem</a:t>
            </a:r>
          </a:p>
        </p:txBody>
      </p:sp>
      <p:graphicFrame>
        <p:nvGraphicFramePr>
          <p:cNvPr id="4" name="Object 4"/>
          <p:cNvGraphicFramePr>
            <a:graphicFrameLocks noChangeAspect="1"/>
          </p:cNvGraphicFramePr>
          <p:nvPr/>
        </p:nvGraphicFramePr>
        <p:xfrm>
          <a:off x="406400" y="1295400"/>
          <a:ext cx="3179763" cy="852488"/>
        </p:xfrm>
        <a:graphic>
          <a:graphicData uri="http://schemas.openxmlformats.org/presentationml/2006/ole">
            <p:oleObj spid="_x0000_s19464" name="Equation" r:id="rId3" imgW="1562100" imgH="495300" progId="Equation.3">
              <p:embed/>
            </p:oleObj>
          </a:graphicData>
        </a:graphic>
      </p:graphicFrame>
      <p:sp>
        <p:nvSpPr>
          <p:cNvPr id="5" name="Left Brace 4"/>
          <p:cNvSpPr/>
          <p:nvPr/>
        </p:nvSpPr>
        <p:spPr>
          <a:xfrm rot="16200000">
            <a:off x="1600200" y="1524000"/>
            <a:ext cx="228600" cy="1143000"/>
          </a:xfrm>
          <a:prstGeom prst="leftBrace">
            <a:avLst>
              <a:gd name="adj1" fmla="val 36904"/>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Left Brace 5"/>
          <p:cNvSpPr/>
          <p:nvPr/>
        </p:nvSpPr>
        <p:spPr>
          <a:xfrm rot="16200000">
            <a:off x="3124200" y="1676401"/>
            <a:ext cx="152400" cy="762000"/>
          </a:xfrm>
          <a:prstGeom prst="leftBrace">
            <a:avLst>
              <a:gd name="adj1" fmla="val 36904"/>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TextBox 6"/>
          <p:cNvSpPr txBox="1"/>
          <p:nvPr/>
        </p:nvSpPr>
        <p:spPr>
          <a:xfrm>
            <a:off x="1066800" y="2219980"/>
            <a:ext cx="1295400" cy="307777"/>
          </a:xfrm>
          <a:prstGeom prst="rect">
            <a:avLst/>
          </a:prstGeom>
        </p:spPr>
        <p:txBody>
          <a:bodyPr wrap="square">
            <a:spAutoFit/>
          </a:bodyPr>
          <a:lstStyle/>
          <a:p>
            <a:r>
              <a:rPr lang="en-US" sz="1400" dirty="0" smtClean="0">
                <a:latin typeface="Times New Roman" pitchFamily="18" charset="0"/>
                <a:cs typeface="Times New Roman" pitchFamily="18" charset="0"/>
              </a:rPr>
              <a:t>data fitting</a:t>
            </a:r>
          </a:p>
        </p:txBody>
      </p:sp>
      <p:sp>
        <p:nvSpPr>
          <p:cNvPr id="8" name="TextBox 7"/>
          <p:cNvSpPr txBox="1"/>
          <p:nvPr/>
        </p:nvSpPr>
        <p:spPr>
          <a:xfrm>
            <a:off x="2590800" y="2219980"/>
            <a:ext cx="2057400" cy="523220"/>
          </a:xfrm>
          <a:prstGeom prst="rect">
            <a:avLst/>
          </a:prstGeom>
        </p:spPr>
        <p:txBody>
          <a:bodyPr wrap="square">
            <a:spAutoFit/>
          </a:bodyPr>
          <a:lstStyle/>
          <a:p>
            <a:r>
              <a:rPr lang="en-US" sz="1400" dirty="0" err="1" smtClean="0">
                <a:latin typeface="Times New Roman" pitchFamily="18" charset="0"/>
                <a:cs typeface="Times New Roman" pitchFamily="18" charset="0"/>
              </a:rPr>
              <a:t>Sparsity</a:t>
            </a:r>
            <a:r>
              <a:rPr lang="en-US" sz="1400" dirty="0" smtClean="0">
                <a:latin typeface="Times New Roman" pitchFamily="18" charset="0"/>
                <a:cs typeface="Times New Roman" pitchFamily="18" charset="0"/>
              </a:rPr>
              <a:t> inducing regularization</a:t>
            </a:r>
            <a:endParaRPr lang="en-US" sz="1400" dirty="0">
              <a:latin typeface="Times New Roman" pitchFamily="18" charset="0"/>
              <a:cs typeface="Times New Roman" pitchFamily="18" charset="0"/>
            </a:endParaRPr>
          </a:p>
        </p:txBody>
      </p:sp>
      <p:sp>
        <p:nvSpPr>
          <p:cNvPr id="9" name="TextBox 8"/>
          <p:cNvSpPr txBox="1"/>
          <p:nvPr/>
        </p:nvSpPr>
        <p:spPr>
          <a:xfrm>
            <a:off x="381000" y="2709208"/>
            <a:ext cx="6705600" cy="4228850"/>
          </a:xfrm>
          <a:prstGeom prst="rect">
            <a:avLst/>
          </a:prstGeom>
        </p:spPr>
        <p:txBody>
          <a:bodyPr wrap="square">
            <a:spAutoFit/>
          </a:bodyPr>
          <a:lstStyle/>
          <a:p>
            <a:endParaRPr lang="en-US" b="1" dirty="0" smtClean="0">
              <a:latin typeface="Times New Roman" pitchFamily="18" charset="0"/>
              <a:cs typeface="Times New Roman" pitchFamily="18" charset="0"/>
            </a:endParaRPr>
          </a:p>
          <a:p>
            <a:pPr>
              <a:spcBef>
                <a:spcPct val="20000"/>
              </a:spcBef>
              <a:defRPr/>
            </a:pPr>
            <a:r>
              <a:rPr lang="en-US" sz="2400" b="1" dirty="0" smtClean="0">
                <a:solidFill>
                  <a:schemeClr val="accent1">
                    <a:lumMod val="60000"/>
                    <a:lumOff val="40000"/>
                  </a:schemeClr>
                </a:solidFill>
                <a:latin typeface="+mj-lt"/>
                <a:ea typeface="+mj-ea"/>
                <a:cs typeface="+mj-cs"/>
              </a:rPr>
              <a:t>Designed Dictionary</a:t>
            </a:r>
          </a:p>
          <a:p>
            <a:pPr lvl="1">
              <a:spcBef>
                <a:spcPct val="20000"/>
              </a:spcBef>
              <a:defRPr/>
            </a:pPr>
            <a:r>
              <a:rPr lang="en-US" b="1" dirty="0" smtClean="0">
                <a:latin typeface="Times New Roman" pitchFamily="18" charset="0"/>
                <a:cs typeface="Times New Roman" pitchFamily="18" charset="0"/>
              </a:rPr>
              <a:t>D</a:t>
            </a:r>
            <a:r>
              <a:rPr lang="en-US" dirty="0" smtClean="0">
                <a:latin typeface="Times New Roman" pitchFamily="18" charset="0"/>
                <a:cs typeface="Times New Roman" pitchFamily="18" charset="0"/>
              </a:rPr>
              <a:t> can be designed like in </a:t>
            </a:r>
            <a:r>
              <a:rPr lang="en-US" dirty="0" err="1" smtClean="0">
                <a:latin typeface="Times New Roman" pitchFamily="18" charset="0"/>
                <a:cs typeface="Times New Roman" pitchFamily="18" charset="0"/>
              </a:rPr>
              <a:t>Haar</a:t>
            </a:r>
            <a:r>
              <a:rPr lang="en-US" dirty="0" smtClean="0">
                <a:latin typeface="Times New Roman" pitchFamily="18" charset="0"/>
                <a:cs typeface="Times New Roman" pitchFamily="18" charset="0"/>
              </a:rPr>
              <a:t> [5], </a:t>
            </a:r>
            <a:r>
              <a:rPr lang="en-US" dirty="0" err="1" smtClean="0">
                <a:latin typeface="Times New Roman" pitchFamily="18" charset="0"/>
                <a:cs typeface="Times New Roman" pitchFamily="18" charset="0"/>
              </a:rPr>
              <a:t>Curvelets</a:t>
            </a:r>
            <a:r>
              <a:rPr lang="en-US" dirty="0" smtClean="0">
                <a:latin typeface="Times New Roman" pitchFamily="18" charset="0"/>
                <a:cs typeface="Times New Roman" pitchFamily="18" charset="0"/>
              </a:rPr>
              <a:t> [6], …</a:t>
            </a:r>
          </a:p>
          <a:p>
            <a:endParaRPr lang="en-US" dirty="0" smtClean="0">
              <a:latin typeface="Times New Roman" pitchFamily="18" charset="0"/>
              <a:cs typeface="Times New Roman" pitchFamily="18" charset="0"/>
            </a:endParaRPr>
          </a:p>
          <a:p>
            <a:pPr>
              <a:spcBef>
                <a:spcPct val="20000"/>
              </a:spcBef>
              <a:defRPr/>
            </a:pPr>
            <a:r>
              <a:rPr lang="en-US" sz="2400" b="1" dirty="0" smtClean="0">
                <a:solidFill>
                  <a:schemeClr val="accent1">
                    <a:lumMod val="60000"/>
                    <a:lumOff val="40000"/>
                  </a:schemeClr>
                </a:solidFill>
                <a:latin typeface="+mj-lt"/>
                <a:ea typeface="+mj-ea"/>
                <a:cs typeface="+mj-cs"/>
              </a:rPr>
              <a:t>Learned Dictionary </a:t>
            </a:r>
          </a:p>
          <a:p>
            <a:pPr lvl="1">
              <a:spcBef>
                <a:spcPct val="20000"/>
              </a:spcBef>
              <a:defRPr/>
            </a:pPr>
            <a:r>
              <a:rPr lang="en-US" b="1" dirty="0" smtClean="0">
                <a:latin typeface="Times New Roman" pitchFamily="18" charset="0"/>
                <a:cs typeface="Times New Roman" pitchFamily="18" charset="0"/>
              </a:rPr>
              <a:t>D </a:t>
            </a:r>
            <a:r>
              <a:rPr lang="en-US" dirty="0" smtClean="0">
                <a:latin typeface="Times New Roman" pitchFamily="18" charset="0"/>
                <a:cs typeface="Times New Roman" pitchFamily="18" charset="0"/>
              </a:rPr>
              <a:t>can be created from data as in  “</a:t>
            </a:r>
            <a:r>
              <a:rPr lang="en-US" dirty="0" smtClean="0"/>
              <a:t>Sparse coding with an over-complete basis set” [7] and </a:t>
            </a:r>
            <a:r>
              <a:rPr lang="en-US" dirty="0" smtClean="0">
                <a:latin typeface="Times New Roman" pitchFamily="18" charset="0"/>
                <a:cs typeface="Times New Roman" pitchFamily="18" charset="0"/>
              </a:rPr>
              <a:t>K-SVD [8]</a:t>
            </a:r>
          </a:p>
          <a:p>
            <a:endParaRPr lang="en-US" dirty="0" smtClean="0">
              <a:latin typeface="Times New Roman" pitchFamily="18" charset="0"/>
              <a:cs typeface="Times New Roman" pitchFamily="18" charset="0"/>
            </a:endParaRPr>
          </a:p>
          <a:p>
            <a:r>
              <a:rPr lang="en-US" dirty="0" smtClean="0">
                <a:latin typeface="Times New Roman" pitchFamily="18" charset="0"/>
                <a:cs typeface="Times New Roman" pitchFamily="18" charset="0"/>
              </a:rPr>
              <a:t>We will study two of these algorithms today and see how they can be Kernel-</a:t>
            </a:r>
            <a:r>
              <a:rPr lang="en-US" i="1" dirty="0" err="1" smtClean="0">
                <a:latin typeface="Times New Roman" pitchFamily="18" charset="0"/>
                <a:cs typeface="Times New Roman" pitchFamily="18" charset="0"/>
              </a:rPr>
              <a:t>aized</a:t>
            </a:r>
            <a:r>
              <a:rPr lang="en-US" i="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[9</a:t>
            </a:r>
            <a:r>
              <a:rPr lang="en-US" dirty="0" smtClean="0"/>
              <a:t>].</a:t>
            </a:r>
            <a:endParaRPr lang="en-US" i="1" dirty="0" smtClean="0">
              <a:latin typeface="Times New Roman" pitchFamily="18" charset="0"/>
              <a:cs typeface="Times New Roman" pitchFamily="18" charset="0"/>
            </a:endParaRPr>
          </a:p>
          <a:p>
            <a:r>
              <a:rPr lang="en-US" sz="1200" dirty="0" smtClean="0"/>
              <a:t/>
            </a:r>
            <a:br>
              <a:rPr lang="en-US" sz="1200" dirty="0" smtClean="0"/>
            </a:br>
            <a:endParaRPr lang="en-US" dirty="0" smtClean="0">
              <a:latin typeface="Times New Roman" pitchFamily="18" charset="0"/>
              <a:cs typeface="Times New Roman" pitchFamily="18" charset="0"/>
            </a:endParaRPr>
          </a:p>
          <a:p>
            <a:pPr lvl="1"/>
            <a:endParaRPr lang="en-US" dirty="0" smtClean="0">
              <a:latin typeface="Times New Roman" pitchFamily="18" charset="0"/>
              <a:cs typeface="Times New Roman" pitchFamily="18" charset="0"/>
            </a:endParaRPr>
          </a:p>
          <a:p>
            <a:r>
              <a:rPr lang="en-US" baseline="-25000" dirty="0" smtClean="0">
                <a:latin typeface="Times New Roman" pitchFamily="18" charset="0"/>
                <a:cs typeface="Times New Roman" pitchFamily="18" charset="0"/>
              </a:rPr>
              <a:t> </a:t>
            </a:r>
            <a:endParaRPr lang="en-US" baseline="-25000" dirty="0">
              <a:latin typeface="Times New Roman" pitchFamily="18" charset="0"/>
              <a:cs typeface="Times New Roman" pitchFamily="18" charset="0"/>
            </a:endParaRPr>
          </a:p>
        </p:txBody>
      </p:sp>
      <p:sp>
        <p:nvSpPr>
          <p:cNvPr id="10" name="Slide Number Placeholder 9"/>
          <p:cNvSpPr>
            <a:spLocks noGrp="1"/>
          </p:cNvSpPr>
          <p:nvPr>
            <p:ph type="sldNum" sz="quarter" idx="12"/>
          </p:nvPr>
        </p:nvSpPr>
        <p:spPr/>
        <p:txBody>
          <a:bodyPr/>
          <a:lstStyle/>
          <a:p>
            <a:fld id="{AF9C6944-EDD4-4866-9FDD-1489854426A1}" type="slidenum">
              <a:rPr lang="en-US" smtClean="0"/>
              <a:pPr/>
              <a:t>8</a:t>
            </a:fld>
            <a:endParaRPr lang="en-US"/>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normAutofit/>
          </a:bodyPr>
          <a:lstStyle/>
          <a:p>
            <a:pPr algn="ctr"/>
            <a:r>
              <a:rPr lang="en-US" dirty="0" smtClean="0"/>
              <a:t>Orthogonal Matching Pursuit</a:t>
            </a:r>
          </a:p>
        </p:txBody>
      </p:sp>
      <p:graphicFrame>
        <p:nvGraphicFramePr>
          <p:cNvPr id="21506" name="Object 2"/>
          <p:cNvGraphicFramePr>
            <a:graphicFrameLocks noChangeAspect="1"/>
          </p:cNvGraphicFramePr>
          <p:nvPr/>
        </p:nvGraphicFramePr>
        <p:xfrm>
          <a:off x="533400" y="1447800"/>
          <a:ext cx="3393808" cy="533400"/>
        </p:xfrm>
        <a:graphic>
          <a:graphicData uri="http://schemas.openxmlformats.org/presentationml/2006/ole">
            <p:oleObj spid="_x0000_s21542" name="Equation" r:id="rId3" imgW="1714500" imgH="304800" progId="Equation.3">
              <p:embed/>
            </p:oleObj>
          </a:graphicData>
        </a:graphic>
      </p:graphicFrame>
      <p:graphicFrame>
        <p:nvGraphicFramePr>
          <p:cNvPr id="21507" name="Object 3"/>
          <p:cNvGraphicFramePr>
            <a:graphicFrameLocks noChangeAspect="1"/>
          </p:cNvGraphicFramePr>
          <p:nvPr/>
        </p:nvGraphicFramePr>
        <p:xfrm>
          <a:off x="533400" y="2248681"/>
          <a:ext cx="593725" cy="242887"/>
        </p:xfrm>
        <a:graphic>
          <a:graphicData uri="http://schemas.openxmlformats.org/presentationml/2006/ole">
            <p:oleObj spid="_x0000_s21543" name="Equation" r:id="rId4" imgW="317087" imgH="177569" progId="Equation.3">
              <p:embed/>
            </p:oleObj>
          </a:graphicData>
        </a:graphic>
      </p:graphicFrame>
      <p:sp>
        <p:nvSpPr>
          <p:cNvPr id="7" name="Rectangle 6"/>
          <p:cNvSpPr/>
          <p:nvPr/>
        </p:nvSpPr>
        <p:spPr>
          <a:xfrm>
            <a:off x="429064" y="2476501"/>
            <a:ext cx="5666936" cy="923330"/>
          </a:xfrm>
          <a:prstGeom prst="rect">
            <a:avLst/>
          </a:prstGeom>
        </p:spPr>
        <p:txBody>
          <a:bodyPr wrap="square">
            <a:spAutoFit/>
          </a:bodyPr>
          <a:lstStyle/>
          <a:p>
            <a:r>
              <a:rPr lang="en-US" b="1" dirty="0" smtClean="0">
                <a:solidFill>
                  <a:schemeClr val="accent1">
                    <a:lumMod val="60000"/>
                    <a:lumOff val="40000"/>
                  </a:schemeClr>
                </a:solidFill>
                <a:latin typeface="Times New Roman" pitchFamily="18" charset="0"/>
                <a:cs typeface="Times New Roman" pitchFamily="18" charset="0"/>
              </a:rPr>
              <a:t>for </a:t>
            </a:r>
            <a:r>
              <a:rPr lang="en-US" i="1" dirty="0" err="1" smtClean="0">
                <a:latin typeface="Times New Roman" pitchFamily="18" charset="0"/>
                <a:cs typeface="Times New Roman" pitchFamily="18" charset="0"/>
              </a:rPr>
              <a:t>iter</a:t>
            </a:r>
            <a:r>
              <a:rPr lang="en-US" dirty="0" smtClean="0">
                <a:latin typeface="Times New Roman" pitchFamily="18" charset="0"/>
                <a:cs typeface="Times New Roman" pitchFamily="18" charset="0"/>
              </a:rPr>
              <a:t> = 1…T </a:t>
            </a:r>
            <a:r>
              <a:rPr lang="en-US" b="1" dirty="0" smtClean="0">
                <a:solidFill>
                  <a:schemeClr val="accent1">
                    <a:lumMod val="60000"/>
                    <a:lumOff val="40000"/>
                  </a:schemeClr>
                </a:solidFill>
                <a:latin typeface="Times New Roman" pitchFamily="18" charset="0"/>
                <a:cs typeface="Times New Roman" pitchFamily="18" charset="0"/>
              </a:rPr>
              <a:t>do</a:t>
            </a:r>
          </a:p>
          <a:p>
            <a:pPr lvl="1"/>
            <a:r>
              <a:rPr lang="en-US" dirty="0" smtClean="0">
                <a:latin typeface="Times New Roman" pitchFamily="18" charset="0"/>
                <a:cs typeface="Times New Roman" pitchFamily="18" charset="0"/>
              </a:rPr>
              <a:t>Select the atom which most reduces the objective</a:t>
            </a:r>
          </a:p>
          <a:p>
            <a:endParaRPr lang="en-US" b="1" dirty="0"/>
          </a:p>
        </p:txBody>
      </p:sp>
      <p:graphicFrame>
        <p:nvGraphicFramePr>
          <p:cNvPr id="21508" name="Object 4"/>
          <p:cNvGraphicFramePr>
            <a:graphicFrameLocks noChangeAspect="1"/>
          </p:cNvGraphicFramePr>
          <p:nvPr/>
        </p:nvGraphicFramePr>
        <p:xfrm>
          <a:off x="1981200" y="3124200"/>
          <a:ext cx="3962400" cy="690909"/>
        </p:xfrm>
        <a:graphic>
          <a:graphicData uri="http://schemas.openxmlformats.org/presentationml/2006/ole">
            <p:oleObj spid="_x0000_s21544" name="Equation" r:id="rId5" imgW="1905000" imgH="368300" progId="Equation.3">
              <p:embed/>
            </p:oleObj>
          </a:graphicData>
        </a:graphic>
      </p:graphicFrame>
      <p:sp>
        <p:nvSpPr>
          <p:cNvPr id="9" name="Rectangle 8"/>
          <p:cNvSpPr/>
          <p:nvPr/>
        </p:nvSpPr>
        <p:spPr>
          <a:xfrm>
            <a:off x="990600" y="3810000"/>
            <a:ext cx="4572000" cy="369332"/>
          </a:xfrm>
          <a:prstGeom prst="rect">
            <a:avLst/>
          </a:prstGeom>
        </p:spPr>
        <p:txBody>
          <a:bodyPr>
            <a:spAutoFit/>
          </a:bodyPr>
          <a:lstStyle/>
          <a:p>
            <a:r>
              <a:rPr lang="en-US" dirty="0" smtClean="0">
                <a:latin typeface="Times New Roman" pitchFamily="18" charset="0"/>
                <a:cs typeface="Times New Roman" pitchFamily="18" charset="0"/>
              </a:rPr>
              <a:t>Update the active set:</a:t>
            </a:r>
          </a:p>
        </p:txBody>
      </p:sp>
      <p:graphicFrame>
        <p:nvGraphicFramePr>
          <p:cNvPr id="21509" name="Object 5"/>
          <p:cNvGraphicFramePr>
            <a:graphicFrameLocks noChangeAspect="1"/>
          </p:cNvGraphicFramePr>
          <p:nvPr/>
        </p:nvGraphicFramePr>
        <p:xfrm>
          <a:off x="3087688" y="3839091"/>
          <a:ext cx="1211262" cy="311150"/>
        </p:xfrm>
        <a:graphic>
          <a:graphicData uri="http://schemas.openxmlformats.org/presentationml/2006/ole">
            <p:oleObj spid="_x0000_s21545" name="Equation" r:id="rId6" imgW="647700" imgH="228600" progId="Equation.3">
              <p:embed/>
            </p:oleObj>
          </a:graphicData>
        </a:graphic>
      </p:graphicFrame>
      <p:sp>
        <p:nvSpPr>
          <p:cNvPr id="11" name="Rectangle 10"/>
          <p:cNvSpPr/>
          <p:nvPr/>
        </p:nvSpPr>
        <p:spPr>
          <a:xfrm>
            <a:off x="990600" y="4267200"/>
            <a:ext cx="4249881" cy="369332"/>
          </a:xfrm>
          <a:prstGeom prst="rect">
            <a:avLst/>
          </a:prstGeom>
        </p:spPr>
        <p:txBody>
          <a:bodyPr wrap="none">
            <a:spAutoFit/>
          </a:bodyPr>
          <a:lstStyle/>
          <a:p>
            <a:r>
              <a:rPr lang="en-US" dirty="0" smtClean="0">
                <a:latin typeface="Times New Roman" pitchFamily="18" charset="0"/>
                <a:cs typeface="Times New Roman" pitchFamily="18" charset="0"/>
              </a:rPr>
              <a:t>Update the residual (Orthogonal Projection)</a:t>
            </a:r>
          </a:p>
        </p:txBody>
      </p:sp>
      <p:graphicFrame>
        <p:nvGraphicFramePr>
          <p:cNvPr id="21510" name="Object 6"/>
          <p:cNvGraphicFramePr>
            <a:graphicFrameLocks noChangeAspect="1"/>
          </p:cNvGraphicFramePr>
          <p:nvPr/>
        </p:nvGraphicFramePr>
        <p:xfrm>
          <a:off x="2133600" y="4806951"/>
          <a:ext cx="2743200" cy="351273"/>
        </p:xfrm>
        <a:graphic>
          <a:graphicData uri="http://schemas.openxmlformats.org/presentationml/2006/ole">
            <p:oleObj spid="_x0000_s21546" name="Equation" r:id="rId7" imgW="1396394" imgH="215806" progId="Equation.3">
              <p:embed/>
            </p:oleObj>
          </a:graphicData>
        </a:graphic>
      </p:graphicFrame>
      <p:sp>
        <p:nvSpPr>
          <p:cNvPr id="15" name="Rectangle 14"/>
          <p:cNvSpPr/>
          <p:nvPr/>
        </p:nvSpPr>
        <p:spPr>
          <a:xfrm>
            <a:off x="990600" y="5257800"/>
            <a:ext cx="2322111" cy="369332"/>
          </a:xfrm>
          <a:prstGeom prst="rect">
            <a:avLst/>
          </a:prstGeom>
        </p:spPr>
        <p:txBody>
          <a:bodyPr wrap="none">
            <a:spAutoFit/>
          </a:bodyPr>
          <a:lstStyle/>
          <a:p>
            <a:r>
              <a:rPr lang="en-US" dirty="0" smtClean="0">
                <a:latin typeface="Times New Roman" pitchFamily="18" charset="0"/>
                <a:cs typeface="Times New Roman" pitchFamily="18" charset="0"/>
              </a:rPr>
              <a:t>Update the coefficients</a:t>
            </a:r>
          </a:p>
        </p:txBody>
      </p:sp>
      <p:graphicFrame>
        <p:nvGraphicFramePr>
          <p:cNvPr id="21511" name="Object 7"/>
          <p:cNvGraphicFramePr>
            <a:graphicFrameLocks noChangeAspect="1"/>
          </p:cNvGraphicFramePr>
          <p:nvPr/>
        </p:nvGraphicFramePr>
        <p:xfrm>
          <a:off x="2295525" y="5715000"/>
          <a:ext cx="2419350" cy="350838"/>
        </p:xfrm>
        <a:graphic>
          <a:graphicData uri="http://schemas.openxmlformats.org/presentationml/2006/ole">
            <p:oleObj spid="_x0000_s21547" name="Equation" r:id="rId8" imgW="1231366" imgH="215806" progId="Equation.3">
              <p:embed/>
            </p:oleObj>
          </a:graphicData>
        </a:graphic>
      </p:graphicFrame>
      <p:sp>
        <p:nvSpPr>
          <p:cNvPr id="17" name="Rectangle 16"/>
          <p:cNvSpPr/>
          <p:nvPr/>
        </p:nvSpPr>
        <p:spPr>
          <a:xfrm>
            <a:off x="533400" y="6172200"/>
            <a:ext cx="896399" cy="369332"/>
          </a:xfrm>
          <a:prstGeom prst="rect">
            <a:avLst/>
          </a:prstGeom>
        </p:spPr>
        <p:txBody>
          <a:bodyPr wrap="none">
            <a:spAutoFit/>
          </a:bodyPr>
          <a:lstStyle/>
          <a:p>
            <a:r>
              <a:rPr lang="en-US" b="1" dirty="0" smtClean="0">
                <a:solidFill>
                  <a:schemeClr val="accent1">
                    <a:lumMod val="60000"/>
                    <a:lumOff val="40000"/>
                  </a:schemeClr>
                </a:solidFill>
                <a:latin typeface="Times New Roman" pitchFamily="18" charset="0"/>
                <a:cs typeface="Times New Roman" pitchFamily="18" charset="0"/>
              </a:rPr>
              <a:t>end for</a:t>
            </a:r>
            <a:endParaRPr lang="en-US" b="1" dirty="0">
              <a:solidFill>
                <a:schemeClr val="accent1">
                  <a:lumMod val="60000"/>
                  <a:lumOff val="40000"/>
                </a:schemeClr>
              </a:solidFill>
            </a:endParaRPr>
          </a:p>
        </p:txBody>
      </p:sp>
      <p:sp>
        <p:nvSpPr>
          <p:cNvPr id="19" name="Rectangle 18"/>
          <p:cNvSpPr/>
          <p:nvPr/>
        </p:nvSpPr>
        <p:spPr>
          <a:xfrm>
            <a:off x="136071" y="2248681"/>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1</a:t>
            </a:r>
            <a:endParaRPr lang="en-US" sz="1200" dirty="0"/>
          </a:p>
        </p:txBody>
      </p:sp>
      <p:sp>
        <p:nvSpPr>
          <p:cNvPr id="20" name="Rectangle 19"/>
          <p:cNvSpPr/>
          <p:nvPr/>
        </p:nvSpPr>
        <p:spPr>
          <a:xfrm>
            <a:off x="136071" y="2531515"/>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2</a:t>
            </a:r>
            <a:endParaRPr lang="en-US" sz="1200" dirty="0"/>
          </a:p>
        </p:txBody>
      </p:sp>
      <p:sp>
        <p:nvSpPr>
          <p:cNvPr id="21" name="Rectangle 20"/>
          <p:cNvSpPr/>
          <p:nvPr/>
        </p:nvSpPr>
        <p:spPr>
          <a:xfrm>
            <a:off x="136071" y="2786744"/>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3</a:t>
            </a:r>
            <a:endParaRPr lang="en-US" sz="1200" dirty="0"/>
          </a:p>
        </p:txBody>
      </p:sp>
      <p:sp>
        <p:nvSpPr>
          <p:cNvPr id="22" name="Rectangle 21"/>
          <p:cNvSpPr/>
          <p:nvPr/>
        </p:nvSpPr>
        <p:spPr>
          <a:xfrm>
            <a:off x="136071" y="3856167"/>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4</a:t>
            </a:r>
            <a:endParaRPr lang="en-US" sz="1200" dirty="0"/>
          </a:p>
        </p:txBody>
      </p:sp>
      <p:sp>
        <p:nvSpPr>
          <p:cNvPr id="23" name="Rectangle 22"/>
          <p:cNvSpPr/>
          <p:nvPr/>
        </p:nvSpPr>
        <p:spPr>
          <a:xfrm>
            <a:off x="136071" y="4313367"/>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5</a:t>
            </a:r>
            <a:endParaRPr lang="en-US" sz="1200" dirty="0"/>
          </a:p>
        </p:txBody>
      </p:sp>
      <p:sp>
        <p:nvSpPr>
          <p:cNvPr id="24" name="Rectangle 23"/>
          <p:cNvSpPr/>
          <p:nvPr/>
        </p:nvSpPr>
        <p:spPr>
          <a:xfrm>
            <a:off x="136071" y="5303967"/>
            <a:ext cx="261610" cy="276999"/>
          </a:xfrm>
          <a:prstGeom prst="rect">
            <a:avLst/>
          </a:prstGeom>
        </p:spPr>
        <p:txBody>
          <a:bodyPr wrap="square">
            <a:spAutoFit/>
          </a:bodyPr>
          <a:lstStyle/>
          <a:p>
            <a:r>
              <a:rPr lang="en-US" sz="1200" dirty="0" smtClean="0">
                <a:latin typeface="Times New Roman" pitchFamily="18" charset="0"/>
                <a:cs typeface="Times New Roman" pitchFamily="18" charset="0"/>
              </a:rPr>
              <a:t>6</a:t>
            </a:r>
            <a:endParaRPr lang="en-US" sz="1200" dirty="0"/>
          </a:p>
        </p:txBody>
      </p:sp>
      <p:sp>
        <p:nvSpPr>
          <p:cNvPr id="25" name="Rectangle 24"/>
          <p:cNvSpPr/>
          <p:nvPr/>
        </p:nvSpPr>
        <p:spPr>
          <a:xfrm>
            <a:off x="136071" y="6172200"/>
            <a:ext cx="261610" cy="276999"/>
          </a:xfrm>
          <a:prstGeom prst="rect">
            <a:avLst/>
          </a:prstGeom>
        </p:spPr>
        <p:txBody>
          <a:bodyPr wrap="none">
            <a:spAutoFit/>
          </a:bodyPr>
          <a:lstStyle/>
          <a:p>
            <a:r>
              <a:rPr lang="en-US" sz="1200" dirty="0" smtClean="0">
                <a:latin typeface="Times New Roman" pitchFamily="18" charset="0"/>
                <a:cs typeface="Times New Roman" pitchFamily="18" charset="0"/>
              </a:rPr>
              <a:t>7</a:t>
            </a:r>
            <a:endParaRPr lang="en-US" sz="1200" dirty="0"/>
          </a:p>
        </p:txBody>
      </p:sp>
      <p:sp>
        <p:nvSpPr>
          <p:cNvPr id="26" name="Slide Number Placeholder 25"/>
          <p:cNvSpPr>
            <a:spLocks noGrp="1"/>
          </p:cNvSpPr>
          <p:nvPr>
            <p:ph type="sldNum" sz="quarter" idx="12"/>
          </p:nvPr>
        </p:nvSpPr>
        <p:spPr/>
        <p:txBody>
          <a:bodyPr/>
          <a:lstStyle/>
          <a:p>
            <a:fld id="{AF9C6944-EDD4-4866-9FDD-1489854426A1}" type="slidenum">
              <a:rPr lang="en-US" smtClean="0"/>
              <a:pPr/>
              <a:t>9</a:t>
            </a:fld>
            <a:endParaRPr lang="en-US"/>
          </a:p>
        </p:txBody>
      </p:sp>
    </p:spTree>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31.9|4.2|12.2|1.1"/>
</p:tagLst>
</file>

<file path=ppt/theme/theme1.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Technic</Template>
  <TotalTime>14241</TotalTime>
  <Words>2986</Words>
  <Application>Microsoft Office PowerPoint</Application>
  <PresentationFormat>On-screen Show (4:3)</PresentationFormat>
  <Paragraphs>540</Paragraphs>
  <Slides>34</Slides>
  <Notes>5</Notes>
  <HiddenSlides>3</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34</vt:i4>
      </vt:variant>
    </vt:vector>
  </HeadingPairs>
  <TitlesOfParts>
    <vt:vector size="37" baseType="lpstr">
      <vt:lpstr>Technic</vt:lpstr>
      <vt:lpstr>Equation</vt:lpstr>
      <vt:lpstr>Microsoft Equation 3.0</vt:lpstr>
      <vt:lpstr>Design of Non-Linear Kernel Dictionaries for Object Recognition </vt:lpstr>
      <vt:lpstr>Agenda</vt:lpstr>
      <vt:lpstr>Motivation</vt:lpstr>
      <vt:lpstr>What is Sparse Linear Model</vt:lpstr>
      <vt:lpstr>Sparse Coding Illustration</vt:lpstr>
      <vt:lpstr>Notation</vt:lpstr>
      <vt:lpstr>Sparse Coding Problem</vt:lpstr>
      <vt:lpstr>Dictionary Learning Problem</vt:lpstr>
      <vt:lpstr>Orthogonal Matching Pursuit</vt:lpstr>
      <vt:lpstr>  </vt:lpstr>
      <vt:lpstr>Orthogonal Matching Pursuit</vt:lpstr>
      <vt:lpstr>Slide 12</vt:lpstr>
      <vt:lpstr>Dictionary Learning Algorithms:  K-SVD </vt:lpstr>
      <vt:lpstr>Dictionary Learning Algorithms:  K-SVD </vt:lpstr>
      <vt:lpstr>Dictionary Learning Algorithms:  K-SVD </vt:lpstr>
      <vt:lpstr>Dictionary Learning Algorithms:  K-SVD </vt:lpstr>
      <vt:lpstr>Dictionary Learning Algorithms:  K-SVD </vt:lpstr>
      <vt:lpstr>Dictionary Learning Algorithms:  K-SVD </vt:lpstr>
      <vt:lpstr>Dictionary Learning Algorithms:  K-SVD </vt:lpstr>
      <vt:lpstr>Slide 20</vt:lpstr>
      <vt:lpstr>Slide 21</vt:lpstr>
      <vt:lpstr>Kernel-Orthogonal Matching Pursuit</vt:lpstr>
      <vt:lpstr>Slide 23</vt:lpstr>
      <vt:lpstr>Slide 24</vt:lpstr>
      <vt:lpstr>Results and Discussion</vt:lpstr>
      <vt:lpstr>Slide 26</vt:lpstr>
      <vt:lpstr>Slide 27</vt:lpstr>
      <vt:lpstr>Slide 28</vt:lpstr>
      <vt:lpstr>Slide 29</vt:lpstr>
      <vt:lpstr>Slide 30</vt:lpstr>
      <vt:lpstr>Slide 31</vt:lpstr>
      <vt:lpstr>Slide 32</vt:lpstr>
      <vt:lpstr>References</vt:lpstr>
      <vt:lpstr>Slide 34</vt:lpstr>
    </vt:vector>
  </TitlesOfParts>
  <Company>Microsoft</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Design of Non-Linear Kernel Dictionaries for Object Recognition Hien Van Nguyen, Member, IEEE, Vishal M. Patel, Member, IEEE, Nasser M. Nasrabadi, Fellow, IEEE, and Rama Chellappa, Fellow, IEEE</dc:title>
  <dc:creator>Megjhani, Murad</dc:creator>
  <cp:lastModifiedBy>Megjhani, Murad</cp:lastModifiedBy>
  <cp:revision>780</cp:revision>
  <dcterms:created xsi:type="dcterms:W3CDTF">2014-04-01T15:03:53Z</dcterms:created>
  <dcterms:modified xsi:type="dcterms:W3CDTF">2014-04-16T16:27:24Z</dcterms:modified>
</cp:coreProperties>
</file>