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61"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7" r:id="rId15"/>
    <p:sldId id="278" r:id="rId16"/>
    <p:sldId id="270" r:id="rId17"/>
    <p:sldId id="271" r:id="rId18"/>
    <p:sldId id="272" r:id="rId19"/>
    <p:sldId id="273" r:id="rId20"/>
    <p:sldId id="274" r:id="rId21"/>
    <p:sldId id="275" r:id="rId22"/>
    <p:sldId id="276" r:id="rId23"/>
  </p:sldIdLst>
  <p:sldSz cx="12192000" cy="6858000"/>
  <p:notesSz cx="6858000" cy="9144000"/>
  <p:custShowLst>
    <p:custShow name="Custom Show 1" id="0">
      <p:sldLst>
        <p:sld r:id="rId2"/>
        <p:sld r:id="rId3"/>
        <p:sld r:id="rId4"/>
        <p:sld r:id="rId5"/>
        <p:sld r:id="rId6"/>
        <p:sld r:id="rId7"/>
        <p:sld r:id="rId8"/>
        <p:sld r:id="rId9"/>
        <p:sld r:id="rId10"/>
        <p:sld r:id="rId11"/>
        <p:sld r:id="rId12"/>
        <p:sld r:id="rId13"/>
        <p:sld r:id="rId14"/>
        <p:sld r:id="rId15"/>
        <p:sld r:id="rId16"/>
        <p:sld r:id="rId17"/>
        <p:sld r:id="rId19"/>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159" autoAdjust="0"/>
  </p:normalViewPr>
  <p:slideViewPr>
    <p:cSldViewPr snapToGrid="0">
      <p:cViewPr varScale="1">
        <p:scale>
          <a:sx n="68" d="100"/>
          <a:sy n="68" d="100"/>
        </p:scale>
        <p:origin x="774" y="54"/>
      </p:cViewPr>
      <p:guideLst>
        <p:guide orient="horz" pos="2160"/>
        <p:guide pos="3840"/>
      </p:guideLst>
    </p:cSldViewPr>
  </p:slideViewPr>
  <p:outlineViewPr>
    <p:cViewPr>
      <p:scale>
        <a:sx n="33" d="100"/>
        <a:sy n="33" d="100"/>
      </p:scale>
      <p:origin x="0" y="-1125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AA1782-8C12-47D8-A10C-A3A0D7DF438B}" type="datetimeFigureOut">
              <a:rPr lang="en-US" smtClean="0"/>
              <a:t>5/6/2014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3D97EA-6A78-4805-9DB0-F2911EBE804B}" type="slidenum">
              <a:rPr lang="en-US" smtClean="0"/>
              <a:t>‹#›</a:t>
            </a:fld>
            <a:endParaRPr lang="en-US"/>
          </a:p>
        </p:txBody>
      </p:sp>
    </p:spTree>
    <p:extLst>
      <p:ext uri="{BB962C8B-B14F-4D97-AF65-F5344CB8AC3E}">
        <p14:creationId xmlns:p14="http://schemas.microsoft.com/office/powerpoint/2010/main" val="2959447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3D97EA-6A78-4805-9DB0-F2911EBE804B}" type="slidenum">
              <a:rPr lang="en-US" smtClean="0"/>
              <a:t>1</a:t>
            </a:fld>
            <a:endParaRPr lang="en-US"/>
          </a:p>
        </p:txBody>
      </p:sp>
    </p:spTree>
    <p:extLst>
      <p:ext uri="{BB962C8B-B14F-4D97-AF65-F5344CB8AC3E}">
        <p14:creationId xmlns:p14="http://schemas.microsoft.com/office/powerpoint/2010/main" val="1328042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our k=2 the resulting </a:t>
            </a:r>
            <a:r>
              <a:rPr lang="en-US" dirty="0" err="1" smtClean="0"/>
              <a:t>hyperplane</a:t>
            </a:r>
            <a:r>
              <a:rPr lang="en-US" dirty="0" smtClean="0"/>
              <a:t> is identical to the one that we get using binary SVM</a:t>
            </a:r>
          </a:p>
          <a:p>
            <a:endParaRPr lang="en-US" dirty="0"/>
          </a:p>
        </p:txBody>
      </p:sp>
      <p:sp>
        <p:nvSpPr>
          <p:cNvPr id="4" name="Slide Number Placeholder 3"/>
          <p:cNvSpPr>
            <a:spLocks noGrp="1"/>
          </p:cNvSpPr>
          <p:nvPr>
            <p:ph type="sldNum" sz="quarter" idx="10"/>
          </p:nvPr>
        </p:nvSpPr>
        <p:spPr/>
        <p:txBody>
          <a:bodyPr/>
          <a:lstStyle/>
          <a:p>
            <a:fld id="{1F3D97EA-6A78-4805-9DB0-F2911EBE804B}" type="slidenum">
              <a:rPr lang="en-US" smtClean="0"/>
              <a:t>10</a:t>
            </a:fld>
            <a:endParaRPr lang="en-US"/>
          </a:p>
        </p:txBody>
      </p:sp>
    </p:spTree>
    <p:extLst>
      <p:ext uri="{BB962C8B-B14F-4D97-AF65-F5344CB8AC3E}">
        <p14:creationId xmlns:p14="http://schemas.microsoft.com/office/powerpoint/2010/main" val="143975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and use the decision rule</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e>
                      </m:d>
                      <m:r>
                        <a:rPr lang="en-US" i="1">
                          <a:latin typeface="Cambria Math" panose="02040503050406030204" pitchFamily="18" charset="0"/>
                        </a:rPr>
                        <m:t>=</m:t>
                      </m:r>
                      <m:func>
                        <m:funcPr>
                          <m:ctrlPr>
                            <a:rPr lang="en-US" i="1">
                              <a:latin typeface="Cambria Math" panose="02040503050406030204" pitchFamily="18" charset="0"/>
                            </a:rPr>
                          </m:ctrlPr>
                        </m:funcPr>
                        <m:fName>
                          <m:r>
                            <m:rPr>
                              <m:sty m:val="p"/>
                            </m:rPr>
                            <a:rPr lang="en-US">
                              <a:latin typeface="Cambria Math" panose="02040503050406030204" pitchFamily="18" charset="0"/>
                            </a:rPr>
                            <m:t>arg</m:t>
                          </m:r>
                        </m:fName>
                        <m:e>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panose="02040503050406030204" pitchFamily="18" charset="0"/>
                                    </a:rPr>
                                    <m:t>max</m:t>
                                  </m:r>
                                </m:e>
                                <m:lim>
                                  <m:r>
                                    <a:rPr lang="en-US" i="1">
                                      <a:latin typeface="Cambria Math" panose="02040503050406030204" pitchFamily="18" charset="0"/>
                                    </a:rPr>
                                    <m:t>𝑛</m:t>
                                  </m:r>
                                </m:lim>
                              </m:limLow>
                            </m:fName>
                            <m:e>
                              <m:r>
                                <a:rPr lang="en-US" i="1">
                                  <a:latin typeface="Cambria Math" panose="02040503050406030204" pitchFamily="18" charset="0"/>
                                </a:rPr>
                                <m:t>(</m:t>
                              </m:r>
                              <m:nary>
                                <m:naryPr>
                                  <m:chr m:val="∑"/>
                                  <m:supHide m:val="on"/>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r>
                                    <a:rPr lang="en-US" i="1">
                                      <a:latin typeface="Cambria Math" panose="02040503050406030204" pitchFamily="18" charset="0"/>
                                    </a:rPr>
                                    <m:t>=</m:t>
                                  </m:r>
                                  <m:r>
                                    <a:rPr lang="en-US" i="1">
                                      <a:latin typeface="Cambria Math" panose="02040503050406030204" pitchFamily="18" charset="0"/>
                                    </a:rPr>
                                    <m:t>𝑛</m:t>
                                  </m:r>
                                </m:sub>
                                <m:sup/>
                                <m:e>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r>
                                    <a:rPr lang="en-US" i="1">
                                      <a:latin typeface="Cambria Math" panose="02040503050406030204" pitchFamily="18" charset="0"/>
                                    </a:rPr>
                                    <m:t>𝐾</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𝑛</m:t>
                                      </m:r>
                                    </m:sub>
                                  </m:sSub>
                                </m:e>
                              </m:nary>
                              <m:r>
                                <a:rPr lang="en-US" i="1">
                                  <a:latin typeface="Cambria Math" panose="02040503050406030204" pitchFamily="18" charset="0"/>
                                </a:rPr>
                                <m:t>)</m:t>
                              </m:r>
                            </m:e>
                          </m:func>
                        </m:e>
                      </m:func>
                    </m:oMath>
                  </m:oMathPara>
                </a14:m>
                <a:endParaRPr lang="en-US" dirty="0"/>
              </a:p>
            </p:txBody>
          </p:sp>
        </mc:Choice>
        <mc:Fallback xmlns="">
          <p:sp>
            <p:nvSpPr>
              <p:cNvPr id="3" name="Notes Placeholder 2"/>
              <p:cNvSpPr>
                <a:spLocks noGrp="1"/>
              </p:cNvSpPr>
              <p:nvPr>
                <p:ph type="body" idx="1"/>
              </p:nvPr>
            </p:nvSpPr>
            <p:spPr/>
            <p:txBody>
              <a:bodyPr/>
              <a:lstStyle/>
              <a:p>
                <a:r>
                  <a:rPr lang="en-US" dirty="0" smtClean="0"/>
                  <a:t>and use the decision rule</a:t>
                </a:r>
              </a:p>
              <a:p>
                <a:pPr marL="0" indent="0">
                  <a:buNone/>
                </a:pPr>
                <a:r>
                  <a:rPr lang="en-US" i="0">
                    <a:latin typeface="Cambria Math" panose="02040503050406030204" pitchFamily="18" charset="0"/>
                  </a:rPr>
                  <a:t>𝑓(𝑥)=arg⁡max┬𝑛⁡〖(∑_(𝑖:𝑦_𝑖=𝑛)▒〖𝛼_𝑖 𝐾(𝑥,𝑥_𝑖 )+𝑏_𝑛 〗)〗 </a:t>
                </a:r>
                <a:endParaRPr lang="en-US" dirty="0"/>
              </a:p>
            </p:txBody>
          </p:sp>
        </mc:Fallback>
      </mc:AlternateContent>
      <p:sp>
        <p:nvSpPr>
          <p:cNvPr id="4" name="Slide Number Placeholder 3"/>
          <p:cNvSpPr>
            <a:spLocks noGrp="1"/>
          </p:cNvSpPr>
          <p:nvPr>
            <p:ph type="sldNum" sz="quarter" idx="10"/>
          </p:nvPr>
        </p:nvSpPr>
        <p:spPr/>
        <p:txBody>
          <a:bodyPr/>
          <a:lstStyle/>
          <a:p>
            <a:fld id="{1F3D97EA-6A78-4805-9DB0-F2911EBE804B}" type="slidenum">
              <a:rPr lang="en-US" smtClean="0"/>
              <a:t>11</a:t>
            </a:fld>
            <a:endParaRPr lang="en-US"/>
          </a:p>
        </p:txBody>
      </p:sp>
    </p:spTree>
    <p:extLst>
      <p:ext uri="{BB962C8B-B14F-4D97-AF65-F5344CB8AC3E}">
        <p14:creationId xmlns:p14="http://schemas.microsoft.com/office/powerpoint/2010/main" val="3179618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is important to note while 1-against-all method is a feasible solution to multi-class SV methods, it is not necessarily the optimal one</a:t>
            </a:r>
          </a:p>
          <a:p>
            <a:endParaRPr lang="en-US" dirty="0"/>
          </a:p>
        </p:txBody>
      </p:sp>
      <p:sp>
        <p:nvSpPr>
          <p:cNvPr id="4" name="Slide Number Placeholder 3"/>
          <p:cNvSpPr>
            <a:spLocks noGrp="1"/>
          </p:cNvSpPr>
          <p:nvPr>
            <p:ph type="sldNum" sz="quarter" idx="10"/>
          </p:nvPr>
        </p:nvSpPr>
        <p:spPr/>
        <p:txBody>
          <a:bodyPr/>
          <a:lstStyle/>
          <a:p>
            <a:fld id="{1F3D97EA-6A78-4805-9DB0-F2911EBE804B}" type="slidenum">
              <a:rPr lang="en-US" smtClean="0"/>
              <a:t>12</a:t>
            </a:fld>
            <a:endParaRPr lang="en-US"/>
          </a:p>
        </p:txBody>
      </p:sp>
    </p:spTree>
    <p:extLst>
      <p:ext uri="{BB962C8B-B14F-4D97-AF65-F5344CB8AC3E}">
        <p14:creationId xmlns:p14="http://schemas.microsoft.com/office/powerpoint/2010/main" val="3234507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 5 of the data sets chosen were small due to the fact that at the time of the publication decomposition algorithm for larger data sets was not available </a:t>
            </a:r>
          </a:p>
          <a:p>
            <a:endParaRPr lang="en-US" dirty="0"/>
          </a:p>
        </p:txBody>
      </p:sp>
      <p:sp>
        <p:nvSpPr>
          <p:cNvPr id="4" name="Slide Number Placeholder 3"/>
          <p:cNvSpPr>
            <a:spLocks noGrp="1"/>
          </p:cNvSpPr>
          <p:nvPr>
            <p:ph type="sldNum" sz="quarter" idx="10"/>
          </p:nvPr>
        </p:nvSpPr>
        <p:spPr/>
        <p:txBody>
          <a:bodyPr/>
          <a:lstStyle/>
          <a:p>
            <a:fld id="{1F3D97EA-6A78-4805-9DB0-F2911EBE804B}" type="slidenum">
              <a:rPr lang="en-US" smtClean="0"/>
              <a:t>13</a:t>
            </a:fld>
            <a:endParaRPr lang="en-US"/>
          </a:p>
        </p:txBody>
      </p:sp>
    </p:spTree>
    <p:extLst>
      <p:ext uri="{BB962C8B-B14F-4D97-AF65-F5344CB8AC3E}">
        <p14:creationId xmlns:p14="http://schemas.microsoft.com/office/powerpoint/2010/main" val="3708141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Glass dataset</a:t>
            </a:r>
          </a:p>
          <a:p>
            <a:pPr lvl="1"/>
            <a:r>
              <a:rPr lang="en-US" dirty="0" smtClean="0"/>
              <a:t>7 classes for different types of glass</a:t>
            </a:r>
          </a:p>
          <a:p>
            <a:pPr lvl="2"/>
            <a:r>
              <a:rPr lang="en-US" dirty="0" smtClean="0"/>
              <a:t>Class 1 has 70 instances, Class 2 has 76, Class 3 has 17, Class 4 has 0, Class 5 has 13, Class 6 has 9 and Class 7 has 29 for a total of 214</a:t>
            </a:r>
          </a:p>
          <a:p>
            <a:pPr lvl="1"/>
            <a:r>
              <a:rPr lang="en-US" dirty="0" smtClean="0"/>
              <a:t>Each instance has 10 numerical attributes of which 1 is an index and thus irrelevant</a:t>
            </a:r>
          </a:p>
          <a:p>
            <a:pPr lvl="2"/>
            <a:r>
              <a:rPr lang="en-US" dirty="0" smtClean="0"/>
              <a:t>The 9 relevant attributes is a continuous variable</a:t>
            </a:r>
          </a:p>
          <a:p>
            <a:endParaRPr lang="en-US" dirty="0"/>
          </a:p>
        </p:txBody>
      </p:sp>
      <p:sp>
        <p:nvSpPr>
          <p:cNvPr id="4" name="Slide Number Placeholder 3"/>
          <p:cNvSpPr>
            <a:spLocks noGrp="1"/>
          </p:cNvSpPr>
          <p:nvPr>
            <p:ph type="sldNum" sz="quarter" idx="10"/>
          </p:nvPr>
        </p:nvSpPr>
        <p:spPr/>
        <p:txBody>
          <a:bodyPr/>
          <a:lstStyle/>
          <a:p>
            <a:fld id="{1F3D97EA-6A78-4805-9DB0-F2911EBE804B}" type="slidenum">
              <a:rPr lang="en-US" smtClean="0"/>
              <a:t>14</a:t>
            </a:fld>
            <a:endParaRPr lang="en-US"/>
          </a:p>
        </p:txBody>
      </p:sp>
    </p:spTree>
    <p:extLst>
      <p:ext uri="{BB962C8B-B14F-4D97-AF65-F5344CB8AC3E}">
        <p14:creationId xmlns:p14="http://schemas.microsoft.com/office/powerpoint/2010/main" val="3367986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Vowel dataset</a:t>
            </a:r>
          </a:p>
          <a:p>
            <a:pPr lvl="1"/>
            <a:r>
              <a:rPr lang="en-US" dirty="0" smtClean="0"/>
              <a:t>11 classes for different vowels </a:t>
            </a:r>
          </a:p>
          <a:p>
            <a:pPr lvl="2"/>
            <a:r>
              <a:rPr lang="en-US" dirty="0" smtClean="0"/>
              <a:t>48 instances each for a total of 528 in the training set</a:t>
            </a:r>
          </a:p>
          <a:p>
            <a:pPr lvl="2"/>
            <a:r>
              <a:rPr lang="en-US" dirty="0" smtClean="0"/>
              <a:t>42 instances each for a total of 495 in the testing set</a:t>
            </a:r>
          </a:p>
          <a:p>
            <a:pPr lvl="1"/>
            <a:r>
              <a:rPr lang="en-US" dirty="0" smtClean="0"/>
              <a:t>Each instance has 10 numerical attributes </a:t>
            </a:r>
          </a:p>
          <a:p>
            <a:pPr lvl="2"/>
            <a:r>
              <a:rPr lang="en-US" dirty="0" smtClean="0"/>
              <a:t>Each attribute is a continuous variable</a:t>
            </a:r>
          </a:p>
          <a:p>
            <a:endParaRPr lang="en-US" dirty="0"/>
          </a:p>
        </p:txBody>
      </p:sp>
      <p:sp>
        <p:nvSpPr>
          <p:cNvPr id="4" name="Slide Number Placeholder 3"/>
          <p:cNvSpPr>
            <a:spLocks noGrp="1"/>
          </p:cNvSpPr>
          <p:nvPr>
            <p:ph type="sldNum" sz="quarter" idx="10"/>
          </p:nvPr>
        </p:nvSpPr>
        <p:spPr/>
        <p:txBody>
          <a:bodyPr/>
          <a:lstStyle/>
          <a:p>
            <a:fld id="{1F3D97EA-6A78-4805-9DB0-F2911EBE804B}" type="slidenum">
              <a:rPr lang="en-US" smtClean="0"/>
              <a:t>15</a:t>
            </a:fld>
            <a:endParaRPr lang="en-US"/>
          </a:p>
        </p:txBody>
      </p:sp>
    </p:spTree>
    <p:extLst>
      <p:ext uri="{BB962C8B-B14F-4D97-AF65-F5344CB8AC3E}">
        <p14:creationId xmlns:p14="http://schemas.microsoft.com/office/powerpoint/2010/main" val="2785778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1-a-a</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smtClean="0">
                <a:solidFill>
                  <a:schemeClr val="tx1"/>
                </a:solidFill>
                <a:effectLst/>
                <a:latin typeface="+mn-lt"/>
                <a:ea typeface="+mn-ea"/>
                <a:cs typeface="+mn-cs"/>
              </a:rPr>
              <a:t>1-a-a</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err="1" smtClean="0">
                <a:solidFill>
                  <a:schemeClr val="tx1"/>
                </a:solidFill>
                <a:effectLst/>
                <a:latin typeface="+mn-lt"/>
                <a:ea typeface="+mn-ea"/>
                <a:cs typeface="+mn-cs"/>
              </a:rPr>
              <a:t>qp</a:t>
            </a:r>
            <a:r>
              <a:rPr lang="en-US" sz="1200" b="1" i="0" u="none" strike="noStrike" kern="1200" dirty="0" smtClean="0">
                <a:solidFill>
                  <a:schemeClr val="tx1"/>
                </a:solidFill>
                <a:effectLst/>
                <a:latin typeface="+mn-lt"/>
                <a:ea typeface="+mn-ea"/>
                <a:cs typeface="+mn-cs"/>
              </a:rPr>
              <a:t>-mc-</a:t>
            </a:r>
            <a:r>
              <a:rPr lang="en-US" sz="1200" b="1" i="0" u="none" strike="noStrike" kern="1200" dirty="0" err="1" smtClean="0">
                <a:solidFill>
                  <a:schemeClr val="tx1"/>
                </a:solidFill>
                <a:effectLst/>
                <a:latin typeface="+mn-lt"/>
                <a:ea typeface="+mn-ea"/>
                <a:cs typeface="+mn-cs"/>
              </a:rPr>
              <a:t>sv</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dirty="0" err="1" smtClean="0">
                <a:solidFill>
                  <a:schemeClr val="tx1"/>
                </a:solidFill>
                <a:effectLst/>
                <a:latin typeface="+mn-lt"/>
                <a:ea typeface="+mn-ea"/>
                <a:cs typeface="+mn-cs"/>
              </a:rPr>
              <a:t>lp</a:t>
            </a:r>
            <a:r>
              <a:rPr lang="en-US" sz="1200" b="1" i="0" u="none" strike="noStrike" kern="1200" dirty="0" smtClean="0">
                <a:solidFill>
                  <a:schemeClr val="tx1"/>
                </a:solidFill>
                <a:effectLst/>
                <a:latin typeface="+mn-lt"/>
                <a:ea typeface="+mn-ea"/>
                <a:cs typeface="+mn-cs"/>
              </a:rPr>
              <a:t>-mc-</a:t>
            </a:r>
            <a:r>
              <a:rPr lang="en-US" sz="1200" b="1" i="0" u="none" strike="noStrike" kern="1200" dirty="0" err="1" smtClean="0">
                <a:solidFill>
                  <a:schemeClr val="tx1"/>
                </a:solidFill>
                <a:effectLst/>
                <a:latin typeface="+mn-lt"/>
                <a:ea typeface="+mn-ea"/>
                <a:cs typeface="+mn-cs"/>
              </a:rPr>
              <a:t>sv</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Name</a:t>
            </a:r>
          </a:p>
          <a:p>
            <a:pPr rtl="0" eaLnBrk="1" fontAlgn="t" latinLnBrk="0" hangingPunct="1"/>
            <a:r>
              <a:rPr lang="en-US" sz="1200" b="0" i="0" u="none" strike="noStrike" kern="1200" dirty="0" smtClean="0">
                <a:solidFill>
                  <a:schemeClr val="tx1"/>
                </a:solidFill>
                <a:effectLst/>
                <a:latin typeface="+mn-lt"/>
                <a:ea typeface="+mn-ea"/>
                <a:cs typeface="+mn-cs"/>
              </a:rPr>
              <a:t># </a:t>
            </a:r>
            <a:r>
              <a:rPr lang="en-US" sz="1200" b="0" i="0" u="none" strike="noStrike" kern="1200" dirty="0" err="1" smtClean="0">
                <a:solidFill>
                  <a:schemeClr val="tx1"/>
                </a:solidFill>
                <a:effectLst/>
                <a:latin typeface="+mn-lt"/>
                <a:ea typeface="+mn-ea"/>
                <a:cs typeface="+mn-cs"/>
              </a:rPr>
              <a:t>pts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 </a:t>
            </a:r>
            <a:r>
              <a:rPr lang="en-US" sz="1200" b="0" i="0" u="none" strike="noStrike" kern="1200" dirty="0" err="1" smtClean="0">
                <a:solidFill>
                  <a:schemeClr val="tx1"/>
                </a:solidFill>
                <a:effectLst/>
                <a:latin typeface="+mn-lt"/>
                <a:ea typeface="+mn-ea"/>
                <a:cs typeface="+mn-cs"/>
              </a:rPr>
              <a:t>att</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 class</a:t>
            </a:r>
          </a:p>
          <a:p>
            <a:pPr rtl="0" eaLnBrk="1" fontAlgn="t" latinLnBrk="0" hangingPunct="1"/>
            <a:r>
              <a:rPr lang="en-US" sz="1200" b="0" i="0" u="none" strike="noStrike" kern="1200" dirty="0" smtClean="0">
                <a:solidFill>
                  <a:schemeClr val="tx1"/>
                </a:solidFill>
                <a:effectLst/>
                <a:latin typeface="+mn-lt"/>
                <a:ea typeface="+mn-ea"/>
                <a:cs typeface="+mn-cs"/>
              </a:rPr>
              <a:t>%err</a:t>
            </a:r>
          </a:p>
          <a:p>
            <a:pPr rtl="0" eaLnBrk="1" fontAlgn="t" latinLnBrk="0" hangingPunct="1"/>
            <a:r>
              <a:rPr lang="en-US" sz="1200" b="0" i="0" u="none" strike="noStrike" kern="1200" dirty="0" err="1" smtClean="0">
                <a:solidFill>
                  <a:schemeClr val="tx1"/>
                </a:solidFill>
                <a:effectLst/>
                <a:latin typeface="+mn-lt"/>
                <a:ea typeface="+mn-ea"/>
                <a:cs typeface="+mn-cs"/>
              </a:rPr>
              <a:t>svs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%err</a:t>
            </a:r>
          </a:p>
          <a:p>
            <a:pPr rtl="0" eaLnBrk="1" fontAlgn="t" latinLnBrk="0" hangingPunct="1"/>
            <a:r>
              <a:rPr lang="en-US" sz="1200" b="0" i="0" u="none" strike="noStrike" kern="1200" dirty="0" err="1" smtClean="0">
                <a:solidFill>
                  <a:schemeClr val="tx1"/>
                </a:solidFill>
                <a:effectLst/>
                <a:latin typeface="+mn-lt"/>
                <a:ea typeface="+mn-ea"/>
                <a:cs typeface="+mn-cs"/>
              </a:rPr>
              <a:t>svs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%err</a:t>
            </a:r>
          </a:p>
          <a:p>
            <a:pPr rtl="0" eaLnBrk="1" fontAlgn="t" latinLnBrk="0" hangingPunct="1"/>
            <a:r>
              <a:rPr lang="en-US" sz="1200" b="0" i="0" u="none" strike="noStrike" kern="1200" dirty="0" err="1" smtClean="0">
                <a:solidFill>
                  <a:schemeClr val="tx1"/>
                </a:solidFill>
                <a:effectLst/>
                <a:latin typeface="+mn-lt"/>
                <a:ea typeface="+mn-ea"/>
                <a:cs typeface="+mn-cs"/>
              </a:rPr>
              <a:t>svs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%err</a:t>
            </a:r>
          </a:p>
          <a:p>
            <a:pPr rtl="0" eaLnBrk="1" fontAlgn="t" latinLnBrk="0" hangingPunct="1"/>
            <a:r>
              <a:rPr lang="en-US" sz="1200" b="0" i="0" u="none" strike="noStrike" kern="1200" dirty="0" err="1" smtClean="0">
                <a:solidFill>
                  <a:schemeClr val="tx1"/>
                </a:solidFill>
                <a:effectLst/>
                <a:latin typeface="+mn-lt"/>
                <a:ea typeface="+mn-ea"/>
                <a:cs typeface="+mn-cs"/>
              </a:rPr>
              <a:t>svs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Iris</a:t>
            </a:r>
          </a:p>
          <a:p>
            <a:pPr rtl="0" eaLnBrk="1" fontAlgn="t" latinLnBrk="0" hangingPunct="1"/>
            <a:r>
              <a:rPr lang="en-US" sz="1200" b="0" i="0" u="none" strike="noStrike" kern="1200" dirty="0" smtClean="0">
                <a:solidFill>
                  <a:schemeClr val="tx1"/>
                </a:solidFill>
                <a:effectLst/>
                <a:latin typeface="+mn-lt"/>
                <a:ea typeface="+mn-ea"/>
                <a:cs typeface="+mn-cs"/>
              </a:rPr>
              <a:t>150</a:t>
            </a:r>
          </a:p>
          <a:p>
            <a:pPr rtl="0" eaLnBrk="1" fontAlgn="t" latinLnBrk="0" hangingPunct="1"/>
            <a:r>
              <a:rPr lang="en-US" sz="1200" b="0" i="0" u="none" strike="noStrike" kern="1200" dirty="0" smtClean="0">
                <a:solidFill>
                  <a:schemeClr val="tx1"/>
                </a:solidFill>
                <a:effectLst/>
                <a:latin typeface="+mn-lt"/>
                <a:ea typeface="+mn-ea"/>
                <a:cs typeface="+mn-cs"/>
              </a:rPr>
              <a:t>3</a:t>
            </a:r>
          </a:p>
          <a:p>
            <a:pPr rtl="0" eaLnBrk="1" fontAlgn="t" latinLnBrk="0" hangingPunct="1"/>
            <a:r>
              <a:rPr lang="en-US" sz="1200" b="0" i="0" u="none" strike="noStrike" kern="1200" dirty="0" smtClean="0">
                <a:solidFill>
                  <a:schemeClr val="tx1"/>
                </a:solidFill>
                <a:effectLst/>
                <a:latin typeface="+mn-lt"/>
                <a:ea typeface="+mn-ea"/>
                <a:cs typeface="+mn-cs"/>
              </a:rPr>
              <a:t>4</a:t>
            </a:r>
          </a:p>
          <a:p>
            <a:pPr rtl="0" eaLnBrk="1" fontAlgn="t" latinLnBrk="0" hangingPunct="1"/>
            <a:r>
              <a:rPr lang="en-US" sz="1200" b="0" i="0" u="none" strike="noStrike" kern="1200" dirty="0" smtClean="0">
                <a:solidFill>
                  <a:schemeClr val="tx1"/>
                </a:solidFill>
                <a:effectLst/>
                <a:latin typeface="+mn-lt"/>
                <a:ea typeface="+mn-ea"/>
                <a:cs typeface="+mn-cs"/>
              </a:rPr>
              <a:t>1.33</a:t>
            </a:r>
          </a:p>
          <a:p>
            <a:pPr rtl="0" eaLnBrk="1" fontAlgn="t" latinLnBrk="0" hangingPunct="1"/>
            <a:r>
              <a:rPr lang="en-US" sz="1200" b="0" i="0" u="none" strike="noStrike" kern="1200" dirty="0" smtClean="0">
                <a:solidFill>
                  <a:schemeClr val="tx1"/>
                </a:solidFill>
                <a:effectLst/>
                <a:latin typeface="+mn-lt"/>
                <a:ea typeface="+mn-ea"/>
                <a:cs typeface="+mn-cs"/>
              </a:rPr>
              <a:t>75</a:t>
            </a:r>
          </a:p>
          <a:p>
            <a:pPr rtl="0" eaLnBrk="1" fontAlgn="t" latinLnBrk="0" hangingPunct="1"/>
            <a:r>
              <a:rPr lang="en-US" sz="1200" b="0" i="0" u="none" strike="noStrike" kern="1200" dirty="0" smtClean="0">
                <a:solidFill>
                  <a:schemeClr val="tx1"/>
                </a:solidFill>
                <a:effectLst/>
                <a:latin typeface="+mn-lt"/>
                <a:ea typeface="+mn-ea"/>
                <a:cs typeface="+mn-cs"/>
              </a:rPr>
              <a:t>1.33</a:t>
            </a:r>
          </a:p>
          <a:p>
            <a:pPr rtl="0" eaLnBrk="1" fontAlgn="t" latinLnBrk="0" hangingPunct="1"/>
            <a:r>
              <a:rPr lang="en-US" sz="1200" b="0" i="0" u="none" strike="noStrike" kern="1200" dirty="0" smtClean="0">
                <a:solidFill>
                  <a:schemeClr val="tx1"/>
                </a:solidFill>
                <a:effectLst/>
                <a:latin typeface="+mn-lt"/>
                <a:ea typeface="+mn-ea"/>
                <a:cs typeface="+mn-cs"/>
              </a:rPr>
              <a:t>54</a:t>
            </a:r>
          </a:p>
          <a:p>
            <a:pPr rtl="0" eaLnBrk="1" fontAlgn="t" latinLnBrk="0" hangingPunct="1"/>
            <a:r>
              <a:rPr lang="en-US" sz="1200" b="0" i="0" u="none" strike="noStrike" kern="1200" dirty="0" smtClean="0">
                <a:solidFill>
                  <a:schemeClr val="tx1"/>
                </a:solidFill>
                <a:effectLst/>
                <a:latin typeface="+mn-lt"/>
                <a:ea typeface="+mn-ea"/>
                <a:cs typeface="+mn-cs"/>
              </a:rPr>
              <a:t>1.33</a:t>
            </a:r>
          </a:p>
          <a:p>
            <a:pPr rtl="0" eaLnBrk="1" fontAlgn="t" latinLnBrk="0" hangingPunct="1"/>
            <a:r>
              <a:rPr lang="en-US" sz="1200" b="0" i="0" u="none" strike="noStrike" kern="1200" dirty="0" smtClean="0">
                <a:solidFill>
                  <a:schemeClr val="tx1"/>
                </a:solidFill>
                <a:effectLst/>
                <a:latin typeface="+mn-lt"/>
                <a:ea typeface="+mn-ea"/>
                <a:cs typeface="+mn-cs"/>
              </a:rPr>
              <a:t>31</a:t>
            </a:r>
          </a:p>
          <a:p>
            <a:pPr rtl="0" eaLnBrk="1" fontAlgn="t" latinLnBrk="0" hangingPunct="1"/>
            <a:r>
              <a:rPr lang="en-US" sz="1200" b="0" i="0" u="none" strike="noStrike" kern="1200" dirty="0" smtClean="0">
                <a:solidFill>
                  <a:schemeClr val="tx1"/>
                </a:solidFill>
                <a:effectLst/>
                <a:latin typeface="+mn-lt"/>
                <a:ea typeface="+mn-ea"/>
                <a:cs typeface="+mn-cs"/>
              </a:rPr>
              <a:t>2.0</a:t>
            </a:r>
          </a:p>
          <a:p>
            <a:pPr rtl="0" eaLnBrk="1" fontAlgn="t" latinLnBrk="0" hangingPunct="1"/>
            <a:r>
              <a:rPr lang="en-US" sz="1200" b="0" i="0" u="none" strike="noStrike" kern="1200" dirty="0" smtClean="0">
                <a:solidFill>
                  <a:schemeClr val="tx1"/>
                </a:solidFill>
                <a:effectLst/>
                <a:latin typeface="+mn-lt"/>
                <a:ea typeface="+mn-ea"/>
                <a:cs typeface="+mn-cs"/>
              </a:rPr>
              <a:t>13</a:t>
            </a:r>
          </a:p>
          <a:p>
            <a:pPr rtl="0" eaLnBrk="1" fontAlgn="t" latinLnBrk="0" hangingPunct="1"/>
            <a:r>
              <a:rPr lang="en-US" sz="1200" b="0" i="0" u="none" strike="noStrike" kern="1200" dirty="0" smtClean="0">
                <a:solidFill>
                  <a:schemeClr val="tx1"/>
                </a:solidFill>
                <a:effectLst/>
                <a:latin typeface="+mn-lt"/>
                <a:ea typeface="+mn-ea"/>
                <a:cs typeface="+mn-cs"/>
              </a:rPr>
              <a:t>Wine</a:t>
            </a:r>
          </a:p>
          <a:p>
            <a:pPr rtl="0" eaLnBrk="1" fontAlgn="t" latinLnBrk="0" hangingPunct="1"/>
            <a:r>
              <a:rPr lang="en-US" sz="1200" b="0" i="0" u="none" strike="noStrike" kern="1200" dirty="0" smtClean="0">
                <a:solidFill>
                  <a:schemeClr val="tx1"/>
                </a:solidFill>
                <a:effectLst/>
                <a:latin typeface="+mn-lt"/>
                <a:ea typeface="+mn-ea"/>
                <a:cs typeface="+mn-cs"/>
              </a:rPr>
              <a:t>178</a:t>
            </a:r>
          </a:p>
          <a:p>
            <a:pPr rtl="0" eaLnBrk="1" fontAlgn="t" latinLnBrk="0" hangingPunct="1"/>
            <a:r>
              <a:rPr lang="en-US" sz="1200" b="0" i="0" u="none" strike="noStrike" kern="1200" dirty="0" smtClean="0">
                <a:solidFill>
                  <a:schemeClr val="tx1"/>
                </a:solidFill>
                <a:effectLst/>
                <a:latin typeface="+mn-lt"/>
                <a:ea typeface="+mn-ea"/>
                <a:cs typeface="+mn-cs"/>
              </a:rPr>
              <a:t>13</a:t>
            </a:r>
          </a:p>
          <a:p>
            <a:pPr rtl="0" eaLnBrk="1" fontAlgn="t" latinLnBrk="0" hangingPunct="1"/>
            <a:r>
              <a:rPr lang="en-US" sz="1200" b="0" i="0" u="none" strike="noStrike" kern="1200" dirty="0" smtClean="0">
                <a:solidFill>
                  <a:schemeClr val="tx1"/>
                </a:solidFill>
                <a:effectLst/>
                <a:latin typeface="+mn-lt"/>
                <a:ea typeface="+mn-ea"/>
                <a:cs typeface="+mn-cs"/>
              </a:rPr>
              <a:t>3</a:t>
            </a:r>
          </a:p>
          <a:p>
            <a:pPr rtl="0" eaLnBrk="1" fontAlgn="t" latinLnBrk="0" hangingPunct="1"/>
            <a:r>
              <a:rPr lang="en-US" sz="1200" b="0" i="0" u="none" strike="noStrike" kern="1200" dirty="0" smtClean="0">
                <a:solidFill>
                  <a:schemeClr val="tx1"/>
                </a:solidFill>
                <a:effectLst/>
                <a:latin typeface="+mn-lt"/>
                <a:ea typeface="+mn-ea"/>
                <a:cs typeface="+mn-cs"/>
              </a:rPr>
              <a:t>5.6</a:t>
            </a:r>
          </a:p>
          <a:p>
            <a:pPr rtl="0" eaLnBrk="1" fontAlgn="t" latinLnBrk="0" hangingPunct="1"/>
            <a:r>
              <a:rPr lang="en-US" sz="1200" b="0" i="0" u="none" strike="noStrike" kern="1200" dirty="0" smtClean="0">
                <a:solidFill>
                  <a:schemeClr val="tx1"/>
                </a:solidFill>
                <a:effectLst/>
                <a:latin typeface="+mn-lt"/>
                <a:ea typeface="+mn-ea"/>
                <a:cs typeface="+mn-cs"/>
              </a:rPr>
              <a:t>398</a:t>
            </a:r>
          </a:p>
          <a:p>
            <a:pPr rtl="0" eaLnBrk="1" fontAlgn="t" latinLnBrk="0" hangingPunct="1"/>
            <a:r>
              <a:rPr lang="en-US" sz="1200" b="0" i="0" u="none" strike="noStrike" kern="1200" dirty="0" smtClean="0">
                <a:solidFill>
                  <a:schemeClr val="tx1"/>
                </a:solidFill>
                <a:effectLst/>
                <a:latin typeface="+mn-lt"/>
                <a:ea typeface="+mn-ea"/>
                <a:cs typeface="+mn-cs"/>
              </a:rPr>
              <a:t>5.6</a:t>
            </a:r>
          </a:p>
          <a:p>
            <a:pPr rtl="0" eaLnBrk="1" fontAlgn="t" latinLnBrk="0" hangingPunct="1"/>
            <a:r>
              <a:rPr lang="en-US" sz="1200" b="0" i="0" u="none" strike="noStrike" kern="1200" dirty="0" smtClean="0">
                <a:solidFill>
                  <a:schemeClr val="tx1"/>
                </a:solidFill>
                <a:effectLst/>
                <a:latin typeface="+mn-lt"/>
                <a:ea typeface="+mn-ea"/>
                <a:cs typeface="+mn-cs"/>
              </a:rPr>
              <a:t>268</a:t>
            </a:r>
          </a:p>
          <a:p>
            <a:pPr rtl="0" eaLnBrk="1" fontAlgn="t" latinLnBrk="0" hangingPunct="1"/>
            <a:r>
              <a:rPr lang="en-US" sz="1200" b="0" i="0" u="none" strike="noStrike" kern="1200" dirty="0" smtClean="0">
                <a:solidFill>
                  <a:schemeClr val="tx1"/>
                </a:solidFill>
                <a:effectLst/>
                <a:latin typeface="+mn-lt"/>
                <a:ea typeface="+mn-ea"/>
                <a:cs typeface="+mn-cs"/>
              </a:rPr>
              <a:t>3.6</a:t>
            </a:r>
          </a:p>
          <a:p>
            <a:pPr rtl="0" eaLnBrk="1" fontAlgn="t" latinLnBrk="0" hangingPunct="1"/>
            <a:r>
              <a:rPr lang="en-US" sz="1200" b="0" i="0" u="none" strike="noStrike" kern="1200" dirty="0" smtClean="0">
                <a:solidFill>
                  <a:schemeClr val="tx1"/>
                </a:solidFill>
                <a:effectLst/>
                <a:latin typeface="+mn-lt"/>
                <a:ea typeface="+mn-ea"/>
                <a:cs typeface="+mn-cs"/>
              </a:rPr>
              <a:t>135</a:t>
            </a:r>
          </a:p>
          <a:p>
            <a:pPr rtl="0" eaLnBrk="1" fontAlgn="t" latinLnBrk="0" hangingPunct="1"/>
            <a:r>
              <a:rPr lang="en-US" sz="1200" b="0" i="0" u="none" strike="noStrike" kern="1200" dirty="0" smtClean="0">
                <a:solidFill>
                  <a:schemeClr val="tx1"/>
                </a:solidFill>
                <a:effectLst/>
                <a:latin typeface="+mn-lt"/>
                <a:ea typeface="+mn-ea"/>
                <a:cs typeface="+mn-cs"/>
              </a:rPr>
              <a:t>10.8</a:t>
            </a:r>
          </a:p>
          <a:p>
            <a:pPr rtl="0" eaLnBrk="1" fontAlgn="t" latinLnBrk="0" hangingPunct="1"/>
            <a:r>
              <a:rPr lang="en-US" sz="1200" b="0" i="0" u="none" strike="noStrike" kern="1200" dirty="0" smtClean="0">
                <a:solidFill>
                  <a:schemeClr val="tx1"/>
                </a:solidFill>
                <a:effectLst/>
                <a:latin typeface="+mn-lt"/>
                <a:ea typeface="+mn-ea"/>
                <a:cs typeface="+mn-cs"/>
              </a:rPr>
              <a:t>110</a:t>
            </a:r>
          </a:p>
          <a:p>
            <a:pPr rtl="0" eaLnBrk="1" fontAlgn="t" latinLnBrk="0" hangingPunct="1"/>
            <a:r>
              <a:rPr lang="en-US" sz="1200" b="0" i="0" u="none" strike="noStrike" kern="1200" dirty="0" smtClean="0">
                <a:solidFill>
                  <a:schemeClr val="tx1"/>
                </a:solidFill>
                <a:effectLst/>
                <a:latin typeface="+mn-lt"/>
                <a:ea typeface="+mn-ea"/>
                <a:cs typeface="+mn-cs"/>
              </a:rPr>
              <a:t>Glass</a:t>
            </a:r>
          </a:p>
          <a:p>
            <a:pPr rtl="0" eaLnBrk="1" fontAlgn="t" latinLnBrk="0" hangingPunct="1"/>
            <a:r>
              <a:rPr lang="en-US" sz="1200" b="0" i="0" u="none" strike="noStrike" kern="1200" dirty="0" smtClean="0">
                <a:solidFill>
                  <a:schemeClr val="tx1"/>
                </a:solidFill>
                <a:effectLst/>
                <a:latin typeface="+mn-lt"/>
                <a:ea typeface="+mn-ea"/>
                <a:cs typeface="+mn-cs"/>
              </a:rPr>
              <a:t>214</a:t>
            </a:r>
          </a:p>
          <a:p>
            <a:pPr rtl="0" eaLnBrk="1" fontAlgn="t" latinLnBrk="0" hangingPunct="1"/>
            <a:r>
              <a:rPr lang="en-US" sz="1200" b="0" i="0" u="none" strike="noStrike" kern="1200" dirty="0" smtClean="0">
                <a:solidFill>
                  <a:schemeClr val="tx1"/>
                </a:solidFill>
                <a:effectLst/>
                <a:latin typeface="+mn-lt"/>
                <a:ea typeface="+mn-ea"/>
                <a:cs typeface="+mn-cs"/>
              </a:rPr>
              <a:t>9</a:t>
            </a:r>
          </a:p>
          <a:p>
            <a:pPr rtl="0" eaLnBrk="1" fontAlgn="t" latinLnBrk="0" hangingPunct="1"/>
            <a:r>
              <a:rPr lang="en-US" sz="1200" b="0" i="0" u="none" strike="noStrike" kern="1200" dirty="0" smtClean="0">
                <a:solidFill>
                  <a:schemeClr val="tx1"/>
                </a:solidFill>
                <a:effectLst/>
                <a:latin typeface="+mn-lt"/>
                <a:ea typeface="+mn-ea"/>
                <a:cs typeface="+mn-cs"/>
              </a:rPr>
              <a:t>7</a:t>
            </a:r>
          </a:p>
          <a:p>
            <a:pPr rtl="0" eaLnBrk="1" fontAlgn="t" latinLnBrk="0" hangingPunct="1"/>
            <a:r>
              <a:rPr lang="en-US" sz="1200" b="0" i="0" u="none" strike="noStrike" kern="1200" dirty="0" smtClean="0">
                <a:solidFill>
                  <a:schemeClr val="tx1"/>
                </a:solidFill>
                <a:effectLst/>
                <a:latin typeface="+mn-lt"/>
                <a:ea typeface="+mn-ea"/>
                <a:cs typeface="+mn-cs"/>
              </a:rPr>
              <a:t>35.2</a:t>
            </a:r>
          </a:p>
          <a:p>
            <a:pPr rtl="0" eaLnBrk="1" fontAlgn="t" latinLnBrk="0" hangingPunct="1"/>
            <a:r>
              <a:rPr lang="en-US" sz="1200" b="0" i="0" u="none" strike="noStrike" kern="1200" dirty="0" smtClean="0">
                <a:solidFill>
                  <a:schemeClr val="tx1"/>
                </a:solidFill>
                <a:effectLst/>
                <a:latin typeface="+mn-lt"/>
                <a:ea typeface="+mn-ea"/>
                <a:cs typeface="+mn-cs"/>
              </a:rPr>
              <a:t>308</a:t>
            </a:r>
          </a:p>
          <a:p>
            <a:pPr rtl="0" eaLnBrk="1" fontAlgn="t" latinLnBrk="0" hangingPunct="1"/>
            <a:r>
              <a:rPr lang="en-US" sz="1200" b="0" i="0" u="none" strike="noStrike" kern="1200" dirty="0" smtClean="0">
                <a:solidFill>
                  <a:schemeClr val="tx1"/>
                </a:solidFill>
                <a:effectLst/>
                <a:latin typeface="+mn-lt"/>
                <a:ea typeface="+mn-ea"/>
                <a:cs typeface="+mn-cs"/>
              </a:rPr>
              <a:t>36.4</a:t>
            </a:r>
          </a:p>
          <a:p>
            <a:pPr rtl="0" eaLnBrk="1" fontAlgn="t" latinLnBrk="0" hangingPunct="1"/>
            <a:r>
              <a:rPr lang="en-US" sz="1200" b="0" i="0" u="none" strike="noStrike" kern="1200" dirty="0" smtClean="0">
                <a:solidFill>
                  <a:schemeClr val="tx1"/>
                </a:solidFill>
                <a:effectLst/>
                <a:latin typeface="+mn-lt"/>
                <a:ea typeface="+mn-ea"/>
                <a:cs typeface="+mn-cs"/>
              </a:rPr>
              <a:t>368</a:t>
            </a:r>
          </a:p>
          <a:p>
            <a:pPr rtl="0" eaLnBrk="1" fontAlgn="t" latinLnBrk="0" hangingPunct="1"/>
            <a:r>
              <a:rPr lang="en-US" sz="1200" b="0" i="0" u="none" strike="noStrike" kern="1200" dirty="0" smtClean="0">
                <a:solidFill>
                  <a:schemeClr val="tx1"/>
                </a:solidFill>
                <a:effectLst/>
                <a:latin typeface="+mn-lt"/>
                <a:ea typeface="+mn-ea"/>
                <a:cs typeface="+mn-cs"/>
              </a:rPr>
              <a:t>35.6</a:t>
            </a:r>
          </a:p>
          <a:p>
            <a:pPr rtl="0" eaLnBrk="1" fontAlgn="t" latinLnBrk="0" hangingPunct="1"/>
            <a:r>
              <a:rPr lang="en-US" sz="1200" b="0" i="0" u="none" strike="noStrike" kern="1200" dirty="0" smtClean="0">
                <a:solidFill>
                  <a:schemeClr val="tx1"/>
                </a:solidFill>
                <a:effectLst/>
                <a:latin typeface="+mn-lt"/>
                <a:ea typeface="+mn-ea"/>
                <a:cs typeface="+mn-cs"/>
              </a:rPr>
              <a:t>113</a:t>
            </a:r>
          </a:p>
          <a:p>
            <a:pPr rtl="0" eaLnBrk="1" fontAlgn="t" latinLnBrk="0" hangingPunct="1"/>
            <a:r>
              <a:rPr lang="en-US" sz="1200" b="0" i="0" u="none" strike="noStrike" kern="1200" dirty="0" smtClean="0">
                <a:solidFill>
                  <a:schemeClr val="tx1"/>
                </a:solidFill>
                <a:effectLst/>
                <a:latin typeface="+mn-lt"/>
                <a:ea typeface="+mn-ea"/>
                <a:cs typeface="+mn-cs"/>
              </a:rPr>
              <a:t>37.2</a:t>
            </a:r>
          </a:p>
          <a:p>
            <a:pPr rtl="0" eaLnBrk="1" fontAlgn="t" latinLnBrk="0" hangingPunct="1"/>
            <a:r>
              <a:rPr lang="en-US" sz="1200" b="0" i="0" u="none" strike="noStrike" kern="1200" dirty="0" smtClean="0">
                <a:solidFill>
                  <a:schemeClr val="tx1"/>
                </a:solidFill>
                <a:effectLst/>
                <a:latin typeface="+mn-lt"/>
                <a:ea typeface="+mn-ea"/>
                <a:cs typeface="+mn-cs"/>
              </a:rPr>
              <a:t>72</a:t>
            </a:r>
          </a:p>
          <a:p>
            <a:pPr rtl="0" eaLnBrk="1" fontAlgn="t" latinLnBrk="0" hangingPunct="1"/>
            <a:r>
              <a:rPr lang="en-US" sz="1200" b="0" i="0" u="none" strike="noStrike" kern="1200" dirty="0" smtClean="0">
                <a:solidFill>
                  <a:schemeClr val="tx1"/>
                </a:solidFill>
                <a:effectLst/>
                <a:latin typeface="+mn-lt"/>
                <a:ea typeface="+mn-ea"/>
                <a:cs typeface="+mn-cs"/>
              </a:rPr>
              <a:t>Soy</a:t>
            </a:r>
          </a:p>
          <a:p>
            <a:pPr rtl="0" eaLnBrk="1" fontAlgn="t" latinLnBrk="0" hangingPunct="1"/>
            <a:r>
              <a:rPr lang="en-US" sz="1200" b="0" i="0" u="none" strike="noStrike" kern="1200" dirty="0" smtClean="0">
                <a:solidFill>
                  <a:schemeClr val="tx1"/>
                </a:solidFill>
                <a:effectLst/>
                <a:latin typeface="+mn-lt"/>
                <a:ea typeface="+mn-ea"/>
                <a:cs typeface="+mn-cs"/>
              </a:rPr>
              <a:t>289</a:t>
            </a:r>
          </a:p>
          <a:p>
            <a:pPr rtl="0" eaLnBrk="1" fontAlgn="t" latinLnBrk="0" hangingPunct="1"/>
            <a:r>
              <a:rPr lang="en-US" sz="1200" b="0" i="0" u="none" strike="noStrike" kern="1200" dirty="0" smtClean="0">
                <a:solidFill>
                  <a:schemeClr val="tx1"/>
                </a:solidFill>
                <a:effectLst/>
                <a:latin typeface="+mn-lt"/>
                <a:ea typeface="+mn-ea"/>
                <a:cs typeface="+mn-cs"/>
              </a:rPr>
              <a:t>208</a:t>
            </a:r>
          </a:p>
          <a:p>
            <a:pPr rtl="0" eaLnBrk="1" fontAlgn="t" latinLnBrk="0" hangingPunct="1"/>
            <a:r>
              <a:rPr lang="en-US" sz="1200" b="0" i="0" u="none" strike="noStrike" kern="1200" dirty="0" smtClean="0">
                <a:solidFill>
                  <a:schemeClr val="tx1"/>
                </a:solidFill>
                <a:effectLst/>
                <a:latin typeface="+mn-lt"/>
                <a:ea typeface="+mn-ea"/>
                <a:cs typeface="+mn-cs"/>
              </a:rPr>
              <a:t>17</a:t>
            </a:r>
          </a:p>
          <a:p>
            <a:pPr rtl="0" eaLnBrk="1" fontAlgn="t" latinLnBrk="0" hangingPunct="1"/>
            <a:r>
              <a:rPr lang="en-US" sz="1200" b="0" i="0" u="none" strike="noStrike" kern="1200" dirty="0" smtClean="0">
                <a:solidFill>
                  <a:schemeClr val="tx1"/>
                </a:solidFill>
                <a:effectLst/>
                <a:latin typeface="+mn-lt"/>
                <a:ea typeface="+mn-ea"/>
                <a:cs typeface="+mn-cs"/>
              </a:rPr>
              <a:t>2.43</a:t>
            </a:r>
          </a:p>
          <a:p>
            <a:pPr rtl="0" eaLnBrk="1" fontAlgn="t" latinLnBrk="0" hangingPunct="1"/>
            <a:r>
              <a:rPr lang="en-US" sz="1200" b="0" i="0" u="none" strike="noStrike" kern="1200" dirty="0" smtClean="0">
                <a:solidFill>
                  <a:schemeClr val="tx1"/>
                </a:solidFill>
                <a:effectLst/>
                <a:latin typeface="+mn-lt"/>
                <a:ea typeface="+mn-ea"/>
                <a:cs typeface="+mn-cs"/>
              </a:rPr>
              <a:t>406</a:t>
            </a:r>
          </a:p>
          <a:p>
            <a:pPr rtl="0" eaLnBrk="1" fontAlgn="t" latinLnBrk="0" hangingPunct="1"/>
            <a:r>
              <a:rPr lang="en-US" sz="1200" b="0" i="0" u="none" strike="noStrike" kern="1200" dirty="0" smtClean="0">
                <a:solidFill>
                  <a:schemeClr val="tx1"/>
                </a:solidFill>
                <a:effectLst/>
                <a:latin typeface="+mn-lt"/>
                <a:ea typeface="+mn-ea"/>
                <a:cs typeface="+mn-cs"/>
              </a:rPr>
              <a:t>2.43</a:t>
            </a:r>
          </a:p>
          <a:p>
            <a:pPr rtl="0" eaLnBrk="1" fontAlgn="t" latinLnBrk="0" hangingPunct="1"/>
            <a:r>
              <a:rPr lang="en-US" sz="1200" b="0" i="0" u="none" strike="noStrike" kern="1200" dirty="0" smtClean="0">
                <a:solidFill>
                  <a:schemeClr val="tx1"/>
                </a:solidFill>
                <a:effectLst/>
                <a:latin typeface="+mn-lt"/>
                <a:ea typeface="+mn-ea"/>
                <a:cs typeface="+mn-cs"/>
              </a:rPr>
              <a:t>1669</a:t>
            </a:r>
          </a:p>
          <a:p>
            <a:pPr rtl="0" eaLnBrk="1" fontAlgn="t" latinLnBrk="0" hangingPunct="1"/>
            <a:r>
              <a:rPr lang="en-US" sz="1200" b="0" i="0" u="none" strike="noStrike" kern="1200" dirty="0" smtClean="0">
                <a:solidFill>
                  <a:schemeClr val="tx1"/>
                </a:solidFill>
                <a:effectLst/>
                <a:latin typeface="+mn-lt"/>
                <a:ea typeface="+mn-ea"/>
                <a:cs typeface="+mn-cs"/>
              </a:rPr>
              <a:t>2.43</a:t>
            </a:r>
          </a:p>
          <a:p>
            <a:pPr rtl="0" eaLnBrk="1" fontAlgn="t" latinLnBrk="0" hangingPunct="1"/>
            <a:r>
              <a:rPr lang="en-US" sz="1200" b="0" i="0" u="none" strike="noStrike" kern="1200" dirty="0" smtClean="0">
                <a:solidFill>
                  <a:schemeClr val="tx1"/>
                </a:solidFill>
                <a:effectLst/>
                <a:latin typeface="+mn-lt"/>
                <a:ea typeface="+mn-ea"/>
                <a:cs typeface="+mn-cs"/>
              </a:rPr>
              <a:t>316</a:t>
            </a:r>
          </a:p>
          <a:p>
            <a:pPr rtl="0" eaLnBrk="1" fontAlgn="t" latinLnBrk="0" hangingPunct="1"/>
            <a:r>
              <a:rPr lang="en-US" sz="1200" b="0" i="0" u="none" strike="noStrike" kern="1200" dirty="0" smtClean="0">
                <a:solidFill>
                  <a:schemeClr val="tx1"/>
                </a:solidFill>
                <a:effectLst/>
                <a:latin typeface="+mn-lt"/>
                <a:ea typeface="+mn-ea"/>
                <a:cs typeface="+mn-cs"/>
              </a:rPr>
              <a:t>5.41</a:t>
            </a:r>
          </a:p>
          <a:p>
            <a:pPr rtl="0" eaLnBrk="1" fontAlgn="t" latinLnBrk="0" hangingPunct="1"/>
            <a:r>
              <a:rPr lang="en-US" sz="1200" b="0" i="0" u="none" strike="noStrike" kern="1200" dirty="0" smtClean="0">
                <a:solidFill>
                  <a:schemeClr val="tx1"/>
                </a:solidFill>
                <a:effectLst/>
                <a:latin typeface="+mn-lt"/>
                <a:ea typeface="+mn-ea"/>
                <a:cs typeface="+mn-cs"/>
              </a:rPr>
              <a:t>102</a:t>
            </a:r>
          </a:p>
          <a:p>
            <a:pPr rtl="0" eaLnBrk="1" fontAlgn="t" latinLnBrk="0" hangingPunct="1"/>
            <a:r>
              <a:rPr lang="en-US" sz="1200" b="0" i="0" u="none" strike="noStrike" kern="1200" dirty="0" smtClean="0">
                <a:solidFill>
                  <a:schemeClr val="tx1"/>
                </a:solidFill>
                <a:effectLst/>
                <a:latin typeface="+mn-lt"/>
                <a:ea typeface="+mn-ea"/>
                <a:cs typeface="+mn-cs"/>
              </a:rPr>
              <a:t>Vowel</a:t>
            </a:r>
          </a:p>
          <a:p>
            <a:pPr rtl="0" eaLnBrk="1" fontAlgn="t" latinLnBrk="0" hangingPunct="1"/>
            <a:r>
              <a:rPr lang="en-US" sz="1200" b="0" i="0" u="none" strike="noStrike" kern="1200" dirty="0" smtClean="0">
                <a:solidFill>
                  <a:schemeClr val="tx1"/>
                </a:solidFill>
                <a:effectLst/>
                <a:latin typeface="+mn-lt"/>
                <a:ea typeface="+mn-ea"/>
                <a:cs typeface="+mn-cs"/>
              </a:rPr>
              <a:t>528</a:t>
            </a:r>
          </a:p>
          <a:p>
            <a:pPr rtl="0" eaLnBrk="1" fontAlgn="t" latinLnBrk="0" hangingPunct="1"/>
            <a:r>
              <a:rPr lang="en-US" sz="1200" b="0" i="0" u="none" strike="noStrike" kern="1200" dirty="0" smtClean="0">
                <a:solidFill>
                  <a:schemeClr val="tx1"/>
                </a:solidFill>
                <a:effectLst/>
                <a:latin typeface="+mn-lt"/>
                <a:ea typeface="+mn-ea"/>
                <a:cs typeface="+mn-cs"/>
              </a:rPr>
              <a:t>10</a:t>
            </a:r>
          </a:p>
          <a:p>
            <a:pPr rtl="0" eaLnBrk="1" fontAlgn="t" latinLnBrk="0" hangingPunct="1"/>
            <a:r>
              <a:rPr lang="en-US" sz="1200" b="0" i="0" u="none" strike="noStrike" kern="1200" dirty="0" smtClean="0">
                <a:solidFill>
                  <a:schemeClr val="tx1"/>
                </a:solidFill>
                <a:effectLst/>
                <a:latin typeface="+mn-lt"/>
                <a:ea typeface="+mn-ea"/>
                <a:cs typeface="+mn-cs"/>
              </a:rPr>
              <a:t>11</a:t>
            </a:r>
          </a:p>
          <a:p>
            <a:pPr rtl="0" eaLnBrk="1" fontAlgn="t" latinLnBrk="0" hangingPunct="1"/>
            <a:r>
              <a:rPr lang="en-US" sz="1200" b="0" i="0" u="none" strike="noStrike" kern="1200" dirty="0" smtClean="0">
                <a:solidFill>
                  <a:schemeClr val="tx1"/>
                </a:solidFill>
                <a:effectLst/>
                <a:latin typeface="+mn-lt"/>
                <a:ea typeface="+mn-ea"/>
                <a:cs typeface="+mn-cs"/>
              </a:rPr>
              <a:t>39.8</a:t>
            </a:r>
          </a:p>
          <a:p>
            <a:pPr rtl="0" eaLnBrk="1" fontAlgn="t" latinLnBrk="0" hangingPunct="1"/>
            <a:r>
              <a:rPr lang="en-US" sz="1200" b="0" i="0" u="none" strike="noStrike" kern="1200" dirty="0" smtClean="0">
                <a:solidFill>
                  <a:schemeClr val="tx1"/>
                </a:solidFill>
                <a:effectLst/>
                <a:latin typeface="+mn-lt"/>
                <a:ea typeface="+mn-ea"/>
                <a:cs typeface="+mn-cs"/>
              </a:rPr>
              <a:t>2170</a:t>
            </a:r>
          </a:p>
          <a:p>
            <a:pPr rtl="0" eaLnBrk="1" fontAlgn="t" latinLnBrk="0" hangingPunct="1"/>
            <a:r>
              <a:rPr lang="en-US" sz="1200" b="0" i="0" u="none" strike="noStrike" kern="1200" dirty="0" smtClean="0">
                <a:solidFill>
                  <a:schemeClr val="tx1"/>
                </a:solidFill>
                <a:effectLst/>
                <a:latin typeface="+mn-lt"/>
                <a:ea typeface="+mn-ea"/>
                <a:cs typeface="+mn-cs"/>
              </a:rPr>
              <a:t>38.7</a:t>
            </a:r>
          </a:p>
          <a:p>
            <a:pPr rtl="0" eaLnBrk="1" fontAlgn="t" latinLnBrk="0" hangingPunct="1"/>
            <a:r>
              <a:rPr lang="en-US" sz="1200" b="0" i="0" u="none" strike="noStrike" kern="1200" dirty="0" smtClean="0">
                <a:solidFill>
                  <a:schemeClr val="tx1"/>
                </a:solidFill>
                <a:effectLst/>
                <a:latin typeface="+mn-lt"/>
                <a:ea typeface="+mn-ea"/>
                <a:cs typeface="+mn-cs"/>
              </a:rPr>
              <a:t>3069</a:t>
            </a:r>
          </a:p>
          <a:p>
            <a:pPr rtl="0" eaLnBrk="1" fontAlgn="t" latinLnBrk="0" hangingPunct="1"/>
            <a:r>
              <a:rPr lang="en-US" sz="1200" b="0" i="0" u="none" strike="noStrike" kern="1200" dirty="0" smtClean="0">
                <a:solidFill>
                  <a:schemeClr val="tx1"/>
                </a:solidFill>
                <a:effectLst/>
                <a:latin typeface="+mn-lt"/>
                <a:ea typeface="+mn-ea"/>
                <a:cs typeface="+mn-cs"/>
              </a:rPr>
              <a:t>34.8</a:t>
            </a:r>
          </a:p>
          <a:p>
            <a:pPr rtl="0" eaLnBrk="1" fontAlgn="t" latinLnBrk="0" hangingPunct="1"/>
            <a:r>
              <a:rPr lang="en-US" sz="1200" b="0" i="0" u="none" strike="noStrike" kern="1200" dirty="0" smtClean="0">
                <a:solidFill>
                  <a:schemeClr val="tx1"/>
                </a:solidFill>
                <a:effectLst/>
                <a:latin typeface="+mn-lt"/>
                <a:ea typeface="+mn-ea"/>
                <a:cs typeface="+mn-cs"/>
              </a:rPr>
              <a:t>1249</a:t>
            </a:r>
          </a:p>
          <a:p>
            <a:pPr rtl="0" eaLnBrk="1" fontAlgn="t" latinLnBrk="0" hangingPunct="1"/>
            <a:r>
              <a:rPr lang="en-US" sz="1200" b="0" i="0" u="none" strike="noStrike" kern="1200" dirty="0" smtClean="0">
                <a:solidFill>
                  <a:schemeClr val="tx1"/>
                </a:solidFill>
                <a:effectLst/>
                <a:latin typeface="+mn-lt"/>
                <a:ea typeface="+mn-ea"/>
                <a:cs typeface="+mn-cs"/>
              </a:rPr>
              <a:t>39.6</a:t>
            </a:r>
          </a:p>
          <a:p>
            <a:pPr rtl="0" eaLnBrk="1" fontAlgn="t" latinLnBrk="0" hangingPunct="1"/>
            <a:r>
              <a:rPr lang="en-US" sz="1200" b="0" i="0" u="none" strike="noStrike" kern="1200" dirty="0" smtClean="0">
                <a:solidFill>
                  <a:schemeClr val="tx1"/>
                </a:solidFill>
                <a:effectLst/>
                <a:latin typeface="+mn-lt"/>
                <a:ea typeface="+mn-ea"/>
                <a:cs typeface="+mn-cs"/>
              </a:rPr>
              <a:t>258</a:t>
            </a:r>
          </a:p>
          <a:p>
            <a:endParaRPr lang="en-US" dirty="0"/>
          </a:p>
        </p:txBody>
      </p:sp>
      <p:sp>
        <p:nvSpPr>
          <p:cNvPr id="4" name="Slide Number Placeholder 3"/>
          <p:cNvSpPr>
            <a:spLocks noGrp="1"/>
          </p:cNvSpPr>
          <p:nvPr>
            <p:ph type="sldNum" sz="quarter" idx="10"/>
          </p:nvPr>
        </p:nvSpPr>
        <p:spPr/>
        <p:txBody>
          <a:bodyPr/>
          <a:lstStyle/>
          <a:p>
            <a:fld id="{1F3D97EA-6A78-4805-9DB0-F2911EBE804B}" type="slidenum">
              <a:rPr lang="en-US" smtClean="0"/>
              <a:t>16</a:t>
            </a:fld>
            <a:endParaRPr lang="en-US"/>
          </a:p>
        </p:txBody>
      </p:sp>
    </p:spTree>
    <p:extLst>
      <p:ext uri="{BB962C8B-B14F-4D97-AF65-F5344CB8AC3E}">
        <p14:creationId xmlns:p14="http://schemas.microsoft.com/office/powerpoint/2010/main" val="3254760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1-against-1 performed worse then the quadratic method. It also tended to have the most support vectors</a:t>
            </a:r>
          </a:p>
          <a:p>
            <a:endParaRPr lang="en-US" dirty="0"/>
          </a:p>
        </p:txBody>
      </p:sp>
      <p:sp>
        <p:nvSpPr>
          <p:cNvPr id="4" name="Slide Number Placeholder 3"/>
          <p:cNvSpPr>
            <a:spLocks noGrp="1"/>
          </p:cNvSpPr>
          <p:nvPr>
            <p:ph type="sldNum" sz="quarter" idx="10"/>
          </p:nvPr>
        </p:nvSpPr>
        <p:spPr/>
        <p:txBody>
          <a:bodyPr/>
          <a:lstStyle/>
          <a:p>
            <a:fld id="{1F3D97EA-6A78-4805-9DB0-F2911EBE804B}" type="slidenum">
              <a:rPr lang="en-US" smtClean="0"/>
              <a:t>17</a:t>
            </a:fld>
            <a:endParaRPr lang="en-US"/>
          </a:p>
        </p:txBody>
      </p:sp>
    </p:spTree>
    <p:extLst>
      <p:ext uri="{BB962C8B-B14F-4D97-AF65-F5344CB8AC3E}">
        <p14:creationId xmlns:p14="http://schemas.microsoft.com/office/powerpoint/2010/main" val="26389870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Further research is need to test how the methods perform for large datasets</a:t>
            </a:r>
          </a:p>
          <a:p>
            <a:endParaRPr lang="en-US" dirty="0"/>
          </a:p>
        </p:txBody>
      </p:sp>
      <p:sp>
        <p:nvSpPr>
          <p:cNvPr id="4" name="Slide Number Placeholder 3"/>
          <p:cNvSpPr>
            <a:spLocks noGrp="1"/>
          </p:cNvSpPr>
          <p:nvPr>
            <p:ph type="sldNum" sz="quarter" idx="10"/>
          </p:nvPr>
        </p:nvSpPr>
        <p:spPr/>
        <p:txBody>
          <a:bodyPr/>
          <a:lstStyle/>
          <a:p>
            <a:fld id="{1F3D97EA-6A78-4805-9DB0-F2911EBE804B}" type="slidenum">
              <a:rPr lang="en-US" smtClean="0"/>
              <a:t>18</a:t>
            </a:fld>
            <a:endParaRPr lang="en-US"/>
          </a:p>
        </p:txBody>
      </p:sp>
    </p:spTree>
    <p:extLst>
      <p:ext uri="{BB962C8B-B14F-4D97-AF65-F5344CB8AC3E}">
        <p14:creationId xmlns:p14="http://schemas.microsoft.com/office/powerpoint/2010/main" val="447593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Solving a linear program instead of a quadratic one</a:t>
            </a:r>
            <a:endParaRPr lang="en-US" dirty="0"/>
          </a:p>
        </p:txBody>
      </p:sp>
      <p:sp>
        <p:nvSpPr>
          <p:cNvPr id="4" name="Slide Number Placeholder 3"/>
          <p:cNvSpPr>
            <a:spLocks noGrp="1"/>
          </p:cNvSpPr>
          <p:nvPr>
            <p:ph type="sldNum" sz="quarter" idx="10"/>
          </p:nvPr>
        </p:nvSpPr>
        <p:spPr/>
        <p:txBody>
          <a:bodyPr/>
          <a:lstStyle/>
          <a:p>
            <a:fld id="{1F3D97EA-6A78-4805-9DB0-F2911EBE804B}" type="slidenum">
              <a:rPr lang="en-US" smtClean="0"/>
              <a:t>2</a:t>
            </a:fld>
            <a:endParaRPr lang="en-US"/>
          </a:p>
        </p:txBody>
      </p:sp>
    </p:spTree>
    <p:extLst>
      <p:ext uri="{BB962C8B-B14F-4D97-AF65-F5344CB8AC3E}">
        <p14:creationId xmlns:p14="http://schemas.microsoft.com/office/powerpoint/2010/main" val="2520271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The goal is to choose the parameter </a:t>
                </a:r>
                <a14:m>
                  <m:oMath xmlns:m="http://schemas.openxmlformats.org/officeDocument/2006/math">
                    <m:r>
                      <a:rPr lang="en-US" i="1" smtClean="0">
                        <a:latin typeface="Cambria Math" panose="02040503050406030204" pitchFamily="18" charset="0"/>
                        <a:ea typeface="Cambria Math" panose="02040503050406030204" pitchFamily="18" charset="0"/>
                      </a:rPr>
                      <m:t>𝛼</m:t>
                    </m:r>
                  </m:oMath>
                </a14:m>
                <a:r>
                  <a:rPr lang="en-US" dirty="0" smtClean="0"/>
                  <a:t> that minimizes </a:t>
                </a:r>
                <a14:m>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r>
                          <a:rPr lang="en-US" b="0" i="1" smtClean="0">
                            <a:latin typeface="Cambria Math" panose="02040503050406030204" pitchFamily="18" charset="0"/>
                          </a:rPr>
                          <m:t>𝐿</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𝛼</m:t>
                            </m:r>
                          </m:e>
                        </m:d>
                        <m:r>
                          <a:rPr lang="en-US" b="0" i="1" smtClean="0">
                            <a:latin typeface="Cambria Math" panose="02040503050406030204" pitchFamily="18" charset="0"/>
                            <a:ea typeface="Cambria Math" panose="02040503050406030204" pitchFamily="18" charset="0"/>
                          </a:rPr>
                          <m:t>)</m:t>
                        </m:r>
                      </m:e>
                    </m:nary>
                  </m:oMath>
                </a14:m>
                <a:r>
                  <a:rPr lang="en-US" dirty="0" smtClean="0"/>
                  <a:t> where</a:t>
                </a:r>
              </a:p>
              <a:p>
                <a:pPr marL="0" indent="0">
                  <a:buNone/>
                </a:pPr>
                <a14:m>
                  <m:oMathPara xmlns:m="http://schemas.openxmlformats.org/officeDocument/2006/math">
                    <m:oMathParaPr>
                      <m:jc m:val="center"/>
                    </m:oMathParaPr>
                    <m:oMath xmlns:m="http://schemas.openxmlformats.org/officeDocument/2006/math">
                      <m:r>
                        <a:rPr lang="en-US" b="0" i="1" smtClean="0">
                          <a:latin typeface="Cambria Math" panose="02040503050406030204" pitchFamily="18" charset="0"/>
                        </a:rPr>
                        <m:t>𝐿</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𝛼</m:t>
                              </m:r>
                            </m:e>
                          </m:d>
                        </m:e>
                      </m:d>
                      <m:r>
                        <a:rPr lang="en-US" b="0" i="1"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 </m:t>
                          </m:r>
                          <m:m>
                            <m:mPr>
                              <m:plcHide m:val="on"/>
                              <m:mcs>
                                <m:mc>
                                  <m:mcPr>
                                    <m:count m:val="1"/>
                                    <m:mcJc m:val="center"/>
                                  </m:mcPr>
                                </m:mc>
                              </m:mcs>
                              <m:ctrlPr>
                                <a:rPr lang="en-US" b="0" i="1" smtClean="0">
                                  <a:latin typeface="Cambria Math" panose="02040503050406030204" pitchFamily="18" charset="0"/>
                                  <a:ea typeface="Cambria Math" panose="02040503050406030204" pitchFamily="18" charset="0"/>
                                </a:rPr>
                              </m:ctrlPr>
                            </m:mPr>
                            <m:mr>
                              <m:e>
                                <m:r>
                                  <a:rPr lang="en-US" b="0" i="1" smtClean="0">
                                    <a:latin typeface="Cambria Math" panose="02040503050406030204" pitchFamily="18" charset="0"/>
                                    <a:ea typeface="Cambria Math" panose="02040503050406030204" pitchFamily="18" charset="0"/>
                                  </a:rPr>
                                  <m:t>0 </m:t>
                                </m:r>
                                <m:r>
                                  <m:rPr>
                                    <m:nor/>
                                  </m:rPr>
                                  <a:rPr lang="en-US" b="0" i="0" smtClean="0">
                                    <a:latin typeface="Cambria Math" panose="02040503050406030204" pitchFamily="18" charset="0"/>
                                    <a:ea typeface="Cambria Math" panose="02040503050406030204" pitchFamily="18" charset="0"/>
                                  </a:rPr>
                                  <m:t>if</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𝑓</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𝛼</m:t>
                                    </m:r>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𝑦</m:t>
                                </m:r>
                                <m:r>
                                  <a:rPr lang="en-US" b="0" i="1" smtClean="0">
                                    <a:latin typeface="Cambria Math" panose="02040503050406030204" pitchFamily="18" charset="0"/>
                                    <a:ea typeface="Cambria Math" panose="02040503050406030204" pitchFamily="18" charset="0"/>
                                  </a:rPr>
                                  <m:t> </m:t>
                                </m:r>
                              </m:e>
                            </m:mr>
                            <m:mr>
                              <m:e>
                                <m:r>
                                  <a:rPr lang="en-US" b="0" i="1" smtClean="0">
                                    <a:latin typeface="Cambria Math" panose="02040503050406030204" pitchFamily="18" charset="0"/>
                                    <a:ea typeface="Cambria Math" panose="02040503050406030204" pitchFamily="18" charset="0"/>
                                  </a:rPr>
                                  <m:t>1       </m:t>
                                </m:r>
                                <m:r>
                                  <m:rPr>
                                    <m:nor/>
                                  </m:rPr>
                                  <a:rPr lang="en-US" b="0" i="0" smtClean="0">
                                    <a:latin typeface="Cambria Math" panose="02040503050406030204" pitchFamily="18" charset="0"/>
                                    <a:ea typeface="Cambria Math" panose="02040503050406030204" pitchFamily="18" charset="0"/>
                                  </a:rPr>
                                  <m:t>otherwise</m:t>
                                </m:r>
                              </m:e>
                            </m:mr>
                          </m:m>
                        </m:e>
                      </m:d>
                    </m:oMath>
                  </m:oMathPara>
                </a14:m>
                <a:endParaRPr lang="en-US" dirty="0"/>
              </a:p>
            </p:txBody>
          </p:sp>
        </mc:Choice>
        <mc:Fallback xmlns="">
          <p:sp>
            <p:nvSpPr>
              <p:cNvPr id="3" name="Notes Placeholder 2"/>
              <p:cNvSpPr>
                <a:spLocks noGrp="1"/>
              </p:cNvSpPr>
              <p:nvPr>
                <p:ph type="body" idx="1"/>
              </p:nvPr>
            </p:nvSpPr>
            <p:spPr/>
            <p:txBody>
              <a:bodyPr/>
              <a:lstStyle/>
              <a:p>
                <a:r>
                  <a:rPr lang="en-US" dirty="0" smtClean="0"/>
                  <a:t>The goal is to choose the parameter </a:t>
                </a:r>
                <a:r>
                  <a:rPr lang="en-US" i="0" smtClean="0">
                    <a:latin typeface="Cambria Math" panose="02040503050406030204" pitchFamily="18" charset="0"/>
                    <a:ea typeface="Cambria Math" panose="02040503050406030204" pitchFamily="18" charset="0"/>
                  </a:rPr>
                  <a:t>𝛼</a:t>
                </a:r>
                <a:r>
                  <a:rPr lang="en-US" dirty="0" smtClean="0"/>
                  <a:t> that minimizes </a:t>
                </a:r>
                <a:r>
                  <a:rPr lang="en-US" i="0" smtClean="0">
                    <a:latin typeface="Cambria Math" panose="02040503050406030204" pitchFamily="18" charset="0"/>
                  </a:rPr>
                  <a:t>∑</a:t>
                </a:r>
                <a:r>
                  <a:rPr lang="en-US" b="0" i="0" smtClean="0">
                    <a:latin typeface="Cambria Math" panose="02040503050406030204" pitchFamily="18" charset="0"/>
                  </a:rPr>
                  <a:t>_(𝑖=1)^𝑙</a:t>
                </a:r>
                <a:r>
                  <a:rPr lang="en-US" b="0" i="0" smtClean="0">
                    <a:latin typeface="Cambria Math" panose="02040503050406030204" pitchFamily="18" charset="0"/>
                    <a:ea typeface="Cambria Math" panose="02040503050406030204" pitchFamily="18" charset="0"/>
                  </a:rPr>
                  <a:t>▒〖</a:t>
                </a:r>
                <a:r>
                  <a:rPr lang="en-US" b="0" i="0" smtClean="0">
                    <a:latin typeface="Cambria Math" panose="02040503050406030204" pitchFamily="18" charset="0"/>
                  </a:rPr>
                  <a:t>𝐿(𝑦_𝑖,𝑓(𝑥_𝑖,</a:t>
                </a:r>
                <a:r>
                  <a:rPr lang="en-US" b="0" i="0" smtClean="0">
                    <a:latin typeface="Cambria Math" panose="02040503050406030204" pitchFamily="18" charset="0"/>
                    <a:ea typeface="Cambria Math" panose="02040503050406030204" pitchFamily="18" charset="0"/>
                  </a:rPr>
                  <a:t>𝛼))〗</a:t>
                </a:r>
                <a:r>
                  <a:rPr lang="en-US" dirty="0" smtClean="0"/>
                  <a:t> where</a:t>
                </a:r>
              </a:p>
              <a:p>
                <a:pPr marL="0" indent="0">
                  <a:buNone/>
                </a:pPr>
                <a:r>
                  <a:rPr lang="en-US" b="0" i="0" smtClean="0">
                    <a:latin typeface="Cambria Math" panose="02040503050406030204" pitchFamily="18" charset="0"/>
                  </a:rPr>
                  <a:t>𝐿(𝑦,𝑓(𝑥,</a:t>
                </a:r>
                <a:r>
                  <a:rPr lang="en-US" b="0" i="0" smtClean="0">
                    <a:latin typeface="Cambria Math" panose="02040503050406030204" pitchFamily="18" charset="0"/>
                    <a:ea typeface="Cambria Math" panose="02040503050406030204" pitchFamily="18" charset="0"/>
                  </a:rPr>
                  <a:t>𝛼))={ ■(0 "if"  𝑓(𝑥,𝛼)=𝑦 @1       "otherwise" )┤</a:t>
                </a:r>
                <a:endParaRPr lang="en-US" dirty="0"/>
              </a:p>
            </p:txBody>
          </p:sp>
        </mc:Fallback>
      </mc:AlternateContent>
      <p:sp>
        <p:nvSpPr>
          <p:cNvPr id="4" name="Slide Number Placeholder 3"/>
          <p:cNvSpPr>
            <a:spLocks noGrp="1"/>
          </p:cNvSpPr>
          <p:nvPr>
            <p:ph type="sldNum" sz="quarter" idx="10"/>
          </p:nvPr>
        </p:nvSpPr>
        <p:spPr/>
        <p:txBody>
          <a:bodyPr/>
          <a:lstStyle/>
          <a:p>
            <a:fld id="{1F3D97EA-6A78-4805-9DB0-F2911EBE804B}" type="slidenum">
              <a:rPr lang="en-US" smtClean="0"/>
              <a:t>3</a:t>
            </a:fld>
            <a:endParaRPr lang="en-US"/>
          </a:p>
        </p:txBody>
      </p:sp>
    </p:spTree>
    <p:extLst>
      <p:ext uri="{BB962C8B-B14F-4D97-AF65-F5344CB8AC3E}">
        <p14:creationId xmlns:p14="http://schemas.microsoft.com/office/powerpoint/2010/main" val="3533149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with constrains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&lt;</m:t>
                        </m:r>
                        <m:r>
                          <a:rPr lang="en-US" b="0" i="1" smtClean="0">
                            <a:latin typeface="Cambria Math" panose="02040503050406030204" pitchFamily="18" charset="0"/>
                          </a:rPr>
                          <m:t>𝑤</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r>
                          <a:rPr lang="en-US" b="0" i="1" smtClean="0">
                            <a:latin typeface="Cambria Math" panose="02040503050406030204" pitchFamily="18" charset="0"/>
                          </a:rPr>
                          <m:t>&gt;+</m:t>
                        </m:r>
                        <m:r>
                          <a:rPr lang="en-US" b="0" i="1" smtClean="0">
                            <a:latin typeface="Cambria Math" panose="02040503050406030204" pitchFamily="18" charset="0"/>
                          </a:rPr>
                          <m:t>𝑏</m:t>
                        </m:r>
                      </m:e>
                    </m:d>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𝜉</m:t>
                        </m:r>
                      </m:e>
                      <m:sub>
                        <m:r>
                          <a:rPr lang="en-US" b="0" i="1" smtClean="0">
                            <a:latin typeface="Cambria Math" panose="02040503050406030204" pitchFamily="18" charset="0"/>
                          </a:rPr>
                          <m:t>𝑖</m:t>
                        </m:r>
                      </m:sub>
                    </m:sSub>
                    <m:r>
                      <a:rPr lang="en-US" b="0" i="1" smtClean="0">
                        <a:latin typeface="Cambria Math" panose="02040503050406030204" pitchFamily="18" charset="0"/>
                      </a:rPr>
                      <m:t>,  </m:t>
                    </m:r>
                    <m:r>
                      <m:rPr>
                        <m:nor/>
                      </m:rPr>
                      <a:rPr lang="en-US" b="0" i="0" smtClean="0">
                        <a:latin typeface="Cambria Math" panose="02040503050406030204" pitchFamily="18" charset="0"/>
                      </a:rPr>
                      <m:t>and</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𝜉</m:t>
                        </m:r>
                      </m:e>
                      <m:sub>
                        <m:r>
                          <a:rPr lang="en-US" b="0" i="1" smtClean="0">
                            <a:latin typeface="Cambria Math" panose="02040503050406030204" pitchFamily="18" charset="0"/>
                          </a:rPr>
                          <m:t>𝑖</m:t>
                        </m:r>
                      </m:sub>
                    </m:sSub>
                    <m:r>
                      <a:rPr lang="en-US" b="0" i="1" smtClean="0">
                        <a:latin typeface="Cambria Math" panose="02040503050406030204" pitchFamily="18" charset="0"/>
                      </a:rPr>
                      <m:t>≥0,  </m:t>
                    </m:r>
                    <m:r>
                      <m:rPr>
                        <m:nor/>
                      </m:rPr>
                      <a:rPr lang="en-US" b="0" i="0" smtClean="0">
                        <a:latin typeface="Cambria Math" panose="02040503050406030204" pitchFamily="18" charset="0"/>
                      </a:rPr>
                      <m:t>for</m:t>
                    </m:r>
                    <m:r>
                      <a:rPr lang="en-US" b="0" i="1" smtClean="0">
                        <a:latin typeface="Cambria Math" panose="02040503050406030204" pitchFamily="18" charset="0"/>
                      </a:rPr>
                      <m:t>  </m:t>
                    </m:r>
                    <m:r>
                      <a:rPr lang="en-US" b="0" i="1" smtClean="0">
                        <a:latin typeface="Cambria Math" panose="02040503050406030204" pitchFamily="18" charset="0"/>
                      </a:rPr>
                      <m:t>𝑖</m:t>
                    </m:r>
                    <m:r>
                      <a:rPr lang="en-US" b="0" i="1" smtClean="0">
                        <a:latin typeface="Cambria Math" panose="02040503050406030204" pitchFamily="18" charset="0"/>
                      </a:rPr>
                      <m:t>=1,…,</m:t>
                    </m:r>
                    <m:r>
                      <a:rPr lang="en-US" b="0" i="1" smtClean="0">
                        <a:latin typeface="Cambria Math" panose="02040503050406030204" pitchFamily="18" charset="0"/>
                      </a:rPr>
                      <m:t>𝑙</m:t>
                    </m:r>
                  </m:oMath>
                </a14:m>
                <a:endParaRPr lang="en-US" dirty="0" smtClean="0"/>
              </a:p>
              <a:p>
                <a:endParaRPr lang="en-US" dirty="0"/>
              </a:p>
            </p:txBody>
          </p:sp>
        </mc:Choice>
        <mc:Fallback xmlns="">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with constrains </a:t>
                </a:r>
                <a:r>
                  <a:rPr lang="en-US" b="0" i="0" smtClean="0">
                    <a:latin typeface="Cambria Math" panose="02040503050406030204" pitchFamily="18" charset="0"/>
                  </a:rPr>
                  <a:t>𝑦_𝑖 (&lt;𝑤⋅𝑥_𝑖&gt;+𝑏)≥1−𝜉_𝑖,  "and"  𝜉_𝑖≥0,  "for"  𝑖=1,…,𝑙</a:t>
                </a:r>
                <a:endParaRPr lang="en-US" dirty="0" smtClean="0"/>
              </a:p>
              <a:p>
                <a:endParaRPr lang="en-US" dirty="0"/>
              </a:p>
            </p:txBody>
          </p:sp>
        </mc:Fallback>
      </mc:AlternateContent>
      <p:sp>
        <p:nvSpPr>
          <p:cNvPr id="4" name="Slide Number Placeholder 3"/>
          <p:cNvSpPr>
            <a:spLocks noGrp="1"/>
          </p:cNvSpPr>
          <p:nvPr>
            <p:ph type="sldNum" sz="quarter" idx="10"/>
          </p:nvPr>
        </p:nvSpPr>
        <p:spPr/>
        <p:txBody>
          <a:bodyPr/>
          <a:lstStyle/>
          <a:p>
            <a:fld id="{1F3D97EA-6A78-4805-9DB0-F2911EBE804B}" type="slidenum">
              <a:rPr lang="en-US" smtClean="0"/>
              <a:t>4</a:t>
            </a:fld>
            <a:endParaRPr lang="en-US"/>
          </a:p>
        </p:txBody>
      </p:sp>
    </p:spTree>
    <p:extLst>
      <p:ext uri="{BB962C8B-B14F-4D97-AF65-F5344CB8AC3E}">
        <p14:creationId xmlns:p14="http://schemas.microsoft.com/office/powerpoint/2010/main" val="1313403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Giving the following decision function</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m:rPr>
                          <m:nor/>
                        </m:rPr>
                        <a:rPr lang="en-US" b="0" i="0" smtClean="0">
                          <a:latin typeface="Cambria Math" panose="02040503050406030204" pitchFamily="18" charset="0"/>
                        </a:rPr>
                        <m:t>sign</m:t>
                      </m:r>
                      <m:r>
                        <a:rPr lang="en-US" b="0" i="1" smtClean="0">
                          <a:latin typeface="Cambria Math" panose="02040503050406030204" pitchFamily="18" charset="0"/>
                        </a:rPr>
                        <m:t>[</m:t>
                      </m:r>
                      <m:d>
                        <m:dPr>
                          <m:ctrlPr>
                            <a:rPr lang="en-US" b="0" i="1" smtClean="0">
                              <a:latin typeface="Cambria Math" panose="02040503050406030204" pitchFamily="18" charset="0"/>
                            </a:rPr>
                          </m:ctrlPr>
                        </m:dPr>
                        <m:e>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𝑖</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r>
                                <a:rPr lang="en-US" b="0" i="1" smtClean="0">
                                  <a:latin typeface="Cambria Math" panose="02040503050406030204" pitchFamily="18" charset="0"/>
                                </a:rPr>
                                <m:t>𝐾</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e>
                              </m:d>
                            </m:e>
                          </m:nary>
                        </m:e>
                      </m:d>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m:t>
                      </m:r>
                    </m:oMath>
                  </m:oMathPara>
                </a14:m>
                <a:endParaRPr lang="en-US" dirty="0" smtClean="0"/>
              </a:p>
              <a:p>
                <a:endParaRPr lang="en-US" dirty="0"/>
              </a:p>
            </p:txBody>
          </p:sp>
        </mc:Choice>
        <mc:Fallback xmlns="">
          <p:sp>
            <p:nvSpPr>
              <p:cNvPr id="3" name="Notes Placeholder 2"/>
              <p:cNvSpPr>
                <a:spLocks noGrp="1"/>
              </p:cNvSpPr>
              <p:nvPr>
                <p:ph type="body" idx="1"/>
              </p:nvPr>
            </p:nvSpPr>
            <p:spPr/>
            <p:txBody>
              <a:bodyPr/>
              <a:lstStyle/>
              <a:p>
                <a:r>
                  <a:rPr lang="en-US" dirty="0" smtClean="0"/>
                  <a:t>Giving the following decision function</a:t>
                </a:r>
              </a:p>
              <a:p>
                <a:pPr marL="0" indent="0">
                  <a:buNone/>
                </a:pPr>
                <a:r>
                  <a:rPr lang="en-US" b="0" i="0" smtClean="0">
                    <a:latin typeface="Cambria Math" panose="02040503050406030204" pitchFamily="18" charset="0"/>
                  </a:rPr>
                  <a:t>𝑓(𝑥)="sign"[(∑_(𝑖=1)^𝑙▒〖𝛼_𝑖 𝑦_𝑖 𝐾(𝑥,𝑥_𝑖 ) 〗)+𝑏]</a:t>
                </a:r>
                <a:endParaRPr lang="en-US" dirty="0" smtClean="0"/>
              </a:p>
              <a:p>
                <a:endParaRPr lang="en-US" dirty="0"/>
              </a:p>
            </p:txBody>
          </p:sp>
        </mc:Fallback>
      </mc:AlternateContent>
      <p:sp>
        <p:nvSpPr>
          <p:cNvPr id="4" name="Slide Number Placeholder 3"/>
          <p:cNvSpPr>
            <a:spLocks noGrp="1"/>
          </p:cNvSpPr>
          <p:nvPr>
            <p:ph type="sldNum" sz="quarter" idx="10"/>
          </p:nvPr>
        </p:nvSpPr>
        <p:spPr/>
        <p:txBody>
          <a:bodyPr/>
          <a:lstStyle/>
          <a:p>
            <a:fld id="{1F3D97EA-6A78-4805-9DB0-F2911EBE804B}" type="slidenum">
              <a:rPr lang="en-US" smtClean="0"/>
              <a:t>5</a:t>
            </a:fld>
            <a:endParaRPr lang="en-US"/>
          </a:p>
        </p:txBody>
      </p:sp>
    </p:spTree>
    <p:extLst>
      <p:ext uri="{BB962C8B-B14F-4D97-AF65-F5344CB8AC3E}">
        <p14:creationId xmlns:p14="http://schemas.microsoft.com/office/powerpoint/2010/main" val="1699212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0" dirty="0" smtClean="0"/>
              <a:t>Applying some voting scheme for classification</a:t>
            </a:r>
          </a:p>
          <a:p>
            <a:endParaRPr lang="en-US" dirty="0"/>
          </a:p>
        </p:txBody>
      </p:sp>
      <p:sp>
        <p:nvSpPr>
          <p:cNvPr id="4" name="Slide Number Placeholder 3"/>
          <p:cNvSpPr>
            <a:spLocks noGrp="1"/>
          </p:cNvSpPr>
          <p:nvPr>
            <p:ph type="sldNum" sz="quarter" idx="10"/>
          </p:nvPr>
        </p:nvSpPr>
        <p:spPr/>
        <p:txBody>
          <a:bodyPr/>
          <a:lstStyle/>
          <a:p>
            <a:fld id="{1F3D97EA-6A78-4805-9DB0-F2911EBE804B}" type="slidenum">
              <a:rPr lang="en-US" smtClean="0"/>
              <a:t>6</a:t>
            </a:fld>
            <a:endParaRPr lang="en-US"/>
          </a:p>
        </p:txBody>
      </p:sp>
    </p:spTree>
    <p:extLst>
      <p:ext uri="{BB962C8B-B14F-4D97-AF65-F5344CB8AC3E}">
        <p14:creationId xmlns:p14="http://schemas.microsoft.com/office/powerpoint/2010/main" val="336601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This gives the decision function:</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arg</m:t>
                          </m:r>
                        </m:fName>
                        <m:e>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max</m:t>
                                  </m:r>
                                </m:e>
                                <m:lim>
                                  <m:r>
                                    <a:rPr lang="en-US" b="0" i="1" smtClean="0">
                                      <a:latin typeface="Cambria Math" panose="02040503050406030204" pitchFamily="18" charset="0"/>
                                    </a:rPr>
                                    <m:t>𝑘</m:t>
                                  </m:r>
                                </m:lim>
                              </m:limLow>
                            </m:fName>
                            <m:e>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sub>
                                  </m:sSub>
                                </m:e>
                              </m:d>
                            </m:e>
                          </m:func>
                        </m:e>
                      </m:func>
                      <m:r>
                        <a:rPr lang="en-US" b="0" i="1" smtClean="0">
                          <a:latin typeface="Cambria Math" panose="02040503050406030204" pitchFamily="18" charset="0"/>
                        </a:rPr>
                        <m:t>,  </m:t>
                      </m:r>
                      <m:r>
                        <a:rPr lang="en-US" b="0" i="1" smtClean="0">
                          <a:latin typeface="Cambria Math" panose="02040503050406030204" pitchFamily="18" charset="0"/>
                        </a:rPr>
                        <m:t>𝑖</m:t>
                      </m:r>
                      <m:r>
                        <a:rPr lang="en-US" b="0" i="1" smtClean="0">
                          <a:latin typeface="Cambria Math" panose="02040503050406030204" pitchFamily="18" charset="0"/>
                        </a:rPr>
                        <m:t>=1,…,</m:t>
                      </m:r>
                      <m:r>
                        <a:rPr lang="en-US" b="0" i="1" smtClean="0">
                          <a:latin typeface="Cambria Math" panose="02040503050406030204" pitchFamily="18" charset="0"/>
                        </a:rPr>
                        <m:t>𝑘</m:t>
                      </m:r>
                    </m:oMath>
                  </m:oMathPara>
                </a14:m>
                <a:endParaRPr lang="en-US" dirty="0" smtClean="0"/>
              </a:p>
              <a:p>
                <a:endParaRPr lang="en-US" dirty="0"/>
              </a:p>
            </p:txBody>
          </p:sp>
        </mc:Choice>
        <mc:Fallback xmlns="">
          <p:sp>
            <p:nvSpPr>
              <p:cNvPr id="3" name="Notes Placeholder 2"/>
              <p:cNvSpPr>
                <a:spLocks noGrp="1"/>
              </p:cNvSpPr>
              <p:nvPr>
                <p:ph type="body" idx="1"/>
              </p:nvPr>
            </p:nvSpPr>
            <p:spPr/>
            <p:txBody>
              <a:bodyPr/>
              <a:lstStyle/>
              <a:p>
                <a:r>
                  <a:rPr lang="en-US" dirty="0" smtClean="0"/>
                  <a:t>This gives the decision function:</a:t>
                </a:r>
              </a:p>
              <a:p>
                <a:pPr marL="0" indent="0">
                  <a:buNone/>
                </a:pPr>
                <a:r>
                  <a:rPr lang="en-US" b="0" i="0" smtClean="0">
                    <a:latin typeface="Cambria Math" panose="02040503050406030204" pitchFamily="18" charset="0"/>
                  </a:rPr>
                  <a:t>𝑓(𝑥)=arg⁡max┬𝑘⁡[&lt;𝑤_𝑖⋅𝑥&gt;+𝑏_𝑖 ] ,  𝑖=1,…,𝑘</a:t>
                </a:r>
                <a:endParaRPr lang="en-US" dirty="0" smtClean="0"/>
              </a:p>
              <a:p>
                <a:endParaRPr lang="en-US" dirty="0"/>
              </a:p>
            </p:txBody>
          </p:sp>
        </mc:Fallback>
      </mc:AlternateContent>
      <p:sp>
        <p:nvSpPr>
          <p:cNvPr id="4" name="Slide Number Placeholder 3"/>
          <p:cNvSpPr>
            <a:spLocks noGrp="1"/>
          </p:cNvSpPr>
          <p:nvPr>
            <p:ph type="sldNum" sz="quarter" idx="10"/>
          </p:nvPr>
        </p:nvSpPr>
        <p:spPr/>
        <p:txBody>
          <a:bodyPr/>
          <a:lstStyle/>
          <a:p>
            <a:fld id="{1F3D97EA-6A78-4805-9DB0-F2911EBE804B}" type="slidenum">
              <a:rPr lang="en-US" smtClean="0"/>
              <a:t>7</a:t>
            </a:fld>
            <a:endParaRPr lang="en-US"/>
          </a:p>
        </p:txBody>
      </p:sp>
    </p:spTree>
    <p:extLst>
      <p:ext uri="{BB962C8B-B14F-4D97-AF65-F5344CB8AC3E}">
        <p14:creationId xmlns:p14="http://schemas.microsoft.com/office/powerpoint/2010/main" val="1559402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which has to be maximized with respect to </a:t>
                </a:r>
                <a14:m>
                  <m:oMath xmlns:m="http://schemas.openxmlformats.org/officeDocument/2006/math">
                    <m:r>
                      <m:rPr>
                        <m:sty m:val="p"/>
                      </m:rPr>
                      <a:rPr lang="en-US" b="0" i="1" smtClean="0">
                        <a:latin typeface="Cambria Math" panose="02040503050406030204" pitchFamily="18" charset="0"/>
                      </a:rPr>
                      <m:t>α</m:t>
                    </m:r>
                  </m:oMath>
                </a14:m>
                <a:r>
                  <a:rPr lang="en-US" b="0" dirty="0" smtClean="0"/>
                  <a:t> and </a:t>
                </a:r>
                <a14:m>
                  <m:oMath xmlns:m="http://schemas.openxmlformats.org/officeDocument/2006/math">
                    <m:r>
                      <a:rPr lang="en-US" b="0" i="1" smtClean="0">
                        <a:latin typeface="Cambria Math" panose="02040503050406030204" pitchFamily="18" charset="0"/>
                      </a:rPr>
                      <m:t>𝛽</m:t>
                    </m:r>
                  </m:oMath>
                </a14:m>
                <a:r>
                  <a:rPr lang="en-US" b="0" dirty="0" smtClean="0"/>
                  <a:t> and minimized with respect to </a:t>
                </a:r>
                <a14:m>
                  <m:oMath xmlns:m="http://schemas.openxmlformats.org/officeDocument/2006/math">
                    <m:r>
                      <a:rPr lang="en-US" b="0" i="1" smtClean="0">
                        <a:latin typeface="Cambria Math" panose="02040503050406030204" pitchFamily="18" charset="0"/>
                      </a:rPr>
                      <m:t>𝑤</m:t>
                    </m:r>
                  </m:oMath>
                </a14:m>
                <a:r>
                  <a:rPr lang="en-US" b="0" dirty="0" smtClean="0"/>
                  <a:t> and </a:t>
                </a:r>
                <a14:m>
                  <m:oMath xmlns:m="http://schemas.openxmlformats.org/officeDocument/2006/math">
                    <m:r>
                      <a:rPr lang="en-US" b="0" i="1" smtClean="0">
                        <a:latin typeface="Cambria Math" panose="02040503050406030204" pitchFamily="18" charset="0"/>
                      </a:rPr>
                      <m:t>𝜉</m:t>
                    </m:r>
                  </m:oMath>
                </a14:m>
                <a:endParaRPr lang="en-US" b="0" dirty="0" smtClean="0"/>
              </a:p>
              <a:p>
                <a:endParaRPr lang="en-US" dirty="0"/>
              </a:p>
            </p:txBody>
          </p:sp>
        </mc:Choice>
        <mc:Fallback xmlns="">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which has to be maximized with respect to </a:t>
                </a:r>
                <a:r>
                  <a:rPr lang="en-US" b="0" i="0" smtClean="0">
                    <a:latin typeface="Cambria Math" panose="02040503050406030204" pitchFamily="18" charset="0"/>
                  </a:rPr>
                  <a:t>α</a:t>
                </a:r>
                <a:r>
                  <a:rPr lang="en-US" b="0" dirty="0" smtClean="0"/>
                  <a:t> and </a:t>
                </a:r>
                <a:r>
                  <a:rPr lang="en-US" b="0" i="0" smtClean="0">
                    <a:latin typeface="Cambria Math" panose="02040503050406030204" pitchFamily="18" charset="0"/>
                  </a:rPr>
                  <a:t>𝛽</a:t>
                </a:r>
                <a:r>
                  <a:rPr lang="en-US" b="0" dirty="0" smtClean="0"/>
                  <a:t> and minimized with respect to </a:t>
                </a:r>
                <a:r>
                  <a:rPr lang="en-US" b="0" i="0" smtClean="0">
                    <a:latin typeface="Cambria Math" panose="02040503050406030204" pitchFamily="18" charset="0"/>
                  </a:rPr>
                  <a:t>𝑤</a:t>
                </a:r>
                <a:r>
                  <a:rPr lang="en-US" b="0" dirty="0" smtClean="0"/>
                  <a:t> and </a:t>
                </a:r>
                <a:r>
                  <a:rPr lang="en-US" b="0" i="0" smtClean="0">
                    <a:latin typeface="Cambria Math" panose="02040503050406030204" pitchFamily="18" charset="0"/>
                  </a:rPr>
                  <a:t>𝜉</a:t>
                </a:r>
                <a:endParaRPr lang="en-US" b="0" dirty="0" smtClean="0"/>
              </a:p>
              <a:p>
                <a:endParaRPr lang="en-US" dirty="0"/>
              </a:p>
            </p:txBody>
          </p:sp>
        </mc:Fallback>
      </mc:AlternateContent>
      <p:sp>
        <p:nvSpPr>
          <p:cNvPr id="4" name="Slide Number Placeholder 3"/>
          <p:cNvSpPr>
            <a:spLocks noGrp="1"/>
          </p:cNvSpPr>
          <p:nvPr>
            <p:ph type="sldNum" sz="quarter" idx="10"/>
          </p:nvPr>
        </p:nvSpPr>
        <p:spPr/>
        <p:txBody>
          <a:bodyPr/>
          <a:lstStyle/>
          <a:p>
            <a:fld id="{1F3D97EA-6A78-4805-9DB0-F2911EBE804B}" type="slidenum">
              <a:rPr lang="en-US" smtClean="0"/>
              <a:t>8</a:t>
            </a:fld>
            <a:endParaRPr lang="en-US"/>
          </a:p>
        </p:txBody>
      </p:sp>
    </p:spTree>
    <p:extLst>
      <p:ext uri="{BB962C8B-B14F-4D97-AF65-F5344CB8AC3E}">
        <p14:creationId xmlns:p14="http://schemas.microsoft.com/office/powerpoint/2010/main" val="3916053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Please see slides 18 to 21 for complete derivation of </a:t>
                </a:r>
                <a14:m>
                  <m:oMath xmlns:m="http://schemas.openxmlformats.org/officeDocument/2006/math">
                    <m:r>
                      <a:rPr lang="en-US" b="0" i="1" smtClean="0">
                        <a:latin typeface="Cambria Math" panose="02040503050406030204" pitchFamily="18" charset="0"/>
                      </a:rPr>
                      <m:t>𝐿</m:t>
                    </m:r>
                    <m:r>
                      <a:rPr lang="en-US" b="0" i="1" smtClean="0">
                        <a:latin typeface="Cambria Math" panose="02040503050406030204" pitchFamily="18" charset="0"/>
                      </a:rPr>
                      <m:t>(</m:t>
                    </m:r>
                    <m:r>
                      <a:rPr lang="en-US" b="0" i="1" smtClean="0">
                        <a:latin typeface="Cambria Math" panose="02040503050406030204" pitchFamily="18" charset="0"/>
                      </a:rPr>
                      <m:t>𝛼</m:t>
                    </m:r>
                    <m:r>
                      <a:rPr lang="en-US" b="0" i="1" smtClean="0">
                        <a:latin typeface="Cambria Math" panose="02040503050406030204" pitchFamily="18" charset="0"/>
                      </a:rPr>
                      <m:t>)</m:t>
                    </m:r>
                  </m:oMath>
                </a14:m>
                <a:endParaRPr lang="en-US" b="0" dirty="0" smtClean="0"/>
              </a:p>
              <a:p>
                <a:endParaRPr lang="en-US" dirty="0"/>
              </a:p>
            </p:txBody>
          </p:sp>
        </mc:Choice>
        <mc:Fallback xmlns="">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Please see slides 18 to 21 for complete derivation of </a:t>
                </a:r>
                <a:r>
                  <a:rPr lang="en-US" b="0" i="0" smtClean="0">
                    <a:latin typeface="Cambria Math" panose="02040503050406030204" pitchFamily="18" charset="0"/>
                  </a:rPr>
                  <a:t>𝐿(𝛼)</a:t>
                </a:r>
                <a:endParaRPr lang="en-US" b="0" dirty="0" smtClean="0"/>
              </a:p>
              <a:p>
                <a:endParaRPr lang="en-US" dirty="0"/>
              </a:p>
            </p:txBody>
          </p:sp>
        </mc:Fallback>
      </mc:AlternateContent>
      <p:sp>
        <p:nvSpPr>
          <p:cNvPr id="4" name="Slide Number Placeholder 3"/>
          <p:cNvSpPr>
            <a:spLocks noGrp="1"/>
          </p:cNvSpPr>
          <p:nvPr>
            <p:ph type="sldNum" sz="quarter" idx="10"/>
          </p:nvPr>
        </p:nvSpPr>
        <p:spPr/>
        <p:txBody>
          <a:bodyPr/>
          <a:lstStyle/>
          <a:p>
            <a:fld id="{1F3D97EA-6A78-4805-9DB0-F2911EBE804B}" type="slidenum">
              <a:rPr lang="en-US" smtClean="0"/>
              <a:t>9</a:t>
            </a:fld>
            <a:endParaRPr lang="en-US"/>
          </a:p>
        </p:txBody>
      </p:sp>
    </p:spTree>
    <p:extLst>
      <p:ext uri="{BB962C8B-B14F-4D97-AF65-F5344CB8AC3E}">
        <p14:creationId xmlns:p14="http://schemas.microsoft.com/office/powerpoint/2010/main" val="1831059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570E80-7993-4C73-8E86-D971BE64BEB3}" type="datetime1">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882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1AAEC-746C-4B16-B27B-00DB16B97C04}" type="datetime1">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3751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67098-9943-42DC-AA25-63B7B273232E}" type="datetime1">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81463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5801CF-806C-4412-B44A-8843164B3C68}" type="datetime1">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5664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BC64CA-59BF-47BE-8F51-6D6F0BADFA39}" type="datetime1">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3982408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BC64CA-59BF-47BE-8F51-6D6F0BADFA39}" type="datetime1">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8395803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89795B-78FB-403E-85E2-4DBDD717B71F}" type="datetime1">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8425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B27468-6C13-4DAF-BCBA-0DBB738D83E5}" type="datetime1">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89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DC04A9-0B4B-4B3C-83E8-AF04F2F1A54B}" type="datetime1">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460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D52D69-9E5A-47D7-9DCB-998D7A5FD64D}" type="datetime1">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77163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7BEBD0-F6B8-4B98-81B6-77962CC16ED4}" type="datetime1">
              <a:rPr lang="en-US" smtClean="0"/>
              <a:t>5/6/2014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870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BF60EC-4179-4DFB-9B56-83AC350A7356}" type="datetime1">
              <a:rPr lang="en-US" smtClean="0"/>
              <a:t>5/6/2014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05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9C8F39-F5C6-4300-AB2A-7D84E32010CE}" type="datetime1">
              <a:rPr lang="en-US" smtClean="0"/>
              <a:t>5/6/2014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00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8BFAA6-0722-46F0-B5A1-C3CEFAA6B597}" type="datetime1">
              <a:rPr lang="en-US" smtClean="0"/>
              <a:t>5/6/2014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254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86B1C-65DB-4F4E-8977-9C25E6BCDF7D}" type="datetime1">
              <a:rPr lang="en-US" smtClean="0"/>
              <a:t>5/6/2014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546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DF88B-3A46-45C4-B73C-E79F05EA14CA}" type="datetime1">
              <a:rPr lang="en-US" smtClean="0"/>
              <a:t>5/6/2014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940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BC64CA-59BF-47BE-8F51-6D6F0BADFA39}" type="datetime1">
              <a:rPr lang="en-US" smtClean="0"/>
              <a:t>5/6/2014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2324353"/>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 id="2147483974" r:id="rId13"/>
    <p:sldLayoutId id="2147483975" r:id="rId14"/>
    <p:sldLayoutId id="2147483976" r:id="rId15"/>
    <p:sldLayoutId id="2147483977"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cap="none" dirty="0" smtClean="0"/>
              <a:t>Multi-class Support Vector Machines</a:t>
            </a:r>
            <a:endParaRPr lang="en-US" cap="none" dirty="0"/>
          </a:p>
        </p:txBody>
      </p:sp>
      <p:sp>
        <p:nvSpPr>
          <p:cNvPr id="3" name="Subtitle 2"/>
          <p:cNvSpPr>
            <a:spLocks noGrp="1"/>
          </p:cNvSpPr>
          <p:nvPr>
            <p:ph type="subTitle" idx="1"/>
          </p:nvPr>
        </p:nvSpPr>
        <p:spPr/>
        <p:txBody>
          <a:bodyPr/>
          <a:lstStyle/>
          <a:p>
            <a:r>
              <a:rPr lang="en-US" dirty="0" smtClean="0">
                <a:solidFill>
                  <a:schemeClr val="accent6">
                    <a:lumMod val="75000"/>
                  </a:schemeClr>
                </a:solidFill>
              </a:rPr>
              <a:t>Technical report by J. Weston, C. Watkins </a:t>
            </a:r>
            <a:endParaRPr lang="en-US" dirty="0">
              <a:solidFill>
                <a:schemeClr val="accent6">
                  <a:lumMod val="75000"/>
                </a:schemeClr>
              </a:solidFill>
            </a:endParaRPr>
          </a:p>
        </p:txBody>
      </p:sp>
      <p:sp>
        <p:nvSpPr>
          <p:cNvPr id="5" name="TextBox 4"/>
          <p:cNvSpPr txBox="1"/>
          <p:nvPr/>
        </p:nvSpPr>
        <p:spPr>
          <a:xfrm>
            <a:off x="536500" y="5828194"/>
            <a:ext cx="4854035" cy="369332"/>
          </a:xfrm>
          <a:prstGeom prst="rect">
            <a:avLst/>
          </a:prstGeom>
          <a:noFill/>
        </p:spPr>
        <p:txBody>
          <a:bodyPr wrap="square" rtlCol="0">
            <a:spAutoFit/>
          </a:bodyPr>
          <a:lstStyle/>
          <a:p>
            <a:r>
              <a:rPr lang="en-US" dirty="0" smtClean="0">
                <a:solidFill>
                  <a:schemeClr val="bg1">
                    <a:lumMod val="50000"/>
                  </a:schemeClr>
                </a:solidFill>
              </a:rPr>
              <a:t>Presented by Viktoria Muravina</a:t>
            </a:r>
          </a:p>
        </p:txBody>
      </p:sp>
    </p:spTree>
    <p:extLst>
      <p:ext uri="{BB962C8B-B14F-4D97-AF65-F5344CB8AC3E}">
        <p14:creationId xmlns:p14="http://schemas.microsoft.com/office/powerpoint/2010/main" val="2506690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K-class Support Vector Machines cont.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This gives the decision function</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 </m:t>
                          </m:r>
                          <m:r>
                            <a:rPr lang="en-US" i="1">
                              <a:latin typeface="Cambria Math" panose="02040503050406030204" pitchFamily="18" charset="0"/>
                            </a:rPr>
                            <m:t>𝛼</m:t>
                          </m:r>
                        </m:e>
                      </m:d>
                      <m:r>
                        <a:rPr lang="en-US" i="1">
                          <a:latin typeface="Cambria Math" panose="02040503050406030204" pitchFamily="18" charset="0"/>
                        </a:rPr>
                        <m:t>=</m:t>
                      </m:r>
                      <m:func>
                        <m:funcPr>
                          <m:ctrlPr>
                            <a:rPr lang="en-US" i="1">
                              <a:latin typeface="Cambria Math" panose="02040503050406030204" pitchFamily="18" charset="0"/>
                            </a:rPr>
                          </m:ctrlPr>
                        </m:funcPr>
                        <m:fName>
                          <m:r>
                            <m:rPr>
                              <m:sty m:val="p"/>
                            </m:rPr>
                            <a:rPr lang="en-US">
                              <a:latin typeface="Cambria Math" panose="02040503050406030204" pitchFamily="18" charset="0"/>
                            </a:rPr>
                            <m:t>arg</m:t>
                          </m:r>
                        </m:fName>
                        <m:e>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panose="02040503050406030204" pitchFamily="18" charset="0"/>
                                    </a:rPr>
                                    <m:t>max</m:t>
                                  </m:r>
                                </m:e>
                                <m:lim>
                                  <m:r>
                                    <a:rPr lang="en-US" i="1">
                                      <a:latin typeface="Cambria Math" panose="02040503050406030204" pitchFamily="18" charset="0"/>
                                    </a:rPr>
                                    <m:t>𝑛</m:t>
                                  </m:r>
                                </m:lim>
                              </m:limLow>
                            </m:fName>
                            <m:e>
                              <m:r>
                                <a:rPr lang="en-US" i="1">
                                  <a:latin typeface="Cambria Math" panose="02040503050406030204" pitchFamily="18" charset="0"/>
                                </a:rPr>
                                <m:t>[</m:t>
                              </m:r>
                              <m:nary>
                                <m:naryPr>
                                  <m:chr m:val="∑"/>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𝑙</m:t>
                                  </m:r>
                                </m:sup>
                                <m:e>
                                  <m:d>
                                    <m:dPr>
                                      <m:ctrlPr>
                                        <a:rPr lang="en-US" i="1">
                                          <a:latin typeface="Cambria Math" panose="02040503050406030204" pitchFamily="18" charset="0"/>
                                        </a:rPr>
                                      </m:ctrlPr>
                                    </m:dPr>
                                    <m:e>
                                      <m:sSubSup>
                                        <m:sSubSupPr>
                                          <m:ctrlPr>
                                            <a:rPr lang="en-US" i="1">
                                              <a:latin typeface="Cambria Math" panose="02040503050406030204" pitchFamily="18" charset="0"/>
                                            </a:rPr>
                                          </m:ctrlPr>
                                        </m:sSubSupPr>
                                        <m:e>
                                          <m:r>
                                            <a:rPr lang="en-US" i="1">
                                              <a:latin typeface="Cambria Math" panose="02040503050406030204" pitchFamily="18" charset="0"/>
                                            </a:rPr>
                                            <m:t>𝑐</m:t>
                                          </m:r>
                                        </m:e>
                                        <m:sub>
                                          <m:r>
                                            <a:rPr lang="en-US" i="1">
                                              <a:latin typeface="Cambria Math" panose="02040503050406030204" pitchFamily="18" charset="0"/>
                                            </a:rPr>
                                            <m:t>𝑖</m:t>
                                          </m:r>
                                        </m:sub>
                                        <m:sup>
                                          <m:r>
                                            <a:rPr lang="en-US" i="1">
                                              <a:latin typeface="Cambria Math" panose="02040503050406030204" pitchFamily="18" charset="0"/>
                                            </a:rPr>
                                            <m:t>𝑛</m:t>
                                          </m:r>
                                        </m:sup>
                                      </m:sSubSup>
                                      <m:sSub>
                                        <m:sSubPr>
                                          <m:ctrlPr>
                                            <a:rPr lang="en-US"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𝑖</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𝛼</m:t>
                                          </m:r>
                                        </m:e>
                                        <m:sub>
                                          <m:r>
                                            <a:rPr lang="en-US" i="1">
                                              <a:latin typeface="Cambria Math" panose="02040503050406030204" pitchFamily="18" charset="0"/>
                                            </a:rPr>
                                            <m:t>𝑖</m:t>
                                          </m:r>
                                        </m:sub>
                                        <m:sup>
                                          <m:r>
                                            <a:rPr lang="en-US" i="1">
                                              <a:latin typeface="Cambria Math" panose="02040503050406030204" pitchFamily="18" charset="0"/>
                                            </a:rPr>
                                            <m:t>𝑛</m:t>
                                          </m:r>
                                        </m:sup>
                                      </m:sSubSup>
                                    </m:e>
                                  </m:d>
                                  <m:r>
                                    <a:rPr lang="en-US" i="1">
                                      <a:latin typeface="Cambria Math" panose="02040503050406030204" pitchFamily="18" charset="0"/>
                                    </a:rPr>
                                    <m:t>&lt;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&gt;+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𝑛</m:t>
                                      </m:r>
                                    </m:sub>
                                  </m:sSub>
                                </m:e>
                              </m:nary>
                              <m:r>
                                <a:rPr lang="en-US" i="1">
                                  <a:latin typeface="Cambria Math" panose="02040503050406030204" pitchFamily="18" charset="0"/>
                                </a:rPr>
                                <m:t>]</m:t>
                              </m:r>
                            </m:e>
                          </m:func>
                        </m:e>
                      </m:func>
                    </m:oMath>
                  </m:oMathPara>
                </a14:m>
                <a:endParaRPr lang="en-US" dirty="0" smtClean="0"/>
              </a:p>
              <a:p>
                <a:r>
                  <a:rPr lang="en-US" dirty="0" smtClean="0"/>
                  <a:t>The inner product </a:t>
                </a:r>
                <a14:m>
                  <m:oMath xmlns:m="http://schemas.openxmlformats.org/officeDocument/2006/math">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𝑗</m:t>
                        </m:r>
                      </m:sub>
                    </m:sSub>
                    <m:r>
                      <a:rPr lang="en-US" b="0" i="1" smtClean="0">
                        <a:latin typeface="Cambria Math" panose="02040503050406030204" pitchFamily="18" charset="0"/>
                      </a:rPr>
                      <m:t>&gt;</m:t>
                    </m:r>
                  </m:oMath>
                </a14:m>
                <a:r>
                  <a:rPr lang="en-US" dirty="0" smtClean="0"/>
                  <a:t> can be replaced with the kernel function </a:t>
                </a:r>
                <a14:m>
                  <m:oMath xmlns:m="http://schemas.openxmlformats.org/officeDocument/2006/math">
                    <m:r>
                      <a:rPr lang="en-US" b="0" i="1" smtClean="0">
                        <a:latin typeface="Cambria Math" panose="02040503050406030204" pitchFamily="18" charset="0"/>
                      </a:rPr>
                      <m:t>𝐾</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𝑗</m:t>
                        </m:r>
                      </m:sub>
                    </m:sSub>
                    <m:r>
                      <a:rPr lang="en-US" b="0" i="1" smtClean="0">
                        <a:latin typeface="Cambria Math" panose="02040503050406030204" pitchFamily="18" charset="0"/>
                      </a:rPr>
                      <m:t>)</m:t>
                    </m:r>
                  </m:oMath>
                </a14:m>
                <a:endParaRPr lang="en-US" dirty="0" smtClean="0"/>
              </a:p>
              <a:p>
                <a:r>
                  <a:rPr lang="en-US" dirty="0" smtClean="0"/>
                  <a:t>When our k=2 the resulting </a:t>
                </a:r>
                <a:r>
                  <a:rPr lang="en-US" dirty="0" err="1" smtClean="0"/>
                  <a:t>hyperplane</a:t>
                </a:r>
                <a:r>
                  <a:rPr lang="en-US" dirty="0" smtClean="0"/>
                  <a:t> is identical to the one that we get using binary SVM</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42" t="-94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44184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k-Class Linear Programing Machine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1648326"/>
                <a:ext cx="8596668" cy="5089357"/>
              </a:xfrm>
            </p:spPr>
            <p:txBody>
              <a:bodyPr>
                <a:normAutofit/>
              </a:bodyPr>
              <a:lstStyle/>
              <a:p>
                <a:r>
                  <a:rPr lang="en-US" dirty="0" smtClean="0"/>
                  <a:t>Instead of considering the decision function as separating </a:t>
                </a:r>
                <a:r>
                  <a:rPr lang="en-US" dirty="0" err="1" smtClean="0"/>
                  <a:t>hyperplane</a:t>
                </a:r>
                <a:r>
                  <a:rPr lang="en-US" dirty="0" smtClean="0"/>
                  <a:t> we can view each class having its own decision function</a:t>
                </a:r>
              </a:p>
              <a:p>
                <a:pPr lvl="1"/>
                <a:r>
                  <a:rPr lang="en-US" dirty="0" smtClean="0"/>
                  <a:t>Defined only by training points belonging to the class</a:t>
                </a:r>
              </a:p>
              <a:p>
                <a:r>
                  <a:rPr lang="en-US" dirty="0" smtClean="0"/>
                  <a:t>This gives us that the decision rule is the largest decision function at point </a:t>
                </a:r>
                <a14:m>
                  <m:oMath xmlns:m="http://schemas.openxmlformats.org/officeDocument/2006/math">
                    <m:r>
                      <a:rPr lang="en-US" b="0" i="1" smtClean="0">
                        <a:latin typeface="Cambria Math" panose="02040503050406030204" pitchFamily="18" charset="0"/>
                      </a:rPr>
                      <m:t>𝑥</m:t>
                    </m:r>
                  </m:oMath>
                </a14:m>
                <a:endParaRPr lang="en-US" dirty="0" smtClean="0"/>
              </a:p>
              <a:p>
                <a:r>
                  <a:rPr lang="en-US" dirty="0"/>
                  <a:t>For this method minimize the following linear program</a:t>
                </a:r>
              </a:p>
              <a:p>
                <a:pPr marL="0" indent="0">
                  <a:buNone/>
                </a:pPr>
                <a14:m>
                  <m:oMathPara xmlns:m="http://schemas.openxmlformats.org/officeDocument/2006/math">
                    <m:oMathParaPr>
                      <m:jc m:val="centerGroup"/>
                    </m:oMathParaPr>
                    <m:oMath xmlns:m="http://schemas.openxmlformats.org/officeDocument/2006/math">
                      <m:nary>
                        <m:naryPr>
                          <m:chr m:val="∑"/>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𝑙</m:t>
                          </m:r>
                        </m:sup>
                        <m:e>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e>
                      </m:nary>
                      <m:r>
                        <a:rPr lang="en-US" i="1">
                          <a:latin typeface="Cambria Math" panose="02040503050406030204" pitchFamily="18" charset="0"/>
                        </a:rPr>
                        <m:t>+</m:t>
                      </m:r>
                      <m:r>
                        <a:rPr lang="en-US" i="1">
                          <a:latin typeface="Cambria Math" panose="02040503050406030204" pitchFamily="18" charset="0"/>
                        </a:rPr>
                        <m:t>𝐶</m:t>
                      </m:r>
                      <m:nary>
                        <m:naryPr>
                          <m:chr m:val="∑"/>
                          <m:ctrlPr>
                            <a:rPr lang="en-US" i="1">
                              <a:latin typeface="Cambria Math" panose="02040503050406030204" pitchFamily="18" charset="0"/>
                            </a:rPr>
                          </m:ctrlPr>
                        </m:naryPr>
                        <m:sub>
                          <m:r>
                            <m:rPr>
                              <m:brk m:alnAt="23"/>
                            </m:rP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𝑙</m:t>
                          </m:r>
                        </m:sup>
                        <m:e>
                          <m:r>
                            <a:rPr lang="en-US" i="1">
                              <a:latin typeface="Cambria Math" panose="02040503050406030204" pitchFamily="18" charset="0"/>
                            </a:rPr>
                            <m:t> </m:t>
                          </m:r>
                        </m:e>
                      </m:nary>
                      <m:nary>
                        <m:naryPr>
                          <m:chr m:val="∑"/>
                          <m:supHide m:val="on"/>
                          <m:ctrlPr>
                            <a:rPr lang="en-US" i="1">
                              <a:latin typeface="Cambria Math" panose="02040503050406030204" pitchFamily="18" charset="0"/>
                            </a:rPr>
                          </m:ctrlPr>
                        </m:naryPr>
                        <m:sub>
                          <m:r>
                            <a:rPr lang="en-US" i="1">
                              <a:latin typeface="Cambria Math" panose="02040503050406030204" pitchFamily="18" charset="0"/>
                            </a:rPr>
                            <m:t>𝑗</m:t>
                          </m:r>
                          <m:r>
                            <a:rPr lang="en-US" i="1">
                              <a:latin typeface="Cambria Math" panose="02040503050406030204" pitchFamily="18" charset="0"/>
                            </a:rPr>
                            <m:t>≠</m:t>
                          </m:r>
                          <m:sSub>
                            <m:sSubPr>
                              <m:ctrlPr>
                                <a:rPr lang="en-US" i="1">
                                  <a:latin typeface="Cambria Math" panose="02040503050406030204" pitchFamily="18" charset="0"/>
                                </a:rPr>
                              </m:ctrlPr>
                            </m:sSubPr>
                            <m:e>
                              <m:r>
                                <m:rPr>
                                  <m:sty m:val="p"/>
                                </m:rPr>
                                <a:rPr lang="en-US" i="1">
                                  <a:latin typeface="Cambria Math" panose="02040503050406030204" pitchFamily="18" charset="0"/>
                                </a:rPr>
                                <m:t>y</m:t>
                              </m:r>
                            </m:e>
                            <m:sub>
                              <m:r>
                                <a:rPr lang="en-US" i="1">
                                  <a:latin typeface="Cambria Math" panose="02040503050406030204" pitchFamily="18" charset="0"/>
                                </a:rPr>
                                <m:t>𝑖</m:t>
                              </m:r>
                            </m:sub>
                          </m:sSub>
                        </m:sub>
                        <m:sup/>
                        <m:e>
                          <m:sSubSup>
                            <m:sSubSupPr>
                              <m:ctrlPr>
                                <a:rPr lang="en-US" i="1">
                                  <a:latin typeface="Cambria Math" panose="02040503050406030204" pitchFamily="18" charset="0"/>
                                </a:rPr>
                              </m:ctrlPr>
                            </m:sSubSupPr>
                            <m:e>
                              <m:r>
                                <a:rPr lang="en-US" i="1">
                                  <a:latin typeface="Cambria Math" panose="02040503050406030204" pitchFamily="18" charset="0"/>
                                </a:rPr>
                                <m:t>𝜉</m:t>
                              </m:r>
                            </m:e>
                            <m:sub>
                              <m:r>
                                <a:rPr lang="en-US" i="1">
                                  <a:latin typeface="Cambria Math" panose="02040503050406030204" pitchFamily="18" charset="0"/>
                                </a:rPr>
                                <m:t>𝑖</m:t>
                              </m:r>
                            </m:sub>
                            <m:sup>
                              <m:r>
                                <a:rPr lang="en-US" i="1">
                                  <a:latin typeface="Cambria Math" panose="02040503050406030204" pitchFamily="18" charset="0"/>
                                </a:rPr>
                                <m:t>𝑗</m:t>
                              </m:r>
                            </m:sup>
                          </m:sSubSup>
                        </m:e>
                      </m:nary>
                    </m:oMath>
                  </m:oMathPara>
                </a14:m>
                <a:endParaRPr lang="en-US" dirty="0"/>
              </a:p>
              <a:p>
                <a:pPr lvl="1"/>
                <a:r>
                  <a:rPr lang="en-US" dirty="0"/>
                  <a:t>Subject to the following constraints </a:t>
                </a:r>
              </a:p>
              <a:p>
                <a:pPr marL="457200" lvl="1" indent="0">
                  <a:buNone/>
                </a:pPr>
                <a14:m>
                  <m:oMathPara xmlns:m="http://schemas.openxmlformats.org/officeDocument/2006/math">
                    <m:oMathParaPr>
                      <m:jc m:val="centerGroup"/>
                    </m:oMathParaPr>
                    <m:oMath xmlns:m="http://schemas.openxmlformats.org/officeDocument/2006/math">
                      <m:nary>
                        <m:naryPr>
                          <m:chr m:val="∑"/>
                          <m:supHide m:val="on"/>
                          <m:ctrlPr>
                            <a:rPr lang="en-US" i="1">
                              <a:latin typeface="Cambria Math" panose="02040503050406030204" pitchFamily="18" charset="0"/>
                            </a:rPr>
                          </m:ctrlPr>
                        </m:naryPr>
                        <m:sub>
                          <m:r>
                            <a:rPr lang="en-US" i="1">
                              <a:latin typeface="Cambria Math" panose="02040503050406030204" pitchFamily="18" charset="0"/>
                            </a:rPr>
                            <m:t>𝑚</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𝑚</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sub>
                        <m:sup/>
                        <m:e>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r>
                            <a:rPr lang="en-US" i="1">
                              <a:latin typeface="Cambria Math" panose="02040503050406030204" pitchFamily="18" charset="0"/>
                            </a:rPr>
                            <m:t>𝐾</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𝑚</m:t>
                              </m:r>
                            </m:sub>
                          </m:sSub>
                          <m:r>
                            <a:rPr lang="en-US" i="1">
                              <a:latin typeface="Cambria Math" panose="02040503050406030204" pitchFamily="18" charset="0"/>
                            </a:rPr>
                            <m:t>)</m:t>
                          </m:r>
                        </m:e>
                      </m:nary>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sub>
                      </m:sSub>
                      <m:r>
                        <a:rPr lang="en-US" i="1">
                          <a:latin typeface="Cambria Math" panose="02040503050406030204" pitchFamily="18" charset="0"/>
                        </a:rPr>
                        <m:t>≥</m:t>
                      </m:r>
                      <m:nary>
                        <m:naryPr>
                          <m:chr m:val="∑"/>
                          <m:supHide m:val="on"/>
                          <m:ctrlPr>
                            <a:rPr lang="en-US" i="1">
                              <a:latin typeface="Cambria Math" panose="02040503050406030204" pitchFamily="18" charset="0"/>
                            </a:rPr>
                          </m:ctrlPr>
                        </m:naryPr>
                        <m:sub>
                          <m:r>
                            <a:rPr lang="en-US" i="1">
                              <a:latin typeface="Cambria Math" panose="02040503050406030204" pitchFamily="18" charset="0"/>
                            </a:rPr>
                            <m:t>𝑛</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𝑛</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𝑗</m:t>
                              </m:r>
                            </m:sub>
                          </m:sSub>
                        </m:sub>
                        <m:sup/>
                        <m:e>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r>
                            <a:rPr lang="en-US" i="1">
                              <a:latin typeface="Cambria Math" panose="02040503050406030204" pitchFamily="18" charset="0"/>
                            </a:rPr>
                            <m:t>𝐾</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𝑗</m:t>
                                  </m:r>
                                </m:sub>
                              </m:sSub>
                            </m:e>
                          </m:d>
                        </m:e>
                      </m:nary>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𝑗</m:t>
                              </m:r>
                            </m:sub>
                          </m:sSub>
                        </m:sub>
                      </m:sSub>
                      <m:r>
                        <a:rPr lang="en-US" i="1">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𝜉</m:t>
                          </m:r>
                        </m:e>
                        <m:sub>
                          <m:r>
                            <a:rPr lang="en-US" i="1">
                              <a:latin typeface="Cambria Math" panose="02040503050406030204" pitchFamily="18" charset="0"/>
                            </a:rPr>
                            <m:t>𝑖</m:t>
                          </m:r>
                        </m:sub>
                        <m:sup>
                          <m:r>
                            <a:rPr lang="en-US" i="1">
                              <a:latin typeface="Cambria Math" panose="02040503050406030204" pitchFamily="18" charset="0"/>
                            </a:rPr>
                            <m:t>𝑗</m:t>
                          </m:r>
                        </m:sup>
                      </m:sSubSup>
                    </m:oMath>
                  </m:oMathPara>
                </a14:m>
                <a:endParaRPr lang="en-US" dirty="0"/>
              </a:p>
              <a:p>
                <a:pPr marL="457200" lvl="1"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r>
                        <a:rPr lang="en-US" i="1">
                          <a:latin typeface="Cambria Math" panose="02040503050406030204" pitchFamily="18" charset="0"/>
                        </a:rPr>
                        <m:t>≥0,  </m:t>
                      </m:r>
                      <m:sSubSup>
                        <m:sSubSupPr>
                          <m:ctrlPr>
                            <a:rPr lang="en-US" i="1">
                              <a:latin typeface="Cambria Math" panose="02040503050406030204" pitchFamily="18" charset="0"/>
                            </a:rPr>
                          </m:ctrlPr>
                        </m:sSubSupPr>
                        <m:e>
                          <m:r>
                            <a:rPr lang="en-US" i="1">
                              <a:latin typeface="Cambria Math" panose="02040503050406030204" pitchFamily="18" charset="0"/>
                            </a:rPr>
                            <m:t>𝜉</m:t>
                          </m:r>
                        </m:e>
                        <m:sub>
                          <m:r>
                            <a:rPr lang="en-US" i="1">
                              <a:latin typeface="Cambria Math" panose="02040503050406030204" pitchFamily="18" charset="0"/>
                            </a:rPr>
                            <m:t>𝑖</m:t>
                          </m:r>
                        </m:sub>
                        <m:sup>
                          <m:r>
                            <a:rPr lang="en-US" i="1">
                              <a:latin typeface="Cambria Math" panose="02040503050406030204" pitchFamily="18" charset="0"/>
                            </a:rPr>
                            <m:t>𝑗</m:t>
                          </m:r>
                        </m:sup>
                      </m:sSubSup>
                      <m:r>
                        <a:rPr lang="en-US" i="1">
                          <a:latin typeface="Cambria Math" panose="02040503050406030204" pitchFamily="18" charset="0"/>
                        </a:rPr>
                        <m:t>≥0,  </m:t>
                      </m:r>
                      <m:r>
                        <a:rPr lang="en-US" i="1">
                          <a:latin typeface="Cambria Math" panose="02040503050406030204" pitchFamily="18" charset="0"/>
                        </a:rPr>
                        <m:t>𝑖</m:t>
                      </m:r>
                      <m:r>
                        <a:rPr lang="en-US" i="1">
                          <a:latin typeface="Cambria Math" panose="02040503050406030204" pitchFamily="18" charset="0"/>
                        </a:rPr>
                        <m:t>=1,…, </m:t>
                      </m:r>
                      <m:r>
                        <a:rPr lang="en-US" i="1">
                          <a:latin typeface="Cambria Math" panose="02040503050406030204" pitchFamily="18" charset="0"/>
                        </a:rPr>
                        <m:t>𝑙</m:t>
                      </m:r>
                      <m:r>
                        <a:rPr lang="en-US" i="1">
                          <a:latin typeface="Cambria Math" panose="02040503050406030204" pitchFamily="18" charset="0"/>
                        </a:rPr>
                        <m:t>,  </m:t>
                      </m:r>
                      <m:r>
                        <a:rPr lang="en-US" i="1">
                          <a:latin typeface="Cambria Math" panose="02040503050406030204" pitchFamily="18" charset="0"/>
                        </a:rPr>
                        <m:t>𝑗</m:t>
                      </m:r>
                      <m:r>
                        <a:rPr lang="en-US" i="1">
                          <a:latin typeface="Cambria Math" panose="02040503050406030204" pitchFamily="18" charset="0"/>
                        </a:rPr>
                        <m:t>∈</m:t>
                      </m:r>
                      <m:d>
                        <m:dPr>
                          <m:begChr m:val="{"/>
                          <m:endChr m:val="}"/>
                          <m:ctrlPr>
                            <a:rPr lang="en-US"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𝑘</m:t>
                          </m:r>
                        </m:e>
                      </m:d>
                      <m:r>
                        <a:rPr lang="en-US" i="1">
                          <a:latin typeface="Cambria Math" panose="02040503050406030204" pitchFamily="18" charset="0"/>
                        </a:rPr>
                        <m:t>\</m:t>
                      </m:r>
                      <m:sSub>
                        <m:sSubPr>
                          <m:ctrlPr>
                            <a:rPr lang="en-US" i="1">
                              <a:latin typeface="Cambria Math" panose="02040503050406030204" pitchFamily="18" charset="0"/>
                            </a:rPr>
                          </m:ctrlPr>
                        </m:sSubPr>
                        <m:e>
                          <m:r>
                            <m:rPr>
                              <m:sty m:val="p"/>
                            </m:rPr>
                            <a:rPr lang="en-US" i="1">
                              <a:latin typeface="Cambria Math" panose="02040503050406030204" pitchFamily="18" charset="0"/>
                            </a:rPr>
                            <m:t>y</m:t>
                          </m:r>
                        </m:e>
                        <m:sub>
                          <m:r>
                            <a:rPr lang="en-US" i="1">
                              <a:latin typeface="Cambria Math" panose="02040503050406030204" pitchFamily="18" charset="0"/>
                            </a:rPr>
                            <m:t>𝑖</m:t>
                          </m:r>
                        </m:sub>
                      </m:sSub>
                    </m:oMath>
                  </m:oMathPara>
                </a14:m>
                <a:endParaRPr lang="en-US" dirty="0"/>
              </a:p>
              <a:p>
                <a:r>
                  <a:rPr lang="en-US" dirty="0"/>
                  <a:t>and use the decision rule</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e>
                      </m:d>
                      <m:r>
                        <a:rPr lang="en-US" i="1">
                          <a:latin typeface="Cambria Math" panose="02040503050406030204" pitchFamily="18" charset="0"/>
                        </a:rPr>
                        <m:t>=</m:t>
                      </m:r>
                      <m:func>
                        <m:funcPr>
                          <m:ctrlPr>
                            <a:rPr lang="en-US" i="1">
                              <a:latin typeface="Cambria Math" panose="02040503050406030204" pitchFamily="18" charset="0"/>
                            </a:rPr>
                          </m:ctrlPr>
                        </m:funcPr>
                        <m:fName>
                          <m:r>
                            <m:rPr>
                              <m:sty m:val="p"/>
                            </m:rPr>
                            <a:rPr lang="en-US">
                              <a:latin typeface="Cambria Math" panose="02040503050406030204" pitchFamily="18" charset="0"/>
                            </a:rPr>
                            <m:t>arg</m:t>
                          </m:r>
                        </m:fName>
                        <m:e>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panose="02040503050406030204" pitchFamily="18" charset="0"/>
                                    </a:rPr>
                                    <m:t>max</m:t>
                                  </m:r>
                                </m:e>
                                <m:lim>
                                  <m:r>
                                    <a:rPr lang="en-US" i="1">
                                      <a:latin typeface="Cambria Math" panose="02040503050406030204" pitchFamily="18" charset="0"/>
                                    </a:rPr>
                                    <m:t>𝑛</m:t>
                                  </m:r>
                                </m:lim>
                              </m:limLow>
                            </m:fName>
                            <m:e>
                              <m:d>
                                <m:dPr>
                                  <m:ctrlPr>
                                    <a:rPr lang="en-US" i="1" smtClean="0">
                                      <a:latin typeface="Cambria Math" panose="02040503050406030204" pitchFamily="18" charset="0"/>
                                    </a:rPr>
                                  </m:ctrlPr>
                                </m:dPr>
                                <m:e>
                                  <m:nary>
                                    <m:naryPr>
                                      <m:chr m:val="∑"/>
                                      <m:supHide m:val="on"/>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r>
                                        <a:rPr lang="en-US" i="1">
                                          <a:latin typeface="Cambria Math" panose="02040503050406030204" pitchFamily="18" charset="0"/>
                                        </a:rPr>
                                        <m:t>=</m:t>
                                      </m:r>
                                      <m:r>
                                        <a:rPr lang="en-US" i="1">
                                          <a:latin typeface="Cambria Math" panose="02040503050406030204" pitchFamily="18" charset="0"/>
                                        </a:rPr>
                                        <m:t>𝑛</m:t>
                                      </m:r>
                                    </m:sub>
                                    <m:sup/>
                                    <m:e>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r>
                                        <a:rPr lang="en-US" i="1">
                                          <a:latin typeface="Cambria Math" panose="02040503050406030204" pitchFamily="18" charset="0"/>
                                        </a:rPr>
                                        <m:t>𝐾</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𝑛</m:t>
                                          </m:r>
                                        </m:sub>
                                      </m:sSub>
                                    </m:e>
                                  </m:nary>
                                </m:e>
                              </m:d>
                            </m:e>
                          </m:func>
                        </m:e>
                      </m:func>
                    </m:oMath>
                  </m:oMathPara>
                </a14:m>
                <a:endParaRPr lang="en-US" dirty="0" smtClean="0"/>
              </a:p>
              <a:p>
                <a:pPr marL="0"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1648326"/>
                <a:ext cx="8596668" cy="5089357"/>
              </a:xfrm>
              <a:blipFill rotWithShape="0">
                <a:blip r:embed="rId3"/>
                <a:stretch>
                  <a:fillRect l="-142" t="-71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25178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Analysis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0322" y="2336873"/>
                <a:ext cx="9354016" cy="3907516"/>
              </a:xfrm>
            </p:spPr>
            <p:txBody>
              <a:bodyPr>
                <a:normAutofit/>
              </a:bodyPr>
              <a:lstStyle/>
              <a:p>
                <a:r>
                  <a:rPr lang="en-US" dirty="0" smtClean="0"/>
                  <a:t>For binary SVM expected probability of an error in the test set is bounded by the ratio of expected number of support vectors to the number of vectors in the training set</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𝑃</m:t>
                          </m:r>
                          <m:d>
                            <m:dPr>
                              <m:ctrlPr>
                                <a:rPr lang="en-US" b="0" i="1" smtClean="0">
                                  <a:latin typeface="Cambria Math" panose="02040503050406030204" pitchFamily="18" charset="0"/>
                                </a:rPr>
                              </m:ctrlPr>
                            </m:dPr>
                            <m:e>
                              <m:r>
                                <m:rPr>
                                  <m:nor/>
                                </m:rPr>
                                <a:rPr lang="en-US" b="0" i="0" smtClean="0">
                                  <a:latin typeface="Cambria Math" panose="02040503050406030204" pitchFamily="18" charset="0"/>
                                </a:rPr>
                                <m:t>error</m:t>
                              </m:r>
                            </m:e>
                          </m:d>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𝐸</m:t>
                          </m:r>
                          <m:d>
                            <m:dPr>
                              <m:begChr m:val="["/>
                              <m:endChr m:val="]"/>
                              <m:ctrlPr>
                                <a:rPr lang="en-US" b="0" i="1" smtClean="0">
                                  <a:latin typeface="Cambria Math" panose="02040503050406030204" pitchFamily="18" charset="0"/>
                                </a:rPr>
                              </m:ctrlPr>
                            </m:dPr>
                            <m:e>
                              <m:r>
                                <m:rPr>
                                  <m:nor/>
                                </m:rPr>
                                <a:rPr lang="en-US" b="0" i="0" smtClean="0">
                                  <a:latin typeface="Cambria Math" panose="02040503050406030204" pitchFamily="18" charset="0"/>
                                </a:rPr>
                                <m:t>number</m:t>
                              </m:r>
                              <m:r>
                                <m:rPr>
                                  <m:nor/>
                                </m:rPr>
                                <a:rPr lang="en-US" b="0" i="0" smtClean="0">
                                  <a:latin typeface="Cambria Math" panose="02040503050406030204" pitchFamily="18" charset="0"/>
                                </a:rPr>
                                <m:t> </m:t>
                              </m:r>
                              <m:r>
                                <m:rPr>
                                  <m:nor/>
                                </m:rPr>
                                <a:rPr lang="en-US" b="0" i="0" smtClean="0">
                                  <a:latin typeface="Cambria Math" panose="02040503050406030204" pitchFamily="18" charset="0"/>
                                </a:rPr>
                                <m:t>of</m:t>
                              </m:r>
                              <m:r>
                                <m:rPr>
                                  <m:nor/>
                                </m:rPr>
                                <a:rPr lang="en-US" b="0" i="0" smtClean="0">
                                  <a:latin typeface="Cambria Math" panose="02040503050406030204" pitchFamily="18" charset="0"/>
                                </a:rPr>
                                <m:t> </m:t>
                              </m:r>
                              <m:r>
                                <m:rPr>
                                  <m:nor/>
                                </m:rPr>
                                <a:rPr lang="en-US" b="0" i="0" smtClean="0">
                                  <a:latin typeface="Cambria Math" panose="02040503050406030204" pitchFamily="18" charset="0"/>
                                </a:rPr>
                                <m:t>support</m:t>
                              </m:r>
                              <m:r>
                                <m:rPr>
                                  <m:nor/>
                                </m:rPr>
                                <a:rPr lang="en-US" b="0" i="0" smtClean="0">
                                  <a:latin typeface="Cambria Math" panose="02040503050406030204" pitchFamily="18" charset="0"/>
                                </a:rPr>
                                <m:t> </m:t>
                              </m:r>
                              <m:r>
                                <m:rPr>
                                  <m:nor/>
                                </m:rPr>
                                <a:rPr lang="en-US" b="0" i="0" smtClean="0">
                                  <a:latin typeface="Cambria Math" panose="02040503050406030204" pitchFamily="18" charset="0"/>
                                </a:rPr>
                                <m:t>vectors</m:t>
                              </m:r>
                            </m:e>
                          </m:d>
                        </m:num>
                        <m:den>
                          <m:d>
                            <m:dPr>
                              <m:ctrlPr>
                                <a:rPr lang="en-US" b="0" i="1" smtClean="0">
                                  <a:latin typeface="Cambria Math" panose="02040503050406030204" pitchFamily="18" charset="0"/>
                                </a:rPr>
                              </m:ctrlPr>
                            </m:dPr>
                            <m:e>
                              <m:r>
                                <m:rPr>
                                  <m:nor/>
                                </m:rPr>
                                <a:rPr lang="en-US" b="0" i="0" smtClean="0">
                                  <a:latin typeface="Cambria Math" panose="02040503050406030204" pitchFamily="18" charset="0"/>
                                </a:rPr>
                                <m:t>number</m:t>
                              </m:r>
                              <m:r>
                                <m:rPr>
                                  <m:nor/>
                                </m:rPr>
                                <a:rPr lang="en-US" b="0" i="0" smtClean="0">
                                  <a:latin typeface="Cambria Math" panose="02040503050406030204" pitchFamily="18" charset="0"/>
                                </a:rPr>
                                <m:t> </m:t>
                              </m:r>
                              <m:r>
                                <m:rPr>
                                  <m:nor/>
                                </m:rPr>
                                <a:rPr lang="en-US" b="0" i="0" smtClean="0">
                                  <a:latin typeface="Cambria Math" panose="02040503050406030204" pitchFamily="18" charset="0"/>
                                </a:rPr>
                                <m:t>of</m:t>
                              </m:r>
                              <m:r>
                                <m:rPr>
                                  <m:nor/>
                                </m:rPr>
                                <a:rPr lang="en-US" b="0" i="0" smtClean="0">
                                  <a:latin typeface="Cambria Math" panose="02040503050406030204" pitchFamily="18" charset="0"/>
                                </a:rPr>
                                <m:t> </m:t>
                              </m:r>
                              <m:r>
                                <m:rPr>
                                  <m:nor/>
                                </m:rPr>
                                <a:rPr lang="en-US" b="0" i="0" smtClean="0">
                                  <a:latin typeface="Cambria Math" panose="02040503050406030204" pitchFamily="18" charset="0"/>
                                </a:rPr>
                                <m:t>training</m:t>
                              </m:r>
                              <m:r>
                                <m:rPr>
                                  <m:nor/>
                                </m:rPr>
                                <a:rPr lang="en-US" b="0" i="0" smtClean="0">
                                  <a:latin typeface="Cambria Math" panose="02040503050406030204" pitchFamily="18" charset="0"/>
                                </a:rPr>
                                <m:t> </m:t>
                              </m:r>
                              <m:r>
                                <m:rPr>
                                  <m:nor/>
                                </m:rPr>
                                <a:rPr lang="en-US" b="0" i="0" smtClean="0">
                                  <a:latin typeface="Cambria Math" panose="02040503050406030204" pitchFamily="18" charset="0"/>
                                </a:rPr>
                                <m:t>vectors</m:t>
                              </m:r>
                            </m:e>
                          </m:d>
                          <m:r>
                            <a:rPr lang="en-US" b="0" i="1" smtClean="0">
                              <a:latin typeface="Cambria Math" panose="02040503050406030204" pitchFamily="18" charset="0"/>
                            </a:rPr>
                            <m:t>−1</m:t>
                          </m:r>
                        </m:den>
                      </m:f>
                    </m:oMath>
                  </m:oMathPara>
                </a14:m>
                <a:endParaRPr lang="en-US" b="0" dirty="0" smtClean="0"/>
              </a:p>
              <a:p>
                <a:r>
                  <a:rPr lang="en-US" dirty="0" smtClean="0"/>
                  <a:t>This bound also holds in the multi-class case for the voting scheme methods</a:t>
                </a:r>
              </a:p>
              <a:p>
                <a:r>
                  <a:rPr lang="en-US" dirty="0" smtClean="0"/>
                  <a:t>It is important to note while 1-against-all method is a feasible solution to multi-class SV methods, it is not necessarily the optimal one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0322" y="2336873"/>
                <a:ext cx="9354016" cy="3907516"/>
              </a:xfrm>
              <a:blipFill rotWithShape="0">
                <a:blip r:embed="rId3"/>
                <a:stretch>
                  <a:fillRect l="-196" t="-936" r="-65"/>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426426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 Data Set Experiments</a:t>
            </a:r>
            <a:endParaRPr lang="en-US" dirty="0"/>
          </a:p>
        </p:txBody>
      </p:sp>
      <p:sp>
        <p:nvSpPr>
          <p:cNvPr id="3" name="Content Placeholder 2"/>
          <p:cNvSpPr>
            <a:spLocks noGrp="1"/>
          </p:cNvSpPr>
          <p:nvPr>
            <p:ph idx="1"/>
          </p:nvPr>
        </p:nvSpPr>
        <p:spPr/>
        <p:txBody>
          <a:bodyPr/>
          <a:lstStyle/>
          <a:p>
            <a:r>
              <a:rPr lang="en-US" dirty="0" smtClean="0"/>
              <a:t>The 2 methods were tested using 5 benchmark problems from UCI machine learning repository</a:t>
            </a:r>
          </a:p>
          <a:p>
            <a:r>
              <a:rPr lang="en-US" dirty="0" smtClean="0"/>
              <a:t>If test set was not provided the data was split randomly 10 times with a tenth of the data used as test set</a:t>
            </a:r>
          </a:p>
          <a:p>
            <a:r>
              <a:rPr lang="en-US" dirty="0" smtClean="0"/>
              <a:t>All 5 of the data sets chosen were small due to the fact that at the time of the publication decomposition algorithm for larger data sets was not available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383770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0684"/>
            <a:ext cx="8596668" cy="1320800"/>
          </a:xfrm>
        </p:spPr>
        <p:txBody>
          <a:bodyPr/>
          <a:lstStyle/>
          <a:p>
            <a:r>
              <a:rPr lang="en-US" dirty="0" smtClean="0"/>
              <a:t>Description of the Datasets part 1</a:t>
            </a:r>
            <a:endParaRPr lang="en-US" dirty="0"/>
          </a:p>
        </p:txBody>
      </p:sp>
      <p:sp>
        <p:nvSpPr>
          <p:cNvPr id="3" name="Content Placeholder 2"/>
          <p:cNvSpPr>
            <a:spLocks noGrp="1"/>
          </p:cNvSpPr>
          <p:nvPr>
            <p:ph idx="1"/>
          </p:nvPr>
        </p:nvSpPr>
        <p:spPr>
          <a:xfrm>
            <a:off x="493295" y="902368"/>
            <a:ext cx="8780707" cy="5955632"/>
          </a:xfrm>
        </p:spPr>
        <p:txBody>
          <a:bodyPr>
            <a:normAutofit/>
          </a:bodyPr>
          <a:lstStyle/>
          <a:p>
            <a:r>
              <a:rPr lang="en-US" dirty="0" smtClean="0"/>
              <a:t>Iris dataset</a:t>
            </a:r>
          </a:p>
          <a:p>
            <a:pPr lvl="1"/>
            <a:r>
              <a:rPr lang="en-US" dirty="0"/>
              <a:t>contains 3 classes of 50 instances each, where each class refers to a type of iris </a:t>
            </a:r>
            <a:r>
              <a:rPr lang="en-US" dirty="0" smtClean="0"/>
              <a:t>plant</a:t>
            </a:r>
          </a:p>
          <a:p>
            <a:pPr lvl="1"/>
            <a:r>
              <a:rPr lang="en-US" dirty="0" smtClean="0"/>
              <a:t>Each instance has 4 numerical attributes</a:t>
            </a:r>
          </a:p>
          <a:p>
            <a:pPr lvl="2"/>
            <a:r>
              <a:rPr lang="en-US" dirty="0" smtClean="0"/>
              <a:t>Each attribute is a continuous variable</a:t>
            </a:r>
          </a:p>
          <a:p>
            <a:r>
              <a:rPr lang="en-US" dirty="0" smtClean="0"/>
              <a:t>Wine dataset</a:t>
            </a:r>
          </a:p>
          <a:p>
            <a:pPr lvl="1"/>
            <a:r>
              <a:rPr lang="en-US" dirty="0" smtClean="0"/>
              <a:t>results </a:t>
            </a:r>
            <a:r>
              <a:rPr lang="en-US" dirty="0"/>
              <a:t>of a chemical analysis of wines grown in the same region in Italy but derived from three different </a:t>
            </a:r>
            <a:r>
              <a:rPr lang="en-US" dirty="0" smtClean="0"/>
              <a:t>cultivars representing different classes</a:t>
            </a:r>
          </a:p>
          <a:p>
            <a:pPr lvl="2"/>
            <a:r>
              <a:rPr lang="en-US" dirty="0" smtClean="0"/>
              <a:t>Class 1 has 59 instances,  Class 2 has 71 instances and Class 3 has 48 instances for a total of 178</a:t>
            </a:r>
          </a:p>
          <a:p>
            <a:pPr lvl="1"/>
            <a:r>
              <a:rPr lang="en-US" dirty="0"/>
              <a:t>Each instance has </a:t>
            </a:r>
            <a:r>
              <a:rPr lang="en-US" dirty="0" smtClean="0"/>
              <a:t>13 </a:t>
            </a:r>
            <a:r>
              <a:rPr lang="en-US" dirty="0"/>
              <a:t>numerical attributes</a:t>
            </a:r>
          </a:p>
          <a:p>
            <a:pPr lvl="2"/>
            <a:r>
              <a:rPr lang="en-US" dirty="0"/>
              <a:t>Each attribute is a continuous </a:t>
            </a:r>
            <a:r>
              <a:rPr lang="en-US" dirty="0" smtClean="0"/>
              <a:t>variable</a:t>
            </a:r>
          </a:p>
          <a:p>
            <a:r>
              <a:rPr lang="en-US" dirty="0" smtClean="0"/>
              <a:t>Glass dataset</a:t>
            </a:r>
          </a:p>
          <a:p>
            <a:pPr lvl="1"/>
            <a:r>
              <a:rPr lang="en-US" dirty="0" smtClean="0"/>
              <a:t>7 classes for different types of glass</a:t>
            </a:r>
          </a:p>
          <a:p>
            <a:pPr lvl="2"/>
            <a:r>
              <a:rPr lang="en-US" dirty="0" smtClean="0"/>
              <a:t>Class 1 has 70 instances, Class 2 has 76, Class 3 has 17, Class 4 has 0, Class 5 has 13, Class 6 has 9 and Class 7 has 29 for a total of 214</a:t>
            </a:r>
          </a:p>
          <a:p>
            <a:pPr lvl="1"/>
            <a:r>
              <a:rPr lang="en-US" dirty="0" smtClean="0"/>
              <a:t>Each instance has 10 numerical attributes of which 1 is an index and thus irrelevant</a:t>
            </a:r>
          </a:p>
          <a:p>
            <a:pPr lvl="2"/>
            <a:r>
              <a:rPr lang="en-US" dirty="0" smtClean="0"/>
              <a:t>The 9 relevant attributes are continuous variables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7366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 of the Datasets part </a:t>
            </a:r>
            <a:r>
              <a:rPr lang="en-US" dirty="0" smtClean="0"/>
              <a:t>2</a:t>
            </a:r>
            <a:endParaRPr lang="en-US" dirty="0"/>
          </a:p>
        </p:txBody>
      </p:sp>
      <p:sp>
        <p:nvSpPr>
          <p:cNvPr id="3" name="Content Placeholder 2"/>
          <p:cNvSpPr>
            <a:spLocks noGrp="1"/>
          </p:cNvSpPr>
          <p:nvPr>
            <p:ph idx="1"/>
          </p:nvPr>
        </p:nvSpPr>
        <p:spPr>
          <a:xfrm>
            <a:off x="348915" y="1467853"/>
            <a:ext cx="9083843" cy="4938634"/>
          </a:xfrm>
        </p:spPr>
        <p:txBody>
          <a:bodyPr/>
          <a:lstStyle/>
          <a:p>
            <a:r>
              <a:rPr lang="en-US" dirty="0" smtClean="0"/>
              <a:t>Soy dataset</a:t>
            </a:r>
          </a:p>
          <a:p>
            <a:pPr lvl="1"/>
            <a:r>
              <a:rPr lang="en-US" dirty="0" smtClean="0"/>
              <a:t>17 classes for different damage types to the soy plant</a:t>
            </a:r>
          </a:p>
          <a:p>
            <a:pPr lvl="2"/>
            <a:r>
              <a:rPr lang="en-US" dirty="0" smtClean="0"/>
              <a:t>Classes 1, 2, 3, 6, 7, 9, 10, 11, 13 have 10 instances each; Classes 2, 12 have 20 instances each; Classes 4, 8, 14, 15 have 40 instances each;  Classes 16, 17 have 6 instances each for a total 302</a:t>
            </a:r>
          </a:p>
          <a:p>
            <a:pPr lvl="2"/>
            <a:r>
              <a:rPr lang="en-US" dirty="0" smtClean="0"/>
              <a:t>Due to the fact that there are missing values for some of the instances we can work only with 289 instances</a:t>
            </a:r>
          </a:p>
          <a:p>
            <a:pPr lvl="1"/>
            <a:r>
              <a:rPr lang="en-US" dirty="0" smtClean="0"/>
              <a:t>Each instance has 35 categorical attributes encoded numerically </a:t>
            </a:r>
          </a:p>
          <a:p>
            <a:pPr lvl="2"/>
            <a:r>
              <a:rPr lang="en-US" dirty="0" smtClean="0"/>
              <a:t>After converting each categorical value into individual attributes we end up with 208 attributes each of which has either 0 or 1 value</a:t>
            </a:r>
          </a:p>
          <a:p>
            <a:r>
              <a:rPr lang="en-US" dirty="0" smtClean="0"/>
              <a:t>Vowel dataset</a:t>
            </a:r>
          </a:p>
          <a:p>
            <a:pPr lvl="1"/>
            <a:r>
              <a:rPr lang="en-US" dirty="0" smtClean="0"/>
              <a:t>11 classes for different vowels </a:t>
            </a:r>
          </a:p>
          <a:p>
            <a:pPr lvl="2"/>
            <a:r>
              <a:rPr lang="en-US" dirty="0" smtClean="0"/>
              <a:t>48 instances each for a total of 528 in the training set</a:t>
            </a:r>
          </a:p>
          <a:p>
            <a:pPr lvl="2"/>
            <a:r>
              <a:rPr lang="en-US" dirty="0" smtClean="0"/>
              <a:t>42 instances each for a total of 495 in the testing set</a:t>
            </a:r>
          </a:p>
          <a:p>
            <a:pPr lvl="1"/>
            <a:r>
              <a:rPr lang="en-US" dirty="0" smtClean="0"/>
              <a:t>Each instance has 10 numerical attributes </a:t>
            </a:r>
          </a:p>
          <a:p>
            <a:pPr lvl="2"/>
            <a:r>
              <a:rPr lang="en-US" dirty="0"/>
              <a:t>Each attribute is a continuous </a:t>
            </a:r>
            <a:r>
              <a:rPr lang="en-US" dirty="0" smtClean="0"/>
              <a:t>variable</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3404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the Benchmark Experiments</a:t>
            </a:r>
            <a:endParaRPr lang="en-US" dirty="0"/>
          </a:p>
        </p:txBody>
      </p:sp>
      <p:sp>
        <p:nvSpPr>
          <p:cNvPr id="3" name="Content Placeholder 2"/>
          <p:cNvSpPr>
            <a:spLocks noGrp="1"/>
          </p:cNvSpPr>
          <p:nvPr>
            <p:ph idx="1"/>
          </p:nvPr>
        </p:nvSpPr>
        <p:spPr>
          <a:xfrm>
            <a:off x="677334" y="1167063"/>
            <a:ext cx="8596668" cy="5402180"/>
          </a:xfrm>
        </p:spPr>
        <p:txBody>
          <a:bodyPr/>
          <a:lstStyle/>
          <a:p>
            <a:r>
              <a:rPr lang="en-US" dirty="0" smtClean="0"/>
              <a:t>The table summarizing results of the experiments is</a:t>
            </a:r>
          </a:p>
          <a:p>
            <a:endParaRPr lang="en-US" dirty="0"/>
          </a:p>
          <a:p>
            <a:endParaRPr lang="en-US" dirty="0" smtClean="0"/>
          </a:p>
          <a:p>
            <a:endParaRPr lang="en-US" dirty="0"/>
          </a:p>
          <a:p>
            <a:endParaRPr lang="en-US" dirty="0" smtClean="0"/>
          </a:p>
          <a:p>
            <a:endParaRPr lang="en-US" dirty="0"/>
          </a:p>
          <a:p>
            <a:endParaRPr lang="en-US" dirty="0" smtClean="0"/>
          </a:p>
          <a:p>
            <a:pPr marL="457200" lvl="1" indent="0">
              <a:buNone/>
            </a:pPr>
            <a:endParaRPr lang="en-US" dirty="0" smtClean="0"/>
          </a:p>
          <a:p>
            <a:pPr lvl="1"/>
            <a:r>
              <a:rPr lang="en-US" dirty="0" smtClean="0"/>
              <a:t>1-a-a means 1-against-all</a:t>
            </a:r>
          </a:p>
          <a:p>
            <a:pPr lvl="1"/>
            <a:r>
              <a:rPr lang="en-US" dirty="0" smtClean="0"/>
              <a:t>1-a-1 means 1-against-1</a:t>
            </a:r>
          </a:p>
          <a:p>
            <a:pPr lvl="1"/>
            <a:r>
              <a:rPr lang="en-US" dirty="0" err="1" smtClean="0"/>
              <a:t>qp</a:t>
            </a:r>
            <a:r>
              <a:rPr lang="en-US" dirty="0" smtClean="0"/>
              <a:t>-mc-</a:t>
            </a:r>
            <a:r>
              <a:rPr lang="en-US" dirty="0" err="1" smtClean="0"/>
              <a:t>sv</a:t>
            </a:r>
            <a:r>
              <a:rPr lang="en-US" dirty="0" smtClean="0"/>
              <a:t> is Quadratic multiclass SVM</a:t>
            </a:r>
          </a:p>
          <a:p>
            <a:pPr lvl="1"/>
            <a:r>
              <a:rPr lang="en-US" dirty="0" err="1" smtClean="0"/>
              <a:t>lp</a:t>
            </a:r>
            <a:r>
              <a:rPr lang="en-US" dirty="0" smtClean="0"/>
              <a:t>-mc-</a:t>
            </a:r>
            <a:r>
              <a:rPr lang="en-US" dirty="0" err="1" smtClean="0"/>
              <a:t>sv</a:t>
            </a:r>
            <a:r>
              <a:rPr lang="en-US" dirty="0" smtClean="0"/>
              <a:t> is Linear multiclass SVM</a:t>
            </a:r>
          </a:p>
          <a:p>
            <a:pPr lvl="1"/>
            <a:r>
              <a:rPr lang="en-US" dirty="0" err="1" smtClean="0"/>
              <a:t>svs</a:t>
            </a:r>
            <a:r>
              <a:rPr lang="en-US" dirty="0" smtClean="0"/>
              <a:t> is the number on non-zero coefficients</a:t>
            </a:r>
          </a:p>
          <a:p>
            <a:pPr lvl="1"/>
            <a:r>
              <a:rPr lang="en-US" dirty="0" smtClean="0"/>
              <a:t>%err is the raw error percentage</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57267581"/>
              </p:ext>
            </p:extLst>
          </p:nvPr>
        </p:nvGraphicFramePr>
        <p:xfrm>
          <a:off x="532955" y="1622032"/>
          <a:ext cx="9710496" cy="2595880"/>
        </p:xfrm>
        <a:graphic>
          <a:graphicData uri="http://schemas.openxmlformats.org/drawingml/2006/table">
            <a:tbl>
              <a:tblPr firstRow="1" bandRow="1">
                <a:tableStyleId>{5C22544A-7EE6-4342-B048-85BDC9FD1C3A}</a:tableStyleId>
              </a:tblPr>
              <a:tblGrid>
                <a:gridCol w="809208"/>
                <a:gridCol w="809208"/>
                <a:gridCol w="697123"/>
                <a:gridCol w="921293"/>
                <a:gridCol w="809208"/>
                <a:gridCol w="809208"/>
                <a:gridCol w="809208"/>
                <a:gridCol w="809208"/>
                <a:gridCol w="809208"/>
                <a:gridCol w="809208"/>
                <a:gridCol w="809208"/>
                <a:gridCol w="809208"/>
              </a:tblGrid>
              <a:tr h="370840">
                <a:tc gridSpan="4">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gridSpan="2">
                  <a:txBody>
                    <a:bodyPr/>
                    <a:lstStyle/>
                    <a:p>
                      <a:pPr algn="ctr"/>
                      <a:r>
                        <a:rPr lang="en-US" dirty="0" smtClean="0"/>
                        <a:t>1-a-a</a:t>
                      </a:r>
                      <a:endParaRPr lang="en-US" dirty="0"/>
                    </a:p>
                  </a:txBody>
                  <a:tcPr/>
                </a:tc>
                <a:tc hMerge="1">
                  <a:txBody>
                    <a:bodyPr/>
                    <a:lstStyle/>
                    <a:p>
                      <a:endParaRPr lang="en-US" dirty="0"/>
                    </a:p>
                  </a:txBody>
                  <a:tcPr/>
                </a:tc>
                <a:tc gridSpan="2">
                  <a:txBody>
                    <a:bodyPr/>
                    <a:lstStyle/>
                    <a:p>
                      <a:pPr algn="ctr"/>
                      <a:r>
                        <a:rPr lang="en-US" dirty="0" smtClean="0"/>
                        <a:t>1-a-1</a:t>
                      </a:r>
                      <a:endParaRPr lang="en-US" dirty="0"/>
                    </a:p>
                  </a:txBody>
                  <a:tcPr/>
                </a:tc>
                <a:tc hMerge="1">
                  <a:txBody>
                    <a:bodyPr/>
                    <a:lstStyle/>
                    <a:p>
                      <a:endParaRPr lang="en-US" dirty="0"/>
                    </a:p>
                  </a:txBody>
                  <a:tcPr/>
                </a:tc>
                <a:tc gridSpan="2">
                  <a:txBody>
                    <a:bodyPr/>
                    <a:lstStyle/>
                    <a:p>
                      <a:r>
                        <a:rPr lang="en-US" dirty="0" err="1" smtClean="0"/>
                        <a:t>qp</a:t>
                      </a:r>
                      <a:r>
                        <a:rPr lang="en-US" dirty="0" smtClean="0"/>
                        <a:t>-mc-</a:t>
                      </a:r>
                      <a:r>
                        <a:rPr lang="en-US" dirty="0" err="1" smtClean="0"/>
                        <a:t>sv</a:t>
                      </a:r>
                      <a:endParaRPr lang="en-US" dirty="0"/>
                    </a:p>
                  </a:txBody>
                  <a:tcPr/>
                </a:tc>
                <a:tc hMerge="1">
                  <a:txBody>
                    <a:bodyPr/>
                    <a:lstStyle/>
                    <a:p>
                      <a:endParaRPr lang="en-US" dirty="0"/>
                    </a:p>
                  </a:txBody>
                  <a:tcPr/>
                </a:tc>
                <a:tc gridSpan="2">
                  <a:txBody>
                    <a:bodyPr/>
                    <a:lstStyle/>
                    <a:p>
                      <a:r>
                        <a:rPr lang="en-US" dirty="0" err="1" smtClean="0"/>
                        <a:t>lp</a:t>
                      </a:r>
                      <a:r>
                        <a:rPr lang="en-US" dirty="0" smtClean="0"/>
                        <a:t>-mc-</a:t>
                      </a:r>
                      <a:r>
                        <a:rPr lang="en-US" dirty="0" err="1" smtClean="0"/>
                        <a:t>sv</a:t>
                      </a:r>
                      <a:endParaRPr lang="en-US" dirty="0"/>
                    </a:p>
                  </a:txBody>
                  <a:tcPr/>
                </a:tc>
                <a:tc hMerge="1">
                  <a:txBody>
                    <a:bodyPr/>
                    <a:lstStyle/>
                    <a:p>
                      <a:endParaRPr lang="en-US" dirty="0"/>
                    </a:p>
                  </a:txBody>
                  <a:tcPr/>
                </a:tc>
              </a:tr>
              <a:tr h="370840">
                <a:tc>
                  <a:txBody>
                    <a:bodyPr/>
                    <a:lstStyle/>
                    <a:p>
                      <a:r>
                        <a:rPr lang="en-US" dirty="0" smtClean="0"/>
                        <a:t>Name</a:t>
                      </a:r>
                      <a:endParaRPr lang="en-US" dirty="0"/>
                    </a:p>
                  </a:txBody>
                  <a:tcPr/>
                </a:tc>
                <a:tc>
                  <a:txBody>
                    <a:bodyPr/>
                    <a:lstStyle/>
                    <a:p>
                      <a:r>
                        <a:rPr lang="en-US" dirty="0" smtClean="0"/>
                        <a:t># </a:t>
                      </a:r>
                      <a:r>
                        <a:rPr lang="en-US" dirty="0" err="1" smtClean="0"/>
                        <a:t>pts</a:t>
                      </a:r>
                      <a:endParaRPr lang="en-US" dirty="0"/>
                    </a:p>
                  </a:txBody>
                  <a:tcPr/>
                </a:tc>
                <a:tc>
                  <a:txBody>
                    <a:bodyPr/>
                    <a:lstStyle/>
                    <a:p>
                      <a:r>
                        <a:rPr lang="en-US" dirty="0" smtClean="0"/>
                        <a:t># </a:t>
                      </a:r>
                      <a:r>
                        <a:rPr lang="en-US" dirty="0" err="1" smtClean="0"/>
                        <a:t>att</a:t>
                      </a:r>
                      <a:endParaRPr lang="en-US" dirty="0"/>
                    </a:p>
                  </a:txBody>
                  <a:tcPr/>
                </a:tc>
                <a:tc>
                  <a:txBody>
                    <a:bodyPr/>
                    <a:lstStyle/>
                    <a:p>
                      <a:r>
                        <a:rPr lang="en-US" dirty="0" smtClean="0"/>
                        <a:t># class</a:t>
                      </a:r>
                      <a:endParaRPr lang="en-US" dirty="0"/>
                    </a:p>
                  </a:txBody>
                  <a:tcPr/>
                </a:tc>
                <a:tc>
                  <a:txBody>
                    <a:bodyPr/>
                    <a:lstStyle/>
                    <a:p>
                      <a:r>
                        <a:rPr lang="en-US" dirty="0" smtClean="0"/>
                        <a:t>%err</a:t>
                      </a:r>
                      <a:endParaRPr lang="en-US" dirty="0"/>
                    </a:p>
                  </a:txBody>
                  <a:tcPr/>
                </a:tc>
                <a:tc>
                  <a:txBody>
                    <a:bodyPr/>
                    <a:lstStyle/>
                    <a:p>
                      <a:r>
                        <a:rPr lang="en-US" dirty="0" err="1" smtClean="0"/>
                        <a:t>svs</a:t>
                      </a:r>
                      <a:endParaRPr lang="en-US" dirty="0"/>
                    </a:p>
                  </a:txBody>
                  <a:tcPr/>
                </a:tc>
                <a:tc>
                  <a:txBody>
                    <a:bodyPr/>
                    <a:lstStyle/>
                    <a:p>
                      <a:r>
                        <a:rPr lang="en-US" dirty="0" smtClean="0"/>
                        <a:t>%err</a:t>
                      </a:r>
                      <a:endParaRPr lang="en-US" dirty="0"/>
                    </a:p>
                  </a:txBody>
                  <a:tcPr/>
                </a:tc>
                <a:tc>
                  <a:txBody>
                    <a:bodyPr/>
                    <a:lstStyle/>
                    <a:p>
                      <a:r>
                        <a:rPr lang="en-US" dirty="0" err="1" smtClean="0"/>
                        <a:t>svs</a:t>
                      </a:r>
                      <a:endParaRPr lang="en-US" dirty="0"/>
                    </a:p>
                  </a:txBody>
                  <a:tcPr/>
                </a:tc>
                <a:tc>
                  <a:txBody>
                    <a:bodyPr/>
                    <a:lstStyle/>
                    <a:p>
                      <a:r>
                        <a:rPr lang="en-US" dirty="0" smtClean="0"/>
                        <a:t>%err</a:t>
                      </a:r>
                      <a:endParaRPr lang="en-US" dirty="0"/>
                    </a:p>
                  </a:txBody>
                  <a:tcPr/>
                </a:tc>
                <a:tc>
                  <a:txBody>
                    <a:bodyPr/>
                    <a:lstStyle/>
                    <a:p>
                      <a:r>
                        <a:rPr lang="en-US" dirty="0" err="1" smtClean="0"/>
                        <a:t>svs</a:t>
                      </a:r>
                      <a:endParaRPr lang="en-US" dirty="0"/>
                    </a:p>
                  </a:txBody>
                  <a:tcPr/>
                </a:tc>
                <a:tc>
                  <a:txBody>
                    <a:bodyPr/>
                    <a:lstStyle/>
                    <a:p>
                      <a:r>
                        <a:rPr lang="en-US" dirty="0" smtClean="0"/>
                        <a:t>%err</a:t>
                      </a:r>
                      <a:endParaRPr lang="en-US" dirty="0"/>
                    </a:p>
                  </a:txBody>
                  <a:tcPr/>
                </a:tc>
                <a:tc>
                  <a:txBody>
                    <a:bodyPr/>
                    <a:lstStyle/>
                    <a:p>
                      <a:r>
                        <a:rPr lang="en-US" dirty="0" err="1" smtClean="0"/>
                        <a:t>svs</a:t>
                      </a:r>
                      <a:endParaRPr lang="en-US" dirty="0"/>
                    </a:p>
                  </a:txBody>
                  <a:tcPr/>
                </a:tc>
              </a:tr>
              <a:tr h="370840">
                <a:tc>
                  <a:txBody>
                    <a:bodyPr/>
                    <a:lstStyle/>
                    <a:p>
                      <a:r>
                        <a:rPr lang="en-US" dirty="0" smtClean="0"/>
                        <a:t>Iris</a:t>
                      </a:r>
                      <a:endParaRPr lang="en-US" dirty="0"/>
                    </a:p>
                  </a:txBody>
                  <a:tcPr/>
                </a:tc>
                <a:tc>
                  <a:txBody>
                    <a:bodyPr/>
                    <a:lstStyle/>
                    <a:p>
                      <a:r>
                        <a:rPr lang="en-US" dirty="0" smtClean="0"/>
                        <a:t>150</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1.33</a:t>
                      </a:r>
                      <a:endParaRPr lang="en-US" dirty="0"/>
                    </a:p>
                  </a:txBody>
                  <a:tcPr/>
                </a:tc>
                <a:tc>
                  <a:txBody>
                    <a:bodyPr/>
                    <a:lstStyle/>
                    <a:p>
                      <a:r>
                        <a:rPr lang="en-US" dirty="0" smtClean="0"/>
                        <a:t>75</a:t>
                      </a:r>
                      <a:endParaRPr lang="en-US" dirty="0"/>
                    </a:p>
                  </a:txBody>
                  <a:tcPr/>
                </a:tc>
                <a:tc>
                  <a:txBody>
                    <a:bodyPr/>
                    <a:lstStyle/>
                    <a:p>
                      <a:r>
                        <a:rPr lang="en-US" dirty="0" smtClean="0"/>
                        <a:t>1.33</a:t>
                      </a:r>
                      <a:endParaRPr lang="en-US" dirty="0"/>
                    </a:p>
                  </a:txBody>
                  <a:tcPr/>
                </a:tc>
                <a:tc>
                  <a:txBody>
                    <a:bodyPr/>
                    <a:lstStyle/>
                    <a:p>
                      <a:r>
                        <a:rPr lang="en-US" dirty="0" smtClean="0"/>
                        <a:t>54</a:t>
                      </a:r>
                      <a:endParaRPr lang="en-US" dirty="0"/>
                    </a:p>
                  </a:txBody>
                  <a:tcPr/>
                </a:tc>
                <a:tc>
                  <a:txBody>
                    <a:bodyPr/>
                    <a:lstStyle/>
                    <a:p>
                      <a:r>
                        <a:rPr lang="en-US" dirty="0" smtClean="0"/>
                        <a:t>1.33</a:t>
                      </a:r>
                      <a:endParaRPr lang="en-US" dirty="0"/>
                    </a:p>
                  </a:txBody>
                  <a:tcPr/>
                </a:tc>
                <a:tc>
                  <a:txBody>
                    <a:bodyPr/>
                    <a:lstStyle/>
                    <a:p>
                      <a:r>
                        <a:rPr lang="en-US" dirty="0" smtClean="0"/>
                        <a:t>31</a:t>
                      </a:r>
                      <a:endParaRPr lang="en-US" dirty="0"/>
                    </a:p>
                  </a:txBody>
                  <a:tcPr/>
                </a:tc>
                <a:tc>
                  <a:txBody>
                    <a:bodyPr/>
                    <a:lstStyle/>
                    <a:p>
                      <a:r>
                        <a:rPr lang="en-US" dirty="0" smtClean="0"/>
                        <a:t>2.0</a:t>
                      </a:r>
                      <a:endParaRPr lang="en-US" dirty="0"/>
                    </a:p>
                  </a:txBody>
                  <a:tcPr/>
                </a:tc>
                <a:tc>
                  <a:txBody>
                    <a:bodyPr/>
                    <a:lstStyle/>
                    <a:p>
                      <a:r>
                        <a:rPr lang="en-US" dirty="0" smtClean="0"/>
                        <a:t>13</a:t>
                      </a:r>
                      <a:endParaRPr lang="en-US" dirty="0"/>
                    </a:p>
                  </a:txBody>
                  <a:tcPr/>
                </a:tc>
              </a:tr>
              <a:tr h="370840">
                <a:tc>
                  <a:txBody>
                    <a:bodyPr/>
                    <a:lstStyle/>
                    <a:p>
                      <a:r>
                        <a:rPr lang="en-US" dirty="0" smtClean="0"/>
                        <a:t>Wine</a:t>
                      </a:r>
                      <a:endParaRPr lang="en-US" dirty="0"/>
                    </a:p>
                  </a:txBody>
                  <a:tcPr/>
                </a:tc>
                <a:tc>
                  <a:txBody>
                    <a:bodyPr/>
                    <a:lstStyle/>
                    <a:p>
                      <a:r>
                        <a:rPr lang="en-US" dirty="0" smtClean="0"/>
                        <a:t>178</a:t>
                      </a:r>
                      <a:endParaRPr lang="en-US" dirty="0"/>
                    </a:p>
                  </a:txBody>
                  <a:tcPr/>
                </a:tc>
                <a:tc>
                  <a:txBody>
                    <a:bodyPr/>
                    <a:lstStyle/>
                    <a:p>
                      <a:r>
                        <a:rPr lang="en-US" dirty="0" smtClean="0"/>
                        <a:t>13</a:t>
                      </a:r>
                      <a:endParaRPr lang="en-US" dirty="0"/>
                    </a:p>
                  </a:txBody>
                  <a:tcPr/>
                </a:tc>
                <a:tc>
                  <a:txBody>
                    <a:bodyPr/>
                    <a:lstStyle/>
                    <a:p>
                      <a:r>
                        <a:rPr lang="en-US" dirty="0" smtClean="0"/>
                        <a:t>3</a:t>
                      </a:r>
                      <a:endParaRPr lang="en-US" dirty="0"/>
                    </a:p>
                  </a:txBody>
                  <a:tcPr/>
                </a:tc>
                <a:tc>
                  <a:txBody>
                    <a:bodyPr/>
                    <a:lstStyle/>
                    <a:p>
                      <a:r>
                        <a:rPr lang="en-US" dirty="0" smtClean="0"/>
                        <a:t>5.6</a:t>
                      </a:r>
                      <a:endParaRPr lang="en-US" dirty="0"/>
                    </a:p>
                  </a:txBody>
                  <a:tcPr/>
                </a:tc>
                <a:tc>
                  <a:txBody>
                    <a:bodyPr/>
                    <a:lstStyle/>
                    <a:p>
                      <a:r>
                        <a:rPr lang="en-US" dirty="0" smtClean="0"/>
                        <a:t>398</a:t>
                      </a:r>
                      <a:endParaRPr lang="en-US" dirty="0"/>
                    </a:p>
                  </a:txBody>
                  <a:tcPr/>
                </a:tc>
                <a:tc>
                  <a:txBody>
                    <a:bodyPr/>
                    <a:lstStyle/>
                    <a:p>
                      <a:r>
                        <a:rPr lang="en-US" dirty="0" smtClean="0"/>
                        <a:t>5.6</a:t>
                      </a:r>
                      <a:endParaRPr lang="en-US" dirty="0"/>
                    </a:p>
                  </a:txBody>
                  <a:tcPr/>
                </a:tc>
                <a:tc>
                  <a:txBody>
                    <a:bodyPr/>
                    <a:lstStyle/>
                    <a:p>
                      <a:r>
                        <a:rPr lang="en-US" dirty="0" smtClean="0"/>
                        <a:t>268</a:t>
                      </a:r>
                      <a:endParaRPr lang="en-US" dirty="0"/>
                    </a:p>
                  </a:txBody>
                  <a:tcPr/>
                </a:tc>
                <a:tc>
                  <a:txBody>
                    <a:bodyPr/>
                    <a:lstStyle/>
                    <a:p>
                      <a:r>
                        <a:rPr lang="en-US" dirty="0" smtClean="0"/>
                        <a:t>3.6</a:t>
                      </a:r>
                      <a:endParaRPr lang="en-US" dirty="0"/>
                    </a:p>
                  </a:txBody>
                  <a:tcPr/>
                </a:tc>
                <a:tc>
                  <a:txBody>
                    <a:bodyPr/>
                    <a:lstStyle/>
                    <a:p>
                      <a:r>
                        <a:rPr lang="en-US" dirty="0" smtClean="0"/>
                        <a:t>135</a:t>
                      </a:r>
                      <a:endParaRPr lang="en-US" dirty="0"/>
                    </a:p>
                  </a:txBody>
                  <a:tcPr/>
                </a:tc>
                <a:tc>
                  <a:txBody>
                    <a:bodyPr/>
                    <a:lstStyle/>
                    <a:p>
                      <a:r>
                        <a:rPr lang="en-US" dirty="0" smtClean="0"/>
                        <a:t>10.8</a:t>
                      </a:r>
                      <a:endParaRPr lang="en-US" dirty="0"/>
                    </a:p>
                  </a:txBody>
                  <a:tcPr/>
                </a:tc>
                <a:tc>
                  <a:txBody>
                    <a:bodyPr/>
                    <a:lstStyle/>
                    <a:p>
                      <a:r>
                        <a:rPr lang="en-US" dirty="0" smtClean="0"/>
                        <a:t>110</a:t>
                      </a:r>
                      <a:endParaRPr lang="en-US" dirty="0"/>
                    </a:p>
                  </a:txBody>
                  <a:tcPr/>
                </a:tc>
              </a:tr>
              <a:tr h="370840">
                <a:tc>
                  <a:txBody>
                    <a:bodyPr/>
                    <a:lstStyle/>
                    <a:p>
                      <a:r>
                        <a:rPr lang="en-US" dirty="0" smtClean="0"/>
                        <a:t>Glass</a:t>
                      </a:r>
                      <a:endParaRPr lang="en-US" dirty="0"/>
                    </a:p>
                  </a:txBody>
                  <a:tcPr/>
                </a:tc>
                <a:tc>
                  <a:txBody>
                    <a:bodyPr/>
                    <a:lstStyle/>
                    <a:p>
                      <a:r>
                        <a:rPr lang="en-US" dirty="0" smtClean="0"/>
                        <a:t>214</a:t>
                      </a:r>
                      <a:endParaRPr lang="en-US" dirty="0"/>
                    </a:p>
                  </a:txBody>
                  <a:tcPr/>
                </a:tc>
                <a:tc>
                  <a:txBody>
                    <a:bodyPr/>
                    <a:lstStyle/>
                    <a:p>
                      <a:r>
                        <a:rPr lang="en-US" dirty="0" smtClean="0"/>
                        <a:t>9</a:t>
                      </a:r>
                      <a:endParaRPr lang="en-US" dirty="0"/>
                    </a:p>
                  </a:txBody>
                  <a:tcPr/>
                </a:tc>
                <a:tc>
                  <a:txBody>
                    <a:bodyPr/>
                    <a:lstStyle/>
                    <a:p>
                      <a:r>
                        <a:rPr lang="en-US" dirty="0" smtClean="0"/>
                        <a:t>7</a:t>
                      </a:r>
                      <a:endParaRPr lang="en-US" dirty="0"/>
                    </a:p>
                  </a:txBody>
                  <a:tcPr/>
                </a:tc>
                <a:tc>
                  <a:txBody>
                    <a:bodyPr/>
                    <a:lstStyle/>
                    <a:p>
                      <a:r>
                        <a:rPr lang="en-US" dirty="0" smtClean="0"/>
                        <a:t>35.2</a:t>
                      </a:r>
                      <a:endParaRPr lang="en-US" dirty="0"/>
                    </a:p>
                  </a:txBody>
                  <a:tcPr/>
                </a:tc>
                <a:tc>
                  <a:txBody>
                    <a:bodyPr/>
                    <a:lstStyle/>
                    <a:p>
                      <a:r>
                        <a:rPr lang="en-US" dirty="0" smtClean="0"/>
                        <a:t>308</a:t>
                      </a:r>
                      <a:endParaRPr lang="en-US" dirty="0"/>
                    </a:p>
                  </a:txBody>
                  <a:tcPr/>
                </a:tc>
                <a:tc>
                  <a:txBody>
                    <a:bodyPr/>
                    <a:lstStyle/>
                    <a:p>
                      <a:r>
                        <a:rPr lang="en-US" dirty="0" smtClean="0"/>
                        <a:t>36.4</a:t>
                      </a:r>
                      <a:endParaRPr lang="en-US" dirty="0"/>
                    </a:p>
                  </a:txBody>
                  <a:tcPr/>
                </a:tc>
                <a:tc>
                  <a:txBody>
                    <a:bodyPr/>
                    <a:lstStyle/>
                    <a:p>
                      <a:r>
                        <a:rPr lang="en-US" dirty="0" smtClean="0"/>
                        <a:t>368</a:t>
                      </a:r>
                      <a:endParaRPr lang="en-US" dirty="0"/>
                    </a:p>
                  </a:txBody>
                  <a:tcPr/>
                </a:tc>
                <a:tc>
                  <a:txBody>
                    <a:bodyPr/>
                    <a:lstStyle/>
                    <a:p>
                      <a:r>
                        <a:rPr lang="en-US" dirty="0" smtClean="0"/>
                        <a:t>35.6</a:t>
                      </a:r>
                      <a:endParaRPr lang="en-US" dirty="0"/>
                    </a:p>
                  </a:txBody>
                  <a:tcPr/>
                </a:tc>
                <a:tc>
                  <a:txBody>
                    <a:bodyPr/>
                    <a:lstStyle/>
                    <a:p>
                      <a:r>
                        <a:rPr lang="en-US" dirty="0" smtClean="0"/>
                        <a:t>113</a:t>
                      </a:r>
                      <a:endParaRPr lang="en-US" dirty="0"/>
                    </a:p>
                  </a:txBody>
                  <a:tcPr/>
                </a:tc>
                <a:tc>
                  <a:txBody>
                    <a:bodyPr/>
                    <a:lstStyle/>
                    <a:p>
                      <a:r>
                        <a:rPr lang="en-US" dirty="0" smtClean="0"/>
                        <a:t>37.2</a:t>
                      </a:r>
                      <a:endParaRPr lang="en-US" dirty="0"/>
                    </a:p>
                  </a:txBody>
                  <a:tcPr/>
                </a:tc>
                <a:tc>
                  <a:txBody>
                    <a:bodyPr/>
                    <a:lstStyle/>
                    <a:p>
                      <a:r>
                        <a:rPr lang="en-US" dirty="0" smtClean="0"/>
                        <a:t>72</a:t>
                      </a:r>
                      <a:endParaRPr lang="en-US" dirty="0"/>
                    </a:p>
                  </a:txBody>
                  <a:tcPr/>
                </a:tc>
              </a:tr>
              <a:tr h="370840">
                <a:tc>
                  <a:txBody>
                    <a:bodyPr/>
                    <a:lstStyle/>
                    <a:p>
                      <a:r>
                        <a:rPr lang="en-US" dirty="0" smtClean="0"/>
                        <a:t>Soy</a:t>
                      </a:r>
                      <a:endParaRPr lang="en-US" dirty="0"/>
                    </a:p>
                  </a:txBody>
                  <a:tcPr/>
                </a:tc>
                <a:tc>
                  <a:txBody>
                    <a:bodyPr/>
                    <a:lstStyle/>
                    <a:p>
                      <a:r>
                        <a:rPr lang="en-US" dirty="0" smtClean="0"/>
                        <a:t>289</a:t>
                      </a:r>
                      <a:endParaRPr lang="en-US" dirty="0"/>
                    </a:p>
                  </a:txBody>
                  <a:tcPr/>
                </a:tc>
                <a:tc>
                  <a:txBody>
                    <a:bodyPr/>
                    <a:lstStyle/>
                    <a:p>
                      <a:r>
                        <a:rPr lang="en-US" dirty="0" smtClean="0"/>
                        <a:t>208</a:t>
                      </a:r>
                      <a:endParaRPr lang="en-US" dirty="0"/>
                    </a:p>
                  </a:txBody>
                  <a:tcPr/>
                </a:tc>
                <a:tc>
                  <a:txBody>
                    <a:bodyPr/>
                    <a:lstStyle/>
                    <a:p>
                      <a:r>
                        <a:rPr lang="en-US" dirty="0" smtClean="0"/>
                        <a:t>17</a:t>
                      </a:r>
                      <a:endParaRPr lang="en-US" dirty="0"/>
                    </a:p>
                  </a:txBody>
                  <a:tcPr/>
                </a:tc>
                <a:tc>
                  <a:txBody>
                    <a:bodyPr/>
                    <a:lstStyle/>
                    <a:p>
                      <a:r>
                        <a:rPr lang="en-US" dirty="0" smtClean="0"/>
                        <a:t>2.43</a:t>
                      </a:r>
                      <a:endParaRPr lang="en-US" dirty="0"/>
                    </a:p>
                  </a:txBody>
                  <a:tcPr/>
                </a:tc>
                <a:tc>
                  <a:txBody>
                    <a:bodyPr/>
                    <a:lstStyle/>
                    <a:p>
                      <a:r>
                        <a:rPr lang="en-US" dirty="0" smtClean="0"/>
                        <a:t>406</a:t>
                      </a:r>
                      <a:endParaRPr lang="en-US" dirty="0"/>
                    </a:p>
                  </a:txBody>
                  <a:tcPr/>
                </a:tc>
                <a:tc>
                  <a:txBody>
                    <a:bodyPr/>
                    <a:lstStyle/>
                    <a:p>
                      <a:r>
                        <a:rPr lang="en-US" dirty="0" smtClean="0"/>
                        <a:t>2.43</a:t>
                      </a:r>
                      <a:endParaRPr lang="en-US" dirty="0"/>
                    </a:p>
                  </a:txBody>
                  <a:tcPr/>
                </a:tc>
                <a:tc>
                  <a:txBody>
                    <a:bodyPr/>
                    <a:lstStyle/>
                    <a:p>
                      <a:r>
                        <a:rPr lang="en-US" dirty="0" smtClean="0"/>
                        <a:t>1669</a:t>
                      </a:r>
                      <a:endParaRPr lang="en-US" dirty="0"/>
                    </a:p>
                  </a:txBody>
                  <a:tcPr/>
                </a:tc>
                <a:tc>
                  <a:txBody>
                    <a:bodyPr/>
                    <a:lstStyle/>
                    <a:p>
                      <a:r>
                        <a:rPr lang="en-US" dirty="0" smtClean="0"/>
                        <a:t>2.43</a:t>
                      </a:r>
                      <a:endParaRPr lang="en-US" dirty="0"/>
                    </a:p>
                  </a:txBody>
                  <a:tcPr/>
                </a:tc>
                <a:tc>
                  <a:txBody>
                    <a:bodyPr/>
                    <a:lstStyle/>
                    <a:p>
                      <a:r>
                        <a:rPr lang="en-US" dirty="0" smtClean="0"/>
                        <a:t>316</a:t>
                      </a:r>
                      <a:endParaRPr lang="en-US" dirty="0"/>
                    </a:p>
                  </a:txBody>
                  <a:tcPr/>
                </a:tc>
                <a:tc>
                  <a:txBody>
                    <a:bodyPr/>
                    <a:lstStyle/>
                    <a:p>
                      <a:r>
                        <a:rPr lang="en-US" dirty="0" smtClean="0"/>
                        <a:t>5.41</a:t>
                      </a:r>
                      <a:endParaRPr lang="en-US" dirty="0"/>
                    </a:p>
                  </a:txBody>
                  <a:tcPr/>
                </a:tc>
                <a:tc>
                  <a:txBody>
                    <a:bodyPr/>
                    <a:lstStyle/>
                    <a:p>
                      <a:r>
                        <a:rPr lang="en-US" dirty="0" smtClean="0"/>
                        <a:t>102</a:t>
                      </a:r>
                      <a:endParaRPr lang="en-US" dirty="0"/>
                    </a:p>
                  </a:txBody>
                  <a:tcPr/>
                </a:tc>
              </a:tr>
              <a:tr h="370840">
                <a:tc>
                  <a:txBody>
                    <a:bodyPr/>
                    <a:lstStyle/>
                    <a:p>
                      <a:r>
                        <a:rPr lang="en-US" dirty="0" smtClean="0"/>
                        <a:t>Vowel</a:t>
                      </a:r>
                      <a:endParaRPr lang="en-US" dirty="0"/>
                    </a:p>
                  </a:txBody>
                  <a:tcPr/>
                </a:tc>
                <a:tc>
                  <a:txBody>
                    <a:bodyPr/>
                    <a:lstStyle/>
                    <a:p>
                      <a:r>
                        <a:rPr lang="en-US" dirty="0" smtClean="0"/>
                        <a:t>528</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c>
                  <a:txBody>
                    <a:bodyPr/>
                    <a:lstStyle/>
                    <a:p>
                      <a:r>
                        <a:rPr lang="en-US" dirty="0" smtClean="0"/>
                        <a:t>39.8</a:t>
                      </a:r>
                      <a:endParaRPr lang="en-US" dirty="0"/>
                    </a:p>
                  </a:txBody>
                  <a:tcPr/>
                </a:tc>
                <a:tc>
                  <a:txBody>
                    <a:bodyPr/>
                    <a:lstStyle/>
                    <a:p>
                      <a:r>
                        <a:rPr lang="en-US" dirty="0" smtClean="0"/>
                        <a:t>2170</a:t>
                      </a:r>
                      <a:endParaRPr lang="en-US" dirty="0"/>
                    </a:p>
                  </a:txBody>
                  <a:tcPr/>
                </a:tc>
                <a:tc>
                  <a:txBody>
                    <a:bodyPr/>
                    <a:lstStyle/>
                    <a:p>
                      <a:r>
                        <a:rPr lang="en-US" dirty="0" smtClean="0"/>
                        <a:t>38.7</a:t>
                      </a:r>
                      <a:endParaRPr lang="en-US" dirty="0"/>
                    </a:p>
                  </a:txBody>
                  <a:tcPr/>
                </a:tc>
                <a:tc>
                  <a:txBody>
                    <a:bodyPr/>
                    <a:lstStyle/>
                    <a:p>
                      <a:r>
                        <a:rPr lang="en-US" dirty="0" smtClean="0"/>
                        <a:t>3069</a:t>
                      </a:r>
                      <a:endParaRPr lang="en-US" dirty="0"/>
                    </a:p>
                  </a:txBody>
                  <a:tcPr/>
                </a:tc>
                <a:tc>
                  <a:txBody>
                    <a:bodyPr/>
                    <a:lstStyle/>
                    <a:p>
                      <a:r>
                        <a:rPr lang="en-US" dirty="0" smtClean="0"/>
                        <a:t>34.8</a:t>
                      </a:r>
                      <a:endParaRPr lang="en-US" dirty="0"/>
                    </a:p>
                  </a:txBody>
                  <a:tcPr/>
                </a:tc>
                <a:tc>
                  <a:txBody>
                    <a:bodyPr/>
                    <a:lstStyle/>
                    <a:p>
                      <a:r>
                        <a:rPr lang="en-US" dirty="0" smtClean="0"/>
                        <a:t>1249</a:t>
                      </a:r>
                      <a:endParaRPr lang="en-US" dirty="0"/>
                    </a:p>
                  </a:txBody>
                  <a:tcPr/>
                </a:tc>
                <a:tc>
                  <a:txBody>
                    <a:bodyPr/>
                    <a:lstStyle/>
                    <a:p>
                      <a:r>
                        <a:rPr lang="en-US" dirty="0" smtClean="0"/>
                        <a:t>39.6</a:t>
                      </a:r>
                      <a:endParaRPr lang="en-US" dirty="0"/>
                    </a:p>
                  </a:txBody>
                  <a:tcPr/>
                </a:tc>
                <a:tc>
                  <a:txBody>
                    <a:bodyPr/>
                    <a:lstStyle/>
                    <a:p>
                      <a:r>
                        <a:rPr lang="en-US" dirty="0" smtClean="0"/>
                        <a:t>258</a:t>
                      </a:r>
                      <a:endParaRPr lang="en-US" dirty="0"/>
                    </a:p>
                  </a:txBody>
                  <a:tcPr/>
                </a:tc>
              </a:tr>
            </a:tbl>
          </a:graphicData>
        </a:graphic>
      </p:graphicFrame>
    </p:spTree>
    <p:extLst>
      <p:ext uri="{BB962C8B-B14F-4D97-AF65-F5344CB8AC3E}">
        <p14:creationId xmlns:p14="http://schemas.microsoft.com/office/powerpoint/2010/main" val="82483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the Benchmark Experiments</a:t>
            </a:r>
          </a:p>
        </p:txBody>
      </p:sp>
      <p:sp>
        <p:nvSpPr>
          <p:cNvPr id="3" name="Content Placeholder 2"/>
          <p:cNvSpPr>
            <a:spLocks noGrp="1"/>
          </p:cNvSpPr>
          <p:nvPr>
            <p:ph idx="1"/>
          </p:nvPr>
        </p:nvSpPr>
        <p:spPr/>
        <p:txBody>
          <a:bodyPr/>
          <a:lstStyle/>
          <a:p>
            <a:r>
              <a:rPr lang="en-US" dirty="0" smtClean="0"/>
              <a:t>Quadratic multi-class SV method gave results that are comparable to the 1-against-all, while reducing number of support vectors</a:t>
            </a:r>
          </a:p>
          <a:p>
            <a:r>
              <a:rPr lang="en-US" dirty="0" smtClean="0"/>
              <a:t>Linear programing method also gave reasonable results</a:t>
            </a:r>
          </a:p>
          <a:p>
            <a:pPr lvl="1"/>
            <a:r>
              <a:rPr lang="en-US" dirty="0" smtClean="0"/>
              <a:t>Even through the results are worse then with quadratic or 1-against-all methods, number of support vectors was reduced significantly compared to all other methods</a:t>
            </a:r>
          </a:p>
          <a:p>
            <a:pPr lvl="1"/>
            <a:r>
              <a:rPr lang="en-US" dirty="0" smtClean="0"/>
              <a:t>Smaller number of support vectors means faster classification speed, this has been a problem for the SV methods when compared to other techniques</a:t>
            </a:r>
          </a:p>
          <a:p>
            <a:r>
              <a:rPr lang="en-US" dirty="0" smtClean="0"/>
              <a:t>1-against-1 performed worse then the quadratic method. It also tended to have the most support vectors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123283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and Conclusions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0321" y="2336873"/>
                <a:ext cx="9613861" cy="4208306"/>
              </a:xfrm>
            </p:spPr>
            <p:txBody>
              <a:bodyPr/>
              <a:lstStyle/>
              <a:p>
                <a:r>
                  <a:rPr lang="en-US" dirty="0" smtClean="0"/>
                  <a:t>Optimization problem that we need to solve is very large</a:t>
                </a:r>
              </a:p>
              <a:p>
                <a:pPr lvl="1"/>
                <a:r>
                  <a:rPr lang="en-US" dirty="0" smtClean="0"/>
                  <a:t>For the quadratic method our optimization function is quadratic is </a:t>
                </a:r>
                <a14:m>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𝑘</m:t>
                        </m:r>
                        <m:r>
                          <a:rPr lang="en-US" b="0" i="1" smtClean="0">
                            <a:latin typeface="Cambria Math" panose="02040503050406030204" pitchFamily="18" charset="0"/>
                          </a:rPr>
                          <m:t>−1</m:t>
                        </m:r>
                      </m:e>
                    </m:d>
                    <m:r>
                      <a:rPr lang="en-US" b="0" i="1" smtClean="0">
                        <a:latin typeface="Cambria Math" panose="02040503050406030204" pitchFamily="18" charset="0"/>
                      </a:rPr>
                      <m:t>∗</m:t>
                    </m:r>
                    <m:r>
                      <a:rPr lang="en-US" b="0" i="1" smtClean="0">
                        <a:latin typeface="Cambria Math" panose="02040503050406030204" pitchFamily="18" charset="0"/>
                      </a:rPr>
                      <m:t>𝑙</m:t>
                    </m:r>
                  </m:oMath>
                </a14:m>
                <a:r>
                  <a:rPr lang="en-US" dirty="0" smtClean="0"/>
                  <a:t> variables</a:t>
                </a:r>
              </a:p>
              <a:p>
                <a:pPr lvl="1"/>
                <a:r>
                  <a:rPr lang="en-US" dirty="0" smtClean="0"/>
                  <a:t>Linear programing method optimization is linear with </a:t>
                </a:r>
                <a14:m>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rPr>
                      <m:t>∗</m:t>
                    </m:r>
                    <m:r>
                      <a:rPr lang="en-US" b="0" i="1" smtClean="0">
                        <a:latin typeface="Cambria Math" panose="02040503050406030204" pitchFamily="18" charset="0"/>
                      </a:rPr>
                      <m:t>𝑙</m:t>
                    </m:r>
                  </m:oMath>
                </a14:m>
                <a:r>
                  <a:rPr lang="en-US" dirty="0" smtClean="0"/>
                  <a:t> variable and </a:t>
                </a:r>
                <a14:m>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rPr>
                      <m:t>∗</m:t>
                    </m:r>
                    <m:r>
                      <a:rPr lang="en-US" b="0" i="1" smtClean="0">
                        <a:latin typeface="Cambria Math" panose="02040503050406030204" pitchFamily="18" charset="0"/>
                      </a:rPr>
                      <m:t>𝑙</m:t>
                    </m:r>
                  </m:oMath>
                </a14:m>
                <a:r>
                  <a:rPr lang="en-US" dirty="0" smtClean="0"/>
                  <a:t> constraints</a:t>
                </a:r>
              </a:p>
              <a:p>
                <a:pPr lvl="1"/>
                <a:r>
                  <a:rPr lang="en-US" dirty="0" smtClean="0"/>
                  <a:t>This could lead to slower training times then in 1-against-all especially in the case of the quadratic method</a:t>
                </a:r>
              </a:p>
              <a:p>
                <a:r>
                  <a:rPr lang="en-US" dirty="0" smtClean="0"/>
                  <a:t>The new methods do not out perform the 1-agains-all and 1-against-1 methods, however both methods reduce number of support vectors needed for the decision function</a:t>
                </a:r>
              </a:p>
              <a:p>
                <a:r>
                  <a:rPr lang="en-US" dirty="0" smtClean="0"/>
                  <a:t>Further research is need to test how the methods perform for large datasets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0321" y="2336873"/>
                <a:ext cx="9613861" cy="4208306"/>
              </a:xfrm>
              <a:blipFill rotWithShape="0">
                <a:blip r:embed="rId3"/>
                <a:stretch>
                  <a:fillRect l="-190" t="-86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416712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Derivation of </a:t>
                </a:r>
                <a14:m>
                  <m:oMath xmlns:m="http://schemas.openxmlformats.org/officeDocument/2006/math">
                    <m:r>
                      <a:rPr lang="en-US" i="1">
                        <a:latin typeface="Cambria Math" panose="02040503050406030204" pitchFamily="18" charset="0"/>
                      </a:rPr>
                      <m:t>𝐿</m:t>
                    </m:r>
                    <m:r>
                      <a:rPr lang="en-US" i="1">
                        <a:latin typeface="Cambria Math" panose="02040503050406030204" pitchFamily="18" charset="0"/>
                      </a:rPr>
                      <m:t>(</m:t>
                    </m:r>
                    <m:r>
                      <a:rPr lang="en-US" i="1">
                        <a:latin typeface="Cambria Math" panose="02040503050406030204" pitchFamily="18" charset="0"/>
                      </a:rPr>
                      <m:t>𝛼</m:t>
                    </m:r>
                    <m:r>
                      <a:rPr lang="en-US" i="1">
                        <a:latin typeface="Cambria Math" panose="02040503050406030204" pitchFamily="18" charset="0"/>
                      </a:rPr>
                      <m:t>)</m:t>
                    </m:r>
                  </m:oMath>
                </a14:m>
                <a:r>
                  <a:rPr lang="en-US" dirty="0"/>
                  <a:t> </a:t>
                </a:r>
                <a:r>
                  <a:rPr lang="en-US" dirty="0" smtClean="0"/>
                  <a:t>on slide 9</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2128" t="-64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0321" y="2081464"/>
                <a:ext cx="9613861" cy="4247147"/>
              </a:xfrm>
            </p:spPr>
            <p:txBody>
              <a:bodyPr>
                <a:normAutofit/>
              </a:bodyPr>
              <a:lstStyle/>
              <a:p>
                <a:r>
                  <a:rPr lang="en-US" dirty="0" smtClean="0"/>
                  <a:t>We need to find a saddle point so we start with the </a:t>
                </a:r>
                <a:r>
                  <a:rPr lang="en-US" dirty="0" err="1" smtClean="0"/>
                  <a:t>Lagrangian</a:t>
                </a:r>
                <a:endParaRPr lang="en-US" dirty="0" smtClean="0"/>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𝐿</m:t>
                      </m:r>
                      <m:d>
                        <m:dPr>
                          <m:ctrlPr>
                            <a:rPr lang="en-US" i="1">
                              <a:latin typeface="Cambria Math" panose="02040503050406030204" pitchFamily="18" charset="0"/>
                            </a:rPr>
                          </m:ctrlPr>
                        </m:dPr>
                        <m:e>
                          <m:r>
                            <a:rPr lang="en-US" i="1">
                              <a:latin typeface="Cambria Math" panose="02040503050406030204" pitchFamily="18" charset="0"/>
                            </a:rPr>
                            <m:t>𝑤</m:t>
                          </m:r>
                          <m:r>
                            <a:rPr lang="en-US" i="1">
                              <a:latin typeface="Cambria Math" panose="02040503050406030204" pitchFamily="18" charset="0"/>
                            </a:rPr>
                            <m:t>,</m:t>
                          </m:r>
                          <m:r>
                            <a:rPr lang="en-US" i="1">
                              <a:latin typeface="Cambria Math" panose="02040503050406030204" pitchFamily="18" charset="0"/>
                            </a:rPr>
                            <m:t>𝑏</m:t>
                          </m:r>
                          <m:r>
                            <a:rPr lang="en-US" i="1">
                              <a:latin typeface="Cambria Math" panose="02040503050406030204" pitchFamily="18" charset="0"/>
                            </a:rPr>
                            <m:t>,</m:t>
                          </m:r>
                          <m:r>
                            <a:rPr lang="en-US" i="1">
                              <a:latin typeface="Cambria Math" panose="02040503050406030204" pitchFamily="18" charset="0"/>
                            </a:rPr>
                            <m:t>𝜉</m:t>
                          </m:r>
                          <m:r>
                            <a:rPr lang="en-US" i="1">
                              <a:latin typeface="Cambria Math" panose="02040503050406030204" pitchFamily="18" charset="0"/>
                            </a:rPr>
                            <m:t>,</m:t>
                          </m:r>
                          <m:r>
                            <a:rPr lang="en-US" i="1">
                              <a:latin typeface="Cambria Math" panose="02040503050406030204" pitchFamily="18" charset="0"/>
                            </a:rPr>
                            <m:t>𝛼</m:t>
                          </m:r>
                          <m:r>
                            <a:rPr lang="en-US" i="1">
                              <a:latin typeface="Cambria Math" panose="02040503050406030204" pitchFamily="18" charset="0"/>
                            </a:rPr>
                            <m:t>,</m:t>
                          </m:r>
                          <m:r>
                            <a:rPr lang="en-US" i="1">
                              <a:latin typeface="Cambria Math" panose="02040503050406030204" pitchFamily="18" charset="0"/>
                            </a:rPr>
                            <m:t>𝛽</m:t>
                          </m:r>
                        </m:e>
                      </m:d>
                      <m:r>
                        <m:rPr>
                          <m:aln/>
                        </m:rP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nary>
                        <m:naryPr>
                          <m:chr m:val="∑"/>
                          <m:ctrlPr>
                            <a:rPr lang="en-US" i="1">
                              <a:latin typeface="Cambria Math" panose="02040503050406030204" pitchFamily="18" charset="0"/>
                            </a:rPr>
                          </m:ctrlPr>
                        </m:naryPr>
                        <m:sub>
                          <m:r>
                            <a:rPr lang="en-US" i="1">
                              <a:latin typeface="Cambria Math" panose="02040503050406030204" pitchFamily="18" charset="0"/>
                            </a:rPr>
                            <m:t>𝑚</m:t>
                          </m:r>
                          <m:r>
                            <a:rPr lang="en-US" i="1">
                              <a:latin typeface="Cambria Math" panose="02040503050406030204" pitchFamily="18" charset="0"/>
                            </a:rPr>
                            <m:t>=1</m:t>
                          </m:r>
                        </m:sub>
                        <m:sup>
                          <m:r>
                            <a:rPr lang="en-US" i="1">
                              <a:latin typeface="Cambria Math" panose="02040503050406030204" pitchFamily="18" charset="0"/>
                            </a:rPr>
                            <m:t>𝑘</m:t>
                          </m:r>
                        </m:sup>
                        <m:e>
                          <m:r>
                            <a:rPr lang="en-US" i="1">
                              <a:latin typeface="Cambria Math" panose="02040503050406030204" pitchFamily="18" charset="0"/>
                            </a:rPr>
                            <m:t>&lt;</m:t>
                          </m:r>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𝑚</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𝑚</m:t>
                              </m:r>
                            </m:sub>
                          </m:sSub>
                          <m:r>
                            <a:rPr lang="en-US" i="1">
                              <a:latin typeface="Cambria Math" panose="02040503050406030204" pitchFamily="18" charset="0"/>
                            </a:rPr>
                            <m:t>&gt;</m:t>
                          </m:r>
                        </m:e>
                      </m:nary>
                      <m:r>
                        <a:rPr lang="en-US" i="1">
                          <a:latin typeface="Cambria Math" panose="02040503050406030204" pitchFamily="18" charset="0"/>
                        </a:rPr>
                        <m:t>+</m:t>
                      </m:r>
                      <m:r>
                        <a:rPr lang="en-US" i="1">
                          <a:latin typeface="Cambria Math" panose="02040503050406030204" pitchFamily="18" charset="0"/>
                        </a:rPr>
                        <m:t>𝐶</m:t>
                      </m:r>
                      <m:nary>
                        <m:naryPr>
                          <m:chr m:val="∑"/>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𝑙</m:t>
                          </m:r>
                        </m:sup>
                        <m:e>
                          <m:nary>
                            <m:naryPr>
                              <m:chr m:val="∑"/>
                              <m:ctrlPr>
                                <a:rPr lang="en-US" i="1">
                                  <a:latin typeface="Cambria Math" panose="02040503050406030204" pitchFamily="18" charset="0"/>
                                </a:rPr>
                              </m:ctrlPr>
                            </m:naryPr>
                            <m:sub>
                              <m:r>
                                <a:rPr lang="en-US" i="1">
                                  <a:latin typeface="Cambria Math" panose="02040503050406030204" pitchFamily="18" charset="0"/>
                                </a:rPr>
                                <m:t>𝑚</m:t>
                              </m:r>
                              <m:r>
                                <a:rPr lang="en-US" i="1">
                                  <a:latin typeface="Cambria Math" panose="02040503050406030204" pitchFamily="18" charset="0"/>
                                </a:rPr>
                                <m:t>=1</m:t>
                              </m:r>
                            </m:sub>
                            <m:sup>
                              <m:r>
                                <a:rPr lang="en-US" i="1">
                                  <a:latin typeface="Cambria Math" panose="02040503050406030204" pitchFamily="18" charset="0"/>
                                </a:rPr>
                                <m:t>𝑘</m:t>
                              </m:r>
                            </m:sup>
                            <m:e>
                              <m:sSubSup>
                                <m:sSubSupPr>
                                  <m:ctrlPr>
                                    <a:rPr lang="en-US" i="1">
                                      <a:latin typeface="Cambria Math" panose="02040503050406030204" pitchFamily="18" charset="0"/>
                                    </a:rPr>
                                  </m:ctrlPr>
                                </m:sSubSupPr>
                                <m:e>
                                  <m:r>
                                    <a:rPr lang="en-US" i="1">
                                      <a:latin typeface="Cambria Math" panose="02040503050406030204" pitchFamily="18" charset="0"/>
                                    </a:rPr>
                                    <m:t>𝜉</m:t>
                                  </m:r>
                                </m:e>
                                <m:sub>
                                  <m:r>
                                    <a:rPr lang="en-US" i="1">
                                      <a:latin typeface="Cambria Math" panose="02040503050406030204" pitchFamily="18" charset="0"/>
                                    </a:rPr>
                                    <m:t>𝑖</m:t>
                                  </m:r>
                                </m:sub>
                                <m:sup>
                                  <m:r>
                                    <a:rPr lang="en-US" i="1">
                                      <a:latin typeface="Cambria Math" panose="02040503050406030204" pitchFamily="18" charset="0"/>
                                    </a:rPr>
                                    <m:t>𝑚</m:t>
                                  </m:r>
                                </m:sup>
                              </m:sSubSup>
                            </m:e>
                          </m:nary>
                        </m:e>
                      </m:nary>
                    </m:oMath>
                  </m:oMathPara>
                </a14:m>
                <a:endParaRPr lang="en-US"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m:t>
                      </m:r>
                      <m:nary>
                        <m:naryPr>
                          <m:chr m:val="∑"/>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𝑙</m:t>
                          </m:r>
                        </m:sup>
                        <m:e>
                          <m:nary>
                            <m:naryPr>
                              <m:chr m:val="∑"/>
                              <m:ctrlPr>
                                <a:rPr lang="en-US" i="1">
                                  <a:latin typeface="Cambria Math" panose="02040503050406030204" pitchFamily="18" charset="0"/>
                                </a:rPr>
                              </m:ctrlPr>
                            </m:naryPr>
                            <m:sub>
                              <m:r>
                                <a:rPr lang="en-US" i="1">
                                  <a:latin typeface="Cambria Math" panose="02040503050406030204" pitchFamily="18" charset="0"/>
                                </a:rPr>
                                <m:t>𝑚</m:t>
                              </m:r>
                              <m:r>
                                <a:rPr lang="en-US" i="1">
                                  <a:latin typeface="Cambria Math" panose="02040503050406030204" pitchFamily="18" charset="0"/>
                                </a:rPr>
                                <m:t>=1</m:t>
                              </m:r>
                            </m:sub>
                            <m:sup>
                              <m:r>
                                <a:rPr lang="en-US" i="1">
                                  <a:latin typeface="Cambria Math" panose="02040503050406030204" pitchFamily="18" charset="0"/>
                                </a:rPr>
                                <m:t>𝑘</m:t>
                              </m:r>
                            </m:sup>
                            <m:e>
                              <m:sSubSup>
                                <m:sSubSupPr>
                                  <m:ctrlPr>
                                    <a:rPr lang="en-US" i="1">
                                      <a:latin typeface="Cambria Math" panose="02040503050406030204" pitchFamily="18" charset="0"/>
                                    </a:rPr>
                                  </m:ctrlPr>
                                </m:sSubSupPr>
                                <m:e>
                                  <m:r>
                                    <a:rPr lang="en-US" i="1">
                                      <a:latin typeface="Cambria Math" panose="02040503050406030204" pitchFamily="18" charset="0"/>
                                    </a:rPr>
                                    <m:t>𝛼</m:t>
                                  </m:r>
                                </m:e>
                                <m:sub>
                                  <m:r>
                                    <a:rPr lang="en-US" i="1">
                                      <a:latin typeface="Cambria Math" panose="02040503050406030204" pitchFamily="18" charset="0"/>
                                    </a:rPr>
                                    <m:t>𝑖</m:t>
                                  </m:r>
                                </m:sub>
                                <m:sup>
                                  <m:r>
                                    <a:rPr lang="en-US" i="1">
                                      <a:latin typeface="Cambria Math" panose="02040503050406030204" pitchFamily="18" charset="0"/>
                                    </a:rPr>
                                    <m:t>𝑚</m:t>
                                  </m:r>
                                </m:sup>
                              </m:sSubSup>
                              <m:r>
                                <a:rPr lang="en-US" i="1">
                                  <a:latin typeface="Cambria Math" panose="02040503050406030204" pitchFamily="18" charset="0"/>
                                </a:rPr>
                                <m:t>[</m:t>
                              </m:r>
                            </m:e>
                          </m:nary>
                        </m:e>
                      </m:nary>
                      <m:r>
                        <a:rPr lang="en-US" i="1">
                          <a:latin typeface="Cambria Math" panose="02040503050406030204" pitchFamily="18" charset="0"/>
                        </a:rPr>
                        <m:t>&lt;</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𝑤</m:t>
                              </m:r>
                            </m:e>
                            <m: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𝑚</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r>
                        <a:rPr lang="en-US" i="1">
                          <a:latin typeface="Cambria Math" panose="02040503050406030204" pitchFamily="18" charset="0"/>
                        </a:rPr>
                        <m:t>&gt;+</m:t>
                      </m:r>
                      <m:sSub>
                        <m:sSubPr>
                          <m:ctrlPr>
                            <a:rPr lang="en-US" i="1">
                              <a:latin typeface="Cambria Math" panose="02040503050406030204" pitchFamily="18" charset="0"/>
                            </a:rPr>
                          </m:ctrlPr>
                        </m:sSubPr>
                        <m:e>
                          <m:r>
                            <a:rPr lang="en-US" i="1">
                              <a:latin typeface="Cambria Math" panose="02040503050406030204" pitchFamily="18" charset="0"/>
                            </a:rPr>
                            <m:t>𝑏</m:t>
                          </m:r>
                        </m:e>
                        <m: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𝑚</m:t>
                          </m:r>
                        </m:sub>
                      </m:sSub>
                      <m:r>
                        <a:rPr lang="en-US" i="1">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𝜉</m:t>
                          </m:r>
                        </m:e>
                        <m:sub>
                          <m:r>
                            <a:rPr lang="en-US" i="1">
                              <a:latin typeface="Cambria Math" panose="02040503050406030204" pitchFamily="18" charset="0"/>
                            </a:rPr>
                            <m:t>𝑖</m:t>
                          </m:r>
                        </m:sub>
                        <m:sup>
                          <m:r>
                            <a:rPr lang="en-US" i="1">
                              <a:latin typeface="Cambria Math" panose="02040503050406030204" pitchFamily="18" charset="0"/>
                            </a:rPr>
                            <m:t>𝑚</m:t>
                          </m:r>
                        </m:sup>
                      </m:sSubSup>
                      <m:r>
                        <a:rPr lang="en-US" i="1">
                          <a:latin typeface="Cambria Math" panose="02040503050406030204" pitchFamily="18" charset="0"/>
                        </a:rPr>
                        <m:t>]−</m:t>
                      </m:r>
                      <m:nary>
                        <m:naryPr>
                          <m:chr m:val="∑"/>
                          <m:ctrlPr>
                            <a:rPr lang="en-US" i="1">
                              <a:latin typeface="Cambria Math" panose="02040503050406030204" pitchFamily="18" charset="0"/>
                            </a:rPr>
                          </m:ctrlPr>
                        </m:naryPr>
                        <m:sub>
                          <m:r>
                            <m:rPr>
                              <m:brk m:alnAt="23"/>
                            </m:rP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𝑙</m:t>
                          </m:r>
                        </m:sup>
                        <m:e>
                          <m:nary>
                            <m:naryPr>
                              <m:chr m:val="∑"/>
                              <m:ctrlPr>
                                <a:rPr lang="en-US" i="1">
                                  <a:latin typeface="Cambria Math" panose="02040503050406030204" pitchFamily="18" charset="0"/>
                                </a:rPr>
                              </m:ctrlPr>
                            </m:naryPr>
                            <m:sub>
                              <m:r>
                                <m:rPr>
                                  <m:brk m:alnAt="23"/>
                                </m:rPr>
                                <a:rPr lang="en-US" i="1">
                                  <a:latin typeface="Cambria Math" panose="02040503050406030204" pitchFamily="18" charset="0"/>
                                </a:rPr>
                                <m:t>𝑚</m:t>
                              </m:r>
                              <m:r>
                                <a:rPr lang="en-US" i="1">
                                  <a:latin typeface="Cambria Math" panose="02040503050406030204" pitchFamily="18" charset="0"/>
                                </a:rPr>
                                <m:t>=1</m:t>
                              </m:r>
                            </m:sub>
                            <m:sup>
                              <m:r>
                                <a:rPr lang="en-US" i="1">
                                  <a:latin typeface="Cambria Math" panose="02040503050406030204" pitchFamily="18" charset="0"/>
                                </a:rPr>
                                <m:t>𝑘</m:t>
                              </m:r>
                            </m:sup>
                            <m:e>
                              <m:sSubSup>
                                <m:sSubSupPr>
                                  <m:ctrlPr>
                                    <a:rPr lang="en-US" i="1">
                                      <a:latin typeface="Cambria Math" panose="02040503050406030204" pitchFamily="18" charset="0"/>
                                    </a:rPr>
                                  </m:ctrlPr>
                                </m:sSubSupPr>
                                <m:e>
                                  <m:r>
                                    <a:rPr lang="en-US" i="1">
                                      <a:latin typeface="Cambria Math" panose="02040503050406030204" pitchFamily="18" charset="0"/>
                                    </a:rPr>
                                    <m:t>𝛽</m:t>
                                  </m:r>
                                </m:e>
                                <m:sub>
                                  <m:r>
                                    <a:rPr lang="en-US" i="1">
                                      <a:latin typeface="Cambria Math" panose="02040503050406030204" pitchFamily="18" charset="0"/>
                                    </a:rPr>
                                    <m:t>𝑖</m:t>
                                  </m:r>
                                </m:sub>
                                <m:sup>
                                  <m:r>
                                    <a:rPr lang="en-US" i="1">
                                      <a:latin typeface="Cambria Math" panose="02040503050406030204" pitchFamily="18" charset="0"/>
                                    </a:rPr>
                                    <m:t>𝑚</m:t>
                                  </m:r>
                                </m:sup>
                              </m:sSubSup>
                              <m:sSubSup>
                                <m:sSubSupPr>
                                  <m:ctrlPr>
                                    <a:rPr lang="en-US" i="1">
                                      <a:latin typeface="Cambria Math" panose="02040503050406030204" pitchFamily="18" charset="0"/>
                                    </a:rPr>
                                  </m:ctrlPr>
                                </m:sSubSupPr>
                                <m:e>
                                  <m:r>
                                    <a:rPr lang="en-US" i="1">
                                      <a:latin typeface="Cambria Math" panose="02040503050406030204" pitchFamily="18" charset="0"/>
                                    </a:rPr>
                                    <m:t>𝜉</m:t>
                                  </m:r>
                                </m:e>
                                <m:sub>
                                  <m:r>
                                    <a:rPr lang="en-US" i="1">
                                      <a:latin typeface="Cambria Math" panose="02040503050406030204" pitchFamily="18" charset="0"/>
                                    </a:rPr>
                                    <m:t>𝑖</m:t>
                                  </m:r>
                                </m:sub>
                                <m:sup>
                                  <m:r>
                                    <a:rPr lang="en-US" i="1">
                                      <a:latin typeface="Cambria Math" panose="02040503050406030204" pitchFamily="18" charset="0"/>
                                    </a:rPr>
                                    <m:t>𝑚</m:t>
                                  </m:r>
                                </m:sup>
                              </m:sSubSup>
                            </m:e>
                          </m:nary>
                        </m:e>
                      </m:nary>
                    </m:oMath>
                  </m:oMathPara>
                </a14:m>
                <a:endParaRPr lang="en-US" dirty="0" smtClean="0"/>
              </a:p>
              <a:p>
                <a:r>
                  <a:rPr lang="en-US" dirty="0" smtClean="0"/>
                  <a:t>Using the notation </a:t>
                </a:r>
              </a:p>
              <a:p>
                <a:pPr marL="0" indent="0">
                  <a:buNone/>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𝑐</m:t>
                          </m:r>
                        </m:e>
                        <m:sub>
                          <m:r>
                            <a:rPr lang="en-US" i="1">
                              <a:latin typeface="Cambria Math" panose="02040503050406030204" pitchFamily="18" charset="0"/>
                            </a:rPr>
                            <m:t>𝑖</m:t>
                          </m:r>
                        </m:sub>
                        <m:sup>
                          <m:r>
                            <a:rPr lang="en-US" i="1">
                              <a:latin typeface="Cambria Math" panose="02040503050406030204" pitchFamily="18" charset="0"/>
                            </a:rPr>
                            <m:t>𝑛</m:t>
                          </m:r>
                        </m:sup>
                      </m:sSubSup>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m>
                            <m:mPr>
                              <m:plcHide m:val="on"/>
                              <m:mcs>
                                <m:mc>
                                  <m:mcPr>
                                    <m:count m:val="1"/>
                                    <m:mcJc m:val="center"/>
                                  </m:mcPr>
                                </m:mc>
                              </m:mcs>
                              <m:ctrlPr>
                                <a:rPr lang="en-US" b="0" i="1" smtClean="0">
                                  <a:latin typeface="Cambria Math" panose="02040503050406030204" pitchFamily="18" charset="0"/>
                                </a:rPr>
                              </m:ctrlPr>
                            </m:mPr>
                            <m:mr>
                              <m:e>
                                <m:r>
                                  <a:rPr lang="en-US" b="0" i="1" smtClean="0">
                                    <a:latin typeface="Cambria Math" panose="02040503050406030204" pitchFamily="18" charset="0"/>
                                  </a:rPr>
                                  <m:t>1 </m:t>
                                </m:r>
                                <m:r>
                                  <m:rPr>
                                    <m:nor/>
                                  </m:rPr>
                                  <a:rPr lang="en-US" b="0" i="0" smtClean="0">
                                    <a:latin typeface="Cambria Math" panose="02040503050406030204" pitchFamily="18" charset="0"/>
                                  </a:rPr>
                                  <m:t>if</m:t>
                                </m:r>
                                <m:r>
                                  <m:rPr>
                                    <m:nor/>
                                  </m:rPr>
                                  <a:rPr lang="en-US" b="0" i="0"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𝑛</m:t>
                                </m:r>
                              </m:e>
                            </m:mr>
                            <m:mr>
                              <m:e>
                                <m:r>
                                  <a:rPr lang="en-US" b="0" i="1" smtClean="0">
                                    <a:latin typeface="Cambria Math" panose="02040503050406030204" pitchFamily="18" charset="0"/>
                                  </a:rPr>
                                  <m:t>0 </m:t>
                                </m:r>
                                <m:r>
                                  <m:rPr>
                                    <m:nor/>
                                  </m:rPr>
                                  <a:rPr lang="en-US" b="0" i="0" smtClean="0">
                                    <a:latin typeface="Cambria Math" panose="02040503050406030204" pitchFamily="18" charset="0"/>
                                  </a:rPr>
                                  <m:t>if</m:t>
                                </m:r>
                                <m:r>
                                  <m:rPr>
                                    <m:nor/>
                                  </m:rPr>
                                  <a:rPr lang="en-US" b="0" i="0"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𝑛</m:t>
                                </m:r>
                              </m:e>
                            </m:mr>
                          </m:m>
                        </m:e>
                      </m:d>
                      <m:r>
                        <m:rPr>
                          <m:nor/>
                        </m:rPr>
                        <a:rPr lang="en-US" b="0" i="0" smtClean="0">
                          <a:latin typeface="Cambria Math" panose="02040503050406030204" pitchFamily="18" charset="0"/>
                        </a:rPr>
                        <m:t>and</m:t>
                      </m:r>
                      <m:r>
                        <m:rPr>
                          <m:nor/>
                        </m:rPr>
                        <a:rPr lang="en-US" b="0" i="0" smtClean="0">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𝑖</m:t>
                          </m:r>
                        </m:sub>
                      </m:sSub>
                      <m:r>
                        <a:rPr lang="en-US" i="1">
                          <a:latin typeface="Cambria Math" panose="02040503050406030204" pitchFamily="18" charset="0"/>
                        </a:rPr>
                        <m:t>=</m:t>
                      </m:r>
                      <m:nary>
                        <m:naryPr>
                          <m:chr m:val="∑"/>
                          <m:ctrlPr>
                            <a:rPr lang="en-US" i="1">
                              <a:latin typeface="Cambria Math" panose="02040503050406030204" pitchFamily="18" charset="0"/>
                            </a:rPr>
                          </m:ctrlPr>
                        </m:naryPr>
                        <m:sub>
                          <m:r>
                            <a:rPr lang="en-US" i="1">
                              <a:latin typeface="Cambria Math" panose="02040503050406030204" pitchFamily="18" charset="0"/>
                            </a:rPr>
                            <m:t>𝑚</m:t>
                          </m:r>
                          <m:r>
                            <a:rPr lang="en-US" i="1">
                              <a:latin typeface="Cambria Math" panose="02040503050406030204" pitchFamily="18" charset="0"/>
                            </a:rPr>
                            <m:t>=1</m:t>
                          </m:r>
                        </m:sub>
                        <m:sup>
                          <m:r>
                            <a:rPr lang="en-US" i="1">
                              <a:latin typeface="Cambria Math" panose="02040503050406030204" pitchFamily="18" charset="0"/>
                            </a:rPr>
                            <m:t>𝑘</m:t>
                          </m:r>
                        </m:sup>
                        <m:e>
                          <m:sSubSup>
                            <m:sSubSupPr>
                              <m:ctrlPr>
                                <a:rPr lang="en-US" i="1">
                                  <a:latin typeface="Cambria Math" panose="02040503050406030204" pitchFamily="18" charset="0"/>
                                </a:rPr>
                              </m:ctrlPr>
                            </m:sSubSupPr>
                            <m:e>
                              <m:r>
                                <a:rPr lang="en-US" i="1">
                                  <a:latin typeface="Cambria Math" panose="02040503050406030204" pitchFamily="18" charset="0"/>
                                </a:rPr>
                                <m:t>𝛼</m:t>
                              </m:r>
                            </m:e>
                            <m:sub>
                              <m:r>
                                <a:rPr lang="en-US" i="1">
                                  <a:latin typeface="Cambria Math" panose="02040503050406030204" pitchFamily="18" charset="0"/>
                                </a:rPr>
                                <m:t>𝑖</m:t>
                              </m:r>
                            </m:sub>
                            <m:sup>
                              <m:r>
                                <a:rPr lang="en-US" i="1">
                                  <a:latin typeface="Cambria Math" panose="02040503050406030204" pitchFamily="18" charset="0"/>
                                </a:rPr>
                                <m:t>𝑚</m:t>
                              </m:r>
                            </m:sup>
                          </m:sSubSup>
                        </m:e>
                      </m:nary>
                    </m:oMath>
                  </m:oMathPara>
                </a14:m>
                <a:endParaRPr lang="en-US" dirty="0" smtClean="0"/>
              </a:p>
              <a:p>
                <a:r>
                  <a:rPr lang="en-US" dirty="0" smtClean="0"/>
                  <a:t>Take partial derivatives with respect to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𝑛</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𝑛</m:t>
                        </m:r>
                      </m:sub>
                    </m:sSub>
                    <m:r>
                      <a:rPr lang="en-US" b="0" i="1" smtClean="0">
                        <a:latin typeface="Cambria Math" panose="02040503050406030204" pitchFamily="18" charset="0"/>
                      </a:rPr>
                      <m:t> </m:t>
                    </m:r>
                    <m:r>
                      <m:rPr>
                        <m:nor/>
                      </m:rPr>
                      <a:rPr lang="en-US" b="0" i="0" smtClean="0">
                        <a:latin typeface="Cambria Math" panose="02040503050406030204" pitchFamily="18" charset="0"/>
                      </a:rPr>
                      <m:t>and</m:t>
                    </m:r>
                    <m:r>
                      <a:rPr lang="en-US" b="0" i="1" smtClean="0">
                        <a:latin typeface="Cambria Math" panose="02040503050406030204" pitchFamily="18" charset="0"/>
                      </a:rPr>
                      <m:t> </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𝜉</m:t>
                        </m:r>
                      </m:e>
                      <m:sub>
                        <m:r>
                          <a:rPr lang="en-US" b="0" i="1" smtClean="0">
                            <a:latin typeface="Cambria Math" panose="02040503050406030204" pitchFamily="18" charset="0"/>
                          </a:rPr>
                          <m:t>𝑗</m:t>
                        </m:r>
                      </m:sub>
                      <m:sup>
                        <m:r>
                          <a:rPr lang="en-US" b="0" i="1" smtClean="0">
                            <a:latin typeface="Cambria Math" panose="02040503050406030204" pitchFamily="18" charset="0"/>
                          </a:rPr>
                          <m:t>𝑛</m:t>
                        </m:r>
                      </m:sup>
                    </m:sSubSup>
                  </m:oMath>
                </a14:m>
                <a:r>
                  <a:rPr lang="en-US" dirty="0" smtClean="0"/>
                  <a:t> and set them equal to 0</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0321" y="2081464"/>
                <a:ext cx="9613861" cy="4247147"/>
              </a:xfrm>
              <a:blipFill rotWithShape="0">
                <a:blip r:embed="rId3"/>
                <a:stretch>
                  <a:fillRect l="-190" t="-86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17677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Solution to binary classification problem using Support Vectors (SV) is well developed</a:t>
            </a:r>
          </a:p>
          <a:p>
            <a:r>
              <a:rPr lang="en-US" dirty="0" smtClean="0"/>
              <a:t>Multi-Class pattern recognition (k&gt;2 classes) are usually solved using a voting scheme methods based on combining many binary classification functions</a:t>
            </a:r>
          </a:p>
          <a:p>
            <a:r>
              <a:rPr lang="en-US" dirty="0" smtClean="0"/>
              <a:t>The paper proposes two methods to solve k-class problems is one step</a:t>
            </a:r>
          </a:p>
          <a:p>
            <a:pPr marL="914400" lvl="1" indent="-457200">
              <a:buFont typeface="+mj-lt"/>
              <a:buAutoNum type="arabicPeriod"/>
            </a:pPr>
            <a:r>
              <a:rPr lang="en-US" dirty="0" smtClean="0"/>
              <a:t>Direct generalization of binary SV method</a:t>
            </a:r>
          </a:p>
          <a:p>
            <a:pPr marL="914400" lvl="1" indent="-457200">
              <a:buFont typeface="+mj-lt"/>
              <a:buAutoNum type="arabicPeriod"/>
            </a:pPr>
            <a:r>
              <a:rPr lang="en-US" dirty="0" smtClean="0"/>
              <a:t>Solving a linear program instead of a quadratic one</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30850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a:t>Derivation of </a:t>
                </a:r>
                <a14:m>
                  <m:oMath xmlns:m="http://schemas.openxmlformats.org/officeDocument/2006/math">
                    <m:r>
                      <a:rPr lang="en-US" i="1">
                        <a:latin typeface="Cambria Math" panose="02040503050406030204" pitchFamily="18" charset="0"/>
                      </a:rPr>
                      <m:t>𝐿</m:t>
                    </m:r>
                    <m:r>
                      <a:rPr lang="en-US" i="1">
                        <a:latin typeface="Cambria Math" panose="02040503050406030204" pitchFamily="18" charset="0"/>
                      </a:rPr>
                      <m:t>(</m:t>
                    </m:r>
                    <m:r>
                      <a:rPr lang="en-US" i="1">
                        <a:latin typeface="Cambria Math" panose="02040503050406030204" pitchFamily="18" charset="0"/>
                      </a:rPr>
                      <m:t>𝛼</m:t>
                    </m:r>
                    <m:r>
                      <a:rPr lang="en-US" i="1">
                        <a:latin typeface="Cambria Math" panose="02040503050406030204" pitchFamily="18" charset="0"/>
                      </a:rPr>
                      <m:t>)</m:t>
                    </m:r>
                  </m:oMath>
                </a14:m>
                <a:r>
                  <a:rPr lang="en-US" dirty="0"/>
                  <a:t> on slide </a:t>
                </a:r>
                <a:r>
                  <a:rPr lang="en-US" dirty="0" smtClean="0"/>
                  <a:t>9 cont.</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2128" t="-64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0321" y="1937084"/>
                <a:ext cx="9613861" cy="4920915"/>
              </a:xfrm>
            </p:spPr>
            <p:txBody>
              <a:bodyPr>
                <a:normAutofit/>
              </a:bodyPr>
              <a:lstStyle/>
              <a:p>
                <a:r>
                  <a:rPr lang="en-US" dirty="0" smtClean="0"/>
                  <a:t>The derivatives are</a:t>
                </a:r>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m:t>
                          </m:r>
                          <m:r>
                            <a:rPr lang="en-US" b="0" i="1" smtClean="0">
                              <a:latin typeface="Cambria Math" panose="02040503050406030204" pitchFamily="18" charset="0"/>
                            </a:rPr>
                            <m:t>𝐿</m:t>
                          </m:r>
                        </m:num>
                        <m:den>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𝑛</m:t>
                              </m:r>
                            </m:sub>
                          </m:sSub>
                        </m:den>
                      </m:f>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𝑛</m:t>
                          </m:r>
                        </m:sub>
                      </m:sSub>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𝑛</m:t>
                              </m:r>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e>
                      </m:nary>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𝑖</m:t>
                              </m:r>
                            </m:sub>
                            <m:sup>
                              <m:r>
                                <a:rPr lang="en-US" b="0" i="1" smtClean="0">
                                  <a:latin typeface="Cambria Math" panose="02040503050406030204" pitchFamily="18" charset="0"/>
                                </a:rPr>
                                <m:t>𝑛</m:t>
                              </m:r>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e>
                      </m:nary>
                      <m:r>
                        <a:rPr lang="en-US" b="0" i="1" smtClean="0">
                          <a:latin typeface="Cambria Math" panose="02040503050406030204" pitchFamily="18" charset="0"/>
                        </a:rPr>
                        <m:t>=0</m:t>
                      </m:r>
                    </m:oMath>
                  </m:oMathPara>
                </a14:m>
                <a:endParaRPr lang="en-US" b="0" dirty="0" smtClean="0"/>
              </a:p>
              <a:p>
                <a:pPr marL="0" indent="0">
                  <a:buNone/>
                </a:pPr>
                <a:endParaRPr lang="en-US" sz="400" b="0" dirty="0" smtClean="0"/>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m:t>
                          </m:r>
                          <m:r>
                            <a:rPr lang="en-US" b="0" i="1" smtClean="0">
                              <a:latin typeface="Cambria Math" panose="02040503050406030204" pitchFamily="18" charset="0"/>
                            </a:rPr>
                            <m:t>𝐿</m:t>
                          </m:r>
                        </m:num>
                        <m:den>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𝑛</m:t>
                              </m:r>
                            </m:sub>
                          </m:sSub>
                        </m:den>
                      </m:f>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𝑖</m:t>
                              </m:r>
                            </m:sub>
                            <m:sup>
                              <m:r>
                                <a:rPr lang="en-US" b="0" i="1" smtClean="0">
                                  <a:latin typeface="Cambria Math" panose="02040503050406030204" pitchFamily="18" charset="0"/>
                                </a:rPr>
                                <m:t>𝑛</m:t>
                              </m:r>
                            </m:sup>
                          </m:sSubSup>
                        </m:e>
                      </m:nary>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𝑛</m:t>
                              </m:r>
                            </m:sup>
                          </m:sSubSup>
                        </m:e>
                      </m:nary>
                      <m:r>
                        <a:rPr lang="en-US" b="0" i="1" smtClean="0">
                          <a:latin typeface="Cambria Math" panose="02040503050406030204" pitchFamily="18" charset="0"/>
                        </a:rPr>
                        <m:t>=0</m:t>
                      </m:r>
                    </m:oMath>
                  </m:oMathPara>
                </a14:m>
                <a:endParaRPr lang="en-US" b="0" dirty="0" smtClean="0"/>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m:t>
                          </m:r>
                          <m:r>
                            <a:rPr lang="en-US" b="0" i="1" smtClean="0">
                              <a:latin typeface="Cambria Math" panose="02040503050406030204" pitchFamily="18" charset="0"/>
                            </a:rPr>
                            <m:t>𝐿</m:t>
                          </m:r>
                        </m:num>
                        <m:den>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𝜉</m:t>
                              </m:r>
                            </m:e>
                            <m:sub>
                              <m:r>
                                <a:rPr lang="en-US" b="0" i="1" smtClean="0">
                                  <a:latin typeface="Cambria Math" panose="02040503050406030204" pitchFamily="18" charset="0"/>
                                </a:rPr>
                                <m:t>𝑗</m:t>
                              </m:r>
                            </m:sub>
                            <m:sup>
                              <m:r>
                                <a:rPr lang="en-US" b="0" i="1" smtClean="0">
                                  <a:latin typeface="Cambria Math" panose="02040503050406030204" pitchFamily="18" charset="0"/>
                                </a:rPr>
                                <m:t>𝑛</m:t>
                              </m:r>
                            </m:sup>
                          </m:sSubSup>
                        </m:den>
                      </m:f>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𝑗</m:t>
                          </m:r>
                        </m:sub>
                        <m:sup>
                          <m:r>
                            <a:rPr lang="en-US" b="0" i="1" smtClean="0">
                              <a:latin typeface="Cambria Math" panose="02040503050406030204" pitchFamily="18" charset="0"/>
                            </a:rPr>
                            <m:t>𝑛</m:t>
                          </m:r>
                        </m:sup>
                      </m:sSubSup>
                      <m:r>
                        <a:rPr lang="en-US" b="0" i="1" smtClean="0">
                          <a:latin typeface="Cambria Math" panose="02040503050406030204" pitchFamily="18" charset="0"/>
                        </a:rPr>
                        <m:t>+</m:t>
                      </m:r>
                      <m:r>
                        <a:rPr lang="en-US" b="0" i="1" smtClean="0">
                          <a:latin typeface="Cambria Math" panose="02040503050406030204" pitchFamily="18" charset="0"/>
                        </a:rPr>
                        <m:t>𝐶</m:t>
                      </m:r>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𝛽</m:t>
                          </m:r>
                        </m:e>
                        <m:sub>
                          <m:r>
                            <a:rPr lang="en-US" b="0" i="1" smtClean="0">
                              <a:latin typeface="Cambria Math" panose="02040503050406030204" pitchFamily="18" charset="0"/>
                            </a:rPr>
                            <m:t>𝑗</m:t>
                          </m:r>
                        </m:sub>
                        <m:sup>
                          <m:r>
                            <a:rPr lang="en-US" b="0" i="1" smtClean="0">
                              <a:latin typeface="Cambria Math" panose="02040503050406030204" pitchFamily="18" charset="0"/>
                            </a:rPr>
                            <m:t>𝑛</m:t>
                          </m:r>
                        </m:sup>
                      </m:sSubSup>
                      <m:r>
                        <a:rPr lang="en-US" b="0" i="1" smtClean="0">
                          <a:latin typeface="Cambria Math" panose="02040503050406030204" pitchFamily="18" charset="0"/>
                        </a:rPr>
                        <m:t>=0</m:t>
                      </m:r>
                    </m:oMath>
                  </m:oMathPara>
                </a14:m>
                <a:endParaRPr lang="en-US" dirty="0" smtClean="0"/>
              </a:p>
              <a:p>
                <a:r>
                  <a:rPr lang="en-US" dirty="0" smtClean="0"/>
                  <a:t>From this we get</a:t>
                </a:r>
              </a:p>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𝑛</m:t>
                          </m:r>
                        </m:sub>
                      </m:sSub>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d>
                            <m:dPr>
                              <m:ctrlPr>
                                <a:rPr lang="en-US" b="0" i="1" smtClean="0">
                                  <a:latin typeface="Cambria Math" panose="02040503050406030204" pitchFamily="18" charset="0"/>
                                </a:rPr>
                              </m:ctrlPr>
                            </m:dPr>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𝑖</m:t>
                                  </m:r>
                                </m:sub>
                                <m:sup>
                                  <m:r>
                                    <a:rPr lang="en-US" b="0" i="1" smtClean="0">
                                      <a:latin typeface="Cambria Math" panose="02040503050406030204" pitchFamily="18" charset="0"/>
                                    </a:rPr>
                                    <m:t>𝑛</m:t>
                                  </m:r>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𝑛</m:t>
                                  </m:r>
                                </m:sup>
                              </m:sSubSup>
                            </m:e>
                          </m:d>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e>
                      </m:nary>
                      <m:r>
                        <a:rPr lang="en-US" b="0" i="1" smtClean="0">
                          <a:latin typeface="Cambria Math" panose="02040503050406030204" pitchFamily="18" charset="0"/>
                        </a:rPr>
                        <m:t>,  </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𝑛</m:t>
                              </m:r>
                            </m:sup>
                          </m:sSubSup>
                        </m:e>
                      </m:nary>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𝑖</m:t>
                              </m:r>
                            </m:sub>
                            <m:sup>
                              <m:r>
                                <a:rPr lang="en-US" b="0" i="1" smtClean="0">
                                  <a:latin typeface="Cambria Math" panose="02040503050406030204" pitchFamily="18" charset="0"/>
                                </a:rPr>
                                <m:t>𝑛</m:t>
                              </m:r>
                            </m:sup>
                          </m:sSubSup>
                        </m:e>
                      </m:nary>
                      <m:r>
                        <a:rPr lang="en-US" b="0" i="1" smtClean="0">
                          <a:latin typeface="Cambria Math" panose="02040503050406030204" pitchFamily="18" charset="0"/>
                        </a:rPr>
                        <m:t>,  </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𝛽</m:t>
                          </m:r>
                        </m:e>
                        <m:sub>
                          <m:r>
                            <a:rPr lang="en-US" b="0" i="1" smtClean="0">
                              <a:latin typeface="Cambria Math" panose="02040503050406030204" pitchFamily="18" charset="0"/>
                            </a:rPr>
                            <m:t>𝑗</m:t>
                          </m:r>
                        </m:sub>
                        <m:sup>
                          <m:r>
                            <a:rPr lang="en-US" b="0" i="1" smtClean="0">
                              <a:latin typeface="Cambria Math" panose="02040503050406030204" pitchFamily="18" charset="0"/>
                            </a:rPr>
                            <m:t>𝑛</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𝑗</m:t>
                          </m:r>
                        </m:sub>
                        <m:sup>
                          <m:r>
                            <a:rPr lang="en-US" b="0" i="1" smtClean="0">
                              <a:latin typeface="Cambria Math" panose="02040503050406030204" pitchFamily="18" charset="0"/>
                            </a:rPr>
                            <m:t>𝑛</m:t>
                          </m:r>
                        </m:sup>
                      </m:sSubSup>
                      <m:r>
                        <a:rPr lang="en-US" b="0" i="1" smtClean="0">
                          <a:latin typeface="Cambria Math" panose="02040503050406030204" pitchFamily="18" charset="0"/>
                        </a:rPr>
                        <m:t>=</m:t>
                      </m:r>
                      <m:r>
                        <a:rPr lang="en-US" b="0" i="1" smtClean="0">
                          <a:latin typeface="Cambria Math" panose="02040503050406030204" pitchFamily="18" charset="0"/>
                        </a:rPr>
                        <m:t>𝐶</m:t>
                      </m:r>
                    </m:oMath>
                  </m:oMathPara>
                </a14:m>
                <a:endParaRPr lang="en-US" b="0" dirty="0" smtClean="0"/>
              </a:p>
              <a:p>
                <a:pPr marL="0" indent="0">
                  <a:buNone/>
                </a:pPr>
                <a14:m>
                  <m:oMathPara xmlns:m="http://schemas.openxmlformats.org/officeDocument/2006/math">
                    <m:oMathParaPr>
                      <m:jc m:val="centerGroup"/>
                    </m:oMathParaPr>
                    <m:oMath xmlns:m="http://schemas.openxmlformats.org/officeDocument/2006/math">
                      <m:r>
                        <m:rPr>
                          <m:nor/>
                        </m:rPr>
                        <a:rPr lang="en-US" b="0" i="0" smtClean="0">
                          <a:latin typeface="Cambria Math" panose="02040503050406030204" pitchFamily="18" charset="0"/>
                        </a:rPr>
                        <m:t>and</m:t>
                      </m:r>
                      <m:r>
                        <m:rPr>
                          <m:nor/>
                        </m:rPr>
                        <a:rPr lang="en-US" b="0" i="0" smtClean="0">
                          <a:latin typeface="Cambria Math" panose="02040503050406030204" pitchFamily="18" charset="0"/>
                        </a:rPr>
                        <m:t> </m:t>
                      </m:r>
                      <m:r>
                        <a:rPr lang="en-US" b="0" i="1" smtClean="0">
                          <a:latin typeface="Cambria Math" panose="02040503050406030204" pitchFamily="18" charset="0"/>
                        </a:rPr>
                        <m:t>0≤</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𝑗</m:t>
                          </m:r>
                        </m:sub>
                        <m:sup>
                          <m:r>
                            <a:rPr lang="en-US" b="0" i="1" smtClean="0">
                              <a:latin typeface="Cambria Math" panose="02040503050406030204" pitchFamily="18" charset="0"/>
                            </a:rPr>
                            <m:t>𝑛</m:t>
                          </m:r>
                        </m:sup>
                      </m:sSubSup>
                      <m:r>
                        <a:rPr lang="en-US" b="0" i="1" smtClean="0">
                          <a:latin typeface="Cambria Math" panose="02040503050406030204" pitchFamily="18" charset="0"/>
                        </a:rPr>
                        <m:t>≤</m:t>
                      </m:r>
                      <m:r>
                        <a:rPr lang="en-US" b="0" i="1" smtClean="0">
                          <a:latin typeface="Cambria Math" panose="02040503050406030204" pitchFamily="18" charset="0"/>
                        </a:rPr>
                        <m:t>𝐶</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0321" y="1937084"/>
                <a:ext cx="9613861" cy="4920915"/>
              </a:xfrm>
              <a:blipFill rotWithShape="0">
                <a:blip r:embed="rId3"/>
                <a:stretch>
                  <a:fillRect l="-190" t="-86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1752217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a:t>Derivation of </a:t>
                </a:r>
                <a14:m>
                  <m:oMath xmlns:m="http://schemas.openxmlformats.org/officeDocument/2006/math">
                    <m:r>
                      <a:rPr lang="en-US" i="1">
                        <a:latin typeface="Cambria Math" panose="02040503050406030204" pitchFamily="18" charset="0"/>
                      </a:rPr>
                      <m:t>𝐿</m:t>
                    </m:r>
                    <m:r>
                      <a:rPr lang="en-US" i="1">
                        <a:latin typeface="Cambria Math" panose="02040503050406030204" pitchFamily="18" charset="0"/>
                      </a:rPr>
                      <m:t>(</m:t>
                    </m:r>
                    <m:r>
                      <a:rPr lang="en-US" i="1">
                        <a:latin typeface="Cambria Math" panose="02040503050406030204" pitchFamily="18" charset="0"/>
                      </a:rPr>
                      <m:t>𝛼</m:t>
                    </m:r>
                    <m:r>
                      <a:rPr lang="en-US" i="1">
                        <a:latin typeface="Cambria Math" panose="02040503050406030204" pitchFamily="18" charset="0"/>
                      </a:rPr>
                      <m:t>)</m:t>
                    </m:r>
                  </m:oMath>
                </a14:m>
                <a:r>
                  <a:rPr lang="en-US" dirty="0"/>
                  <a:t> on slide 9 cont.</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2128" t="-64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After substituting the equations that we got on previous slides into the </a:t>
                </a:r>
                <a:r>
                  <a:rPr lang="en-US" dirty="0" err="1" smtClean="0"/>
                  <a:t>Lagrangian</a:t>
                </a:r>
                <a:r>
                  <a:rPr lang="en-US" dirty="0" smtClean="0"/>
                  <a:t> we get</a:t>
                </a:r>
              </a:p>
              <a:p>
                <a:pPr marL="0" indent="0">
                  <a:buNone/>
                </a:pPr>
                <a14:m>
                  <m:oMathPara xmlns:m="http://schemas.openxmlformats.org/officeDocument/2006/math">
                    <m:oMathParaPr>
                      <m:jc m:val="center"/>
                    </m:oMathParaPr>
                    <m:oMath xmlns:m="http://schemas.openxmlformats.org/officeDocument/2006/math">
                      <m:r>
                        <a:rPr lang="en-US" b="0" i="1" smtClean="0">
                          <a:latin typeface="Cambria Math" panose="02040503050406030204" pitchFamily="18" charset="0"/>
                        </a:rPr>
                        <m:t>𝐿</m:t>
                      </m:r>
                      <m:d>
                        <m:dPr>
                          <m:ctrlPr>
                            <a:rPr lang="en-US" b="0" i="1" smtClean="0">
                              <a:latin typeface="Cambria Math" panose="02040503050406030204" pitchFamily="18" charset="0"/>
                            </a:rPr>
                          </m:ctrlPr>
                        </m:dPr>
                        <m:e>
                          <m:r>
                            <a:rPr lang="en-US" b="0" i="1" smtClean="0">
                              <a:latin typeface="Cambria Math" panose="02040503050406030204" pitchFamily="18" charset="0"/>
                            </a:rPr>
                            <m:t>𝛼</m:t>
                          </m:r>
                        </m:e>
                      </m:d>
                      <m:r>
                        <a:rPr lang="en-US" b="0" i="1" smtClean="0">
                          <a:latin typeface="Cambria Math" panose="02040503050406030204" pitchFamily="18" charset="0"/>
                        </a:rPr>
                        <m:t>=2</m:t>
                      </m:r>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𝑚</m:t>
                          </m:r>
                        </m:sub>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e>
                      </m:nary>
                      <m:r>
                        <a:rPr lang="en-US" b="0" i="1" smtClean="0">
                          <a:latin typeface="Cambria Math" panose="02040503050406030204" pitchFamily="18" charset="0"/>
                        </a:rPr>
                        <m:t>+</m:t>
                      </m:r>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r>
                            <a:rPr lang="en-US" b="0" i="1" smtClean="0">
                              <a:latin typeface="Cambria Math" panose="02040503050406030204" pitchFamily="18" charset="0"/>
                            </a:rPr>
                            <m:t>,</m:t>
                          </m:r>
                          <m:r>
                            <a:rPr lang="en-US" b="0" i="1" smtClean="0">
                              <a:latin typeface="Cambria Math" panose="02040503050406030204" pitchFamily="18" charset="0"/>
                            </a:rPr>
                            <m:t>𝑚</m:t>
                          </m:r>
                        </m:sub>
                        <m:sup/>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𝑗</m:t>
                                  </m:r>
                                </m:sub>
                                <m:sup>
                                  <m:r>
                                    <a:rPr lang="en-US" b="0" i="1" smtClean="0">
                                      <a:latin typeface="Cambria Math" panose="02040503050406030204" pitchFamily="18" charset="0"/>
                                    </a:rPr>
                                    <m:t>𝑚</m:t>
                                  </m:r>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𝑗</m:t>
                                  </m:r>
                                </m:sub>
                                <m:sup>
                                  <m:r>
                                    <a:rPr lang="en-US" b="0" i="1" smtClean="0">
                                      <a:latin typeface="Cambria Math" panose="02040503050406030204" pitchFamily="18" charset="0"/>
                                    </a:rPr>
                                    <m:t>𝑚</m:t>
                                  </m:r>
                                </m:sup>
                              </m:sSub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𝑗</m:t>
                                  </m:r>
                                </m:sub>
                                <m:sup>
                                  <m:r>
                                    <a:rPr lang="en-US" b="0" i="1" smtClean="0">
                                      <a:latin typeface="Cambria Math" panose="02040503050406030204" pitchFamily="18" charset="0"/>
                                    </a:rPr>
                                    <m:t>𝑚</m:t>
                                  </m:r>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𝑗</m:t>
                                  </m:r>
                                </m:sub>
                                <m:sup>
                                  <m:r>
                                    <a:rPr lang="en-US" b="0" i="1" smtClean="0">
                                      <a:latin typeface="Cambria Math" panose="02040503050406030204" pitchFamily="18" charset="0"/>
                                    </a:rPr>
                                    <m:t>𝑚</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𝑗</m:t>
                                  </m:r>
                                </m:sub>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𝑗</m:t>
                                  </m:r>
                                </m:sub>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𝑗</m:t>
                                  </m:r>
                                </m:sub>
                                <m:sup>
                                  <m:r>
                                    <a:rPr lang="en-US" b="0" i="1" smtClean="0">
                                      <a:latin typeface="Cambria Math" panose="02040503050406030204" pitchFamily="18" charset="0"/>
                                    </a:rPr>
                                    <m:t>𝑚</m:t>
                                  </m:r>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𝑗</m:t>
                                  </m:r>
                                </m:sub>
                                <m:sup>
                                  <m:r>
                                    <a:rPr lang="en-US" b="0" i="1" smtClean="0">
                                      <a:latin typeface="Cambria Math" panose="02040503050406030204" pitchFamily="18" charset="0"/>
                                    </a:rPr>
                                    <m:t>𝑚</m:t>
                                  </m:r>
                                </m:sup>
                              </m:sSubSup>
                            </m:e>
                          </m:d>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𝑗</m:t>
                              </m:r>
                            </m:sub>
                          </m:sSub>
                          <m:r>
                            <a:rPr lang="en-US" b="0" i="1" smtClean="0">
                              <a:latin typeface="Cambria Math" panose="02040503050406030204" pitchFamily="18" charset="0"/>
                            </a:rPr>
                            <m:t>&gt;</m:t>
                          </m:r>
                        </m:e>
                      </m:nary>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42" t="-942" b="-2778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34464767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Derivation of </a:t>
                </a:r>
                <a14:m>
                  <m:oMath xmlns:m="http://schemas.openxmlformats.org/officeDocument/2006/math">
                    <m:r>
                      <a:rPr lang="en-US" b="0" i="1" smtClean="0">
                        <a:latin typeface="Cambria Math" panose="02040503050406030204" pitchFamily="18" charset="0"/>
                      </a:rPr>
                      <m:t>𝐿</m:t>
                    </m:r>
                    <m:r>
                      <a:rPr lang="en-US" b="0" i="1" smtClean="0">
                        <a:latin typeface="Cambria Math" panose="02040503050406030204" pitchFamily="18" charset="0"/>
                      </a:rPr>
                      <m:t>(</m:t>
                    </m:r>
                    <m:r>
                      <a:rPr lang="en-US" b="0" i="1" smtClean="0">
                        <a:latin typeface="Cambria Math" panose="02040503050406030204" pitchFamily="18" charset="0"/>
                      </a:rPr>
                      <m:t>𝛼</m:t>
                    </m:r>
                    <m:r>
                      <a:rPr lang="en-US" b="0" i="1" smtClean="0">
                        <a:latin typeface="Cambria Math" panose="02040503050406030204" pitchFamily="18" charset="0"/>
                      </a:rPr>
                      <m:t>)</m:t>
                    </m:r>
                  </m:oMath>
                </a14:m>
                <a:r>
                  <a:rPr lang="en-US" dirty="0" smtClean="0"/>
                  <a:t> on </a:t>
                </a:r>
                <a:r>
                  <a:rPr lang="en-US" dirty="0"/>
                  <a:t>slide 9 cont.</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2128" t="-64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0321" y="2336873"/>
                <a:ext cx="10049134" cy="3486411"/>
              </a:xfrm>
            </p:spPr>
            <p:txBody>
              <a:bodyPr>
                <a:normAutofit/>
              </a:bodyPr>
              <a:lstStyle/>
              <a:p>
                <a:r>
                  <a:rPr lang="en-US" dirty="0" smtClean="0"/>
                  <a:t>Due to the fact that </a:t>
                </a:r>
                <a14:m>
                  <m:oMath xmlns:m="http://schemas.openxmlformats.org/officeDocument/2006/math">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𝑚</m:t>
                        </m:r>
                      </m:sub>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𝑗</m:t>
                            </m:r>
                          </m:sub>
                          <m:sup>
                            <m:r>
                              <a:rPr lang="en-US" b="0" i="1" smtClean="0">
                                <a:latin typeface="Cambria Math" panose="02040503050406030204" pitchFamily="18" charset="0"/>
                              </a:rPr>
                              <m:t>𝑚</m:t>
                            </m:r>
                          </m:sup>
                        </m:sSubSup>
                      </m:e>
                    </m:nary>
                    <m:r>
                      <a:rPr lang="en-US" b="0" i="1" smtClean="0">
                        <a:latin typeface="Cambria Math" panose="02040503050406030204" pitchFamily="18" charset="0"/>
                      </a:rPr>
                      <m:t>=</m:t>
                    </m:r>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𝑚</m:t>
                        </m:r>
                      </m:sub>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𝑗</m:t>
                            </m:r>
                          </m:sub>
                          <m:sup>
                            <m:r>
                              <a:rPr lang="en-US" b="0" i="1" smtClean="0">
                                <a:latin typeface="Cambria Math" panose="02040503050406030204" pitchFamily="18" charset="0"/>
                              </a:rPr>
                              <m:t>𝑚</m:t>
                            </m:r>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e>
                    </m:nary>
                  </m:oMath>
                </a14:m>
                <a:r>
                  <a:rPr lang="en-US" dirty="0" smtClean="0"/>
                  <a:t> we get</a:t>
                </a:r>
              </a:p>
              <a:p>
                <a:pPr marL="0" indent="0">
                  <a:buNone/>
                </a:pPr>
                <a14:m>
                  <m:oMathPara xmlns:m="http://schemas.openxmlformats.org/officeDocument/2006/math">
                    <m:oMathParaPr>
                      <m:jc m:val="center"/>
                    </m:oMathParaPr>
                    <m:oMath xmlns:m="http://schemas.openxmlformats.org/officeDocument/2006/math">
                      <m:r>
                        <a:rPr lang="en-US" b="0" i="1" smtClean="0">
                          <a:latin typeface="Cambria Math" panose="02040503050406030204" pitchFamily="18" charset="0"/>
                        </a:rPr>
                        <m:t>𝐿</m:t>
                      </m:r>
                      <m:d>
                        <m:dPr>
                          <m:ctrlPr>
                            <a:rPr lang="en-US" b="0" i="1" smtClean="0">
                              <a:latin typeface="Cambria Math" panose="02040503050406030204" pitchFamily="18" charset="0"/>
                            </a:rPr>
                          </m:ctrlPr>
                        </m:dPr>
                        <m:e>
                          <m:r>
                            <a:rPr lang="en-US" b="0" i="1" smtClean="0">
                              <a:latin typeface="Cambria Math" panose="02040503050406030204" pitchFamily="18" charset="0"/>
                            </a:rPr>
                            <m:t>𝛼</m:t>
                          </m:r>
                        </m:e>
                      </m:d>
                      <m:r>
                        <a:rPr lang="en-US" b="0" i="1" smtClean="0">
                          <a:latin typeface="Cambria Math" panose="02040503050406030204" pitchFamily="18" charset="0"/>
                        </a:rPr>
                        <m:t>=2</m:t>
                      </m:r>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𝑚</m:t>
                          </m:r>
                        </m:sub>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e>
                      </m:nary>
                      <m:r>
                        <a:rPr lang="en-US" b="0" i="1" smtClean="0">
                          <a:latin typeface="Cambria Math" panose="02040503050406030204" pitchFamily="18" charset="0"/>
                        </a:rPr>
                        <m:t>+</m:t>
                      </m:r>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r>
                            <a:rPr lang="en-US" b="0" i="1" smtClean="0">
                              <a:latin typeface="Cambria Math" panose="02040503050406030204" pitchFamily="18" charset="0"/>
                            </a:rPr>
                            <m:t>,</m:t>
                          </m:r>
                          <m:r>
                            <a:rPr lang="en-US" b="0" i="1" smtClean="0">
                              <a:latin typeface="Cambria Math" panose="02040503050406030204" pitchFamily="18" charset="0"/>
                            </a:rPr>
                            <m:t>𝑚</m:t>
                          </m:r>
                        </m:sub>
                        <m:sup/>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𝑗</m:t>
                              </m:r>
                            </m:sub>
                            <m:sup>
                              <m:r>
                                <a:rPr lang="en-US" b="0" i="1" smtClean="0">
                                  <a:latin typeface="Cambria Math" panose="02040503050406030204" pitchFamily="18" charset="0"/>
                                </a:rPr>
                                <m:t>𝑚</m:t>
                              </m:r>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𝑗</m:t>
                              </m:r>
                            </m:sub>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𝑗</m:t>
                              </m:r>
                            </m:sub>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𝑗</m:t>
                              </m:r>
                            </m:sub>
                            <m:sup>
                              <m:r>
                                <a:rPr lang="en-US" b="0" i="1" smtClean="0">
                                  <a:latin typeface="Cambria Math" panose="02040503050406030204" pitchFamily="18" charset="0"/>
                                </a:rPr>
                                <m:t>𝑚</m:t>
                              </m:r>
                            </m:sup>
                          </m:sSubSup>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𝑗</m:t>
                              </m:r>
                            </m:sub>
                          </m:sSub>
                          <m:r>
                            <a:rPr lang="en-US" b="0" i="1" smtClean="0">
                              <a:latin typeface="Cambria Math" panose="02040503050406030204" pitchFamily="18" charset="0"/>
                            </a:rPr>
                            <m:t>&gt;</m:t>
                          </m:r>
                        </m:e>
                      </m:nary>
                    </m:oMath>
                  </m:oMathPara>
                </a14:m>
                <a:endParaRPr lang="en-US" dirty="0" smtClean="0"/>
              </a:p>
              <a:p>
                <a:r>
                  <a:rPr lang="en-US" dirty="0" smtClean="0"/>
                  <a:t>Also </a:t>
                </a:r>
                <a14:m>
                  <m:oMath xmlns:m="http://schemas.openxmlformats.org/officeDocument/2006/math">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𝑚</m:t>
                        </m:r>
                      </m:sub>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𝑗</m:t>
                            </m:r>
                          </m:sub>
                          <m:sup>
                            <m:r>
                              <a:rPr lang="en-US" b="0" i="1" smtClean="0">
                                <a:latin typeface="Cambria Math" panose="02040503050406030204" pitchFamily="18" charset="0"/>
                              </a:rPr>
                              <m:t>𝑚</m:t>
                            </m:r>
                          </m:sup>
                        </m:sSubSup>
                      </m:e>
                    </m:nary>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𝑖</m:t>
                        </m:r>
                      </m:sub>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𝑗</m:t>
                        </m:r>
                      </m:sub>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𝑗</m:t>
                            </m:r>
                          </m:sub>
                        </m:sSub>
                      </m:sup>
                    </m:sSubSup>
                    <m:r>
                      <a:rPr lang="en-US" b="0" i="1" smtClean="0">
                        <a:latin typeface="Cambria Math" panose="02040503050406030204" pitchFamily="18" charset="0"/>
                      </a:rPr>
                      <m:t> </m:t>
                    </m:r>
                    <m:r>
                      <m:rPr>
                        <m:nor/>
                      </m:rPr>
                      <a:rPr lang="en-US" b="0" i="0" smtClean="0">
                        <a:latin typeface="Cambria Math" panose="02040503050406030204" pitchFamily="18" charset="0"/>
                      </a:rPr>
                      <m:t>thus</m:t>
                    </m:r>
                  </m:oMath>
                </a14:m>
                <a:endParaRPr lang="en-US" b="0" i="1" dirty="0" smtClean="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𝐿</m:t>
                      </m:r>
                      <m:d>
                        <m:dPr>
                          <m:ctrlPr>
                            <a:rPr lang="en-US" i="1">
                              <a:latin typeface="Cambria Math" panose="02040503050406030204" pitchFamily="18" charset="0"/>
                            </a:rPr>
                          </m:ctrlPr>
                        </m:dPr>
                        <m:e>
                          <m:r>
                            <a:rPr lang="en-US" i="1">
                              <a:latin typeface="Cambria Math" panose="02040503050406030204" pitchFamily="18" charset="0"/>
                            </a:rPr>
                            <m:t>𝛼</m:t>
                          </m:r>
                        </m:e>
                      </m:d>
                      <m:r>
                        <a:rPr lang="en-US" i="1">
                          <a:latin typeface="Cambria Math" panose="02040503050406030204" pitchFamily="18" charset="0"/>
                        </a:rPr>
                        <m:t>=2</m:t>
                      </m:r>
                      <m:nary>
                        <m:naryPr>
                          <m:chr m:val="∑"/>
                          <m:supHide m:val="on"/>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𝑚</m:t>
                          </m:r>
                        </m:sub>
                        <m:sup/>
                        <m:e>
                          <m:sSubSup>
                            <m:sSubSupPr>
                              <m:ctrlPr>
                                <a:rPr lang="en-US" i="1">
                                  <a:latin typeface="Cambria Math" panose="02040503050406030204" pitchFamily="18" charset="0"/>
                                </a:rPr>
                              </m:ctrlPr>
                            </m:sSubSupPr>
                            <m:e>
                              <m:r>
                                <a:rPr lang="en-US" i="1">
                                  <a:latin typeface="Cambria Math" panose="02040503050406030204" pitchFamily="18" charset="0"/>
                                </a:rPr>
                                <m:t>𝛼</m:t>
                              </m:r>
                            </m:e>
                            <m:sub>
                              <m:r>
                                <a:rPr lang="en-US" i="1">
                                  <a:latin typeface="Cambria Math" panose="02040503050406030204" pitchFamily="18" charset="0"/>
                                </a:rPr>
                                <m:t>𝑖</m:t>
                              </m:r>
                            </m:sub>
                            <m:sup>
                              <m:r>
                                <a:rPr lang="en-US" i="1">
                                  <a:latin typeface="Cambria Math" panose="02040503050406030204" pitchFamily="18" charset="0"/>
                                </a:rPr>
                                <m:t>𝑚</m:t>
                              </m:r>
                            </m:sup>
                          </m:sSubSup>
                        </m:e>
                      </m:nary>
                      <m:r>
                        <a:rPr lang="en-US" i="1">
                          <a:latin typeface="Cambria Math" panose="02040503050406030204" pitchFamily="18" charset="0"/>
                        </a:rPr>
                        <m:t>+</m:t>
                      </m:r>
                      <m:nary>
                        <m:naryPr>
                          <m:chr m:val="∑"/>
                          <m:supHide m:val="on"/>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𝑗</m:t>
                          </m:r>
                          <m:r>
                            <a:rPr lang="en-US" i="1">
                              <a:latin typeface="Cambria Math" panose="02040503050406030204" pitchFamily="18" charset="0"/>
                            </a:rPr>
                            <m:t>,</m:t>
                          </m:r>
                          <m:r>
                            <a:rPr lang="en-US" i="1">
                              <a:latin typeface="Cambria Math" panose="02040503050406030204" pitchFamily="18" charset="0"/>
                            </a:rPr>
                            <m:t>𝑚</m:t>
                          </m:r>
                        </m:sub>
                        <m:sup/>
                        <m:e>
                          <m:d>
                            <m:dPr>
                              <m:begChr m:val="["/>
                              <m:endChr m:val="]"/>
                              <m:ctrlPr>
                                <a:rPr lang="en-US" i="1">
                                  <a:latin typeface="Cambria Math" panose="02040503050406030204" pitchFamily="18" charset="0"/>
                                </a:rPr>
                              </m:ctrlPr>
                            </m:dPr>
                            <m:e>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sSubSup>
                                <m:sSubSupPr>
                                  <m:ctrlPr>
                                    <a:rPr lang="en-US" i="1">
                                      <a:latin typeface="Cambria Math" panose="02040503050406030204" pitchFamily="18" charset="0"/>
                                    </a:rPr>
                                  </m:ctrlPr>
                                </m:sSubSupPr>
                                <m:e>
                                  <m:r>
                                    <a:rPr lang="en-US" i="1">
                                      <a:latin typeface="Cambria Math" panose="02040503050406030204" pitchFamily="18" charset="0"/>
                                    </a:rPr>
                                    <m:t>𝑐</m:t>
                                  </m:r>
                                </m:e>
                                <m:sub>
                                  <m:r>
                                    <a:rPr lang="en-US" i="1">
                                      <a:latin typeface="Cambria Math" panose="02040503050406030204" pitchFamily="18" charset="0"/>
                                    </a:rPr>
                                    <m:t>𝑖</m:t>
                                  </m:r>
                                </m:sub>
                                <m:sup>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sup>
                              </m:sSubSup>
                              <m:sSub>
                                <m:sSubPr>
                                  <m:ctrlPr>
                                    <a:rPr lang="en-US"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𝑖</m:t>
                                  </m:r>
                                </m:sub>
                              </m:sSub>
                              <m:sSub>
                                <m:sSubPr>
                                  <m:ctrlPr>
                                    <a:rPr lang="en-US"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𝑗</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𝛼</m:t>
                                  </m:r>
                                </m:e>
                                <m:sub>
                                  <m:r>
                                    <a:rPr lang="en-US" i="1">
                                      <a:latin typeface="Cambria Math" panose="02040503050406030204" pitchFamily="18" charset="0"/>
                                    </a:rPr>
                                    <m:t>𝑖</m:t>
                                  </m:r>
                                </m:sub>
                                <m:sup>
                                  <m:r>
                                    <a:rPr lang="en-US" i="1">
                                      <a:latin typeface="Cambria Math" panose="02040503050406030204" pitchFamily="18" charset="0"/>
                                    </a:rPr>
                                    <m:t>𝑚</m:t>
                                  </m:r>
                                </m:sup>
                              </m:sSubSup>
                              <m:sSubSup>
                                <m:sSubSupPr>
                                  <m:ctrlPr>
                                    <a:rPr lang="en-US" i="1">
                                      <a:latin typeface="Cambria Math" panose="02040503050406030204" pitchFamily="18" charset="0"/>
                                    </a:rPr>
                                  </m:ctrlPr>
                                </m:sSubSupPr>
                                <m:e>
                                  <m:r>
                                    <a:rPr lang="en-US" i="1">
                                      <a:latin typeface="Cambria Math" panose="02040503050406030204" pitchFamily="18" charset="0"/>
                                    </a:rPr>
                                    <m:t>𝛼</m:t>
                                  </m:r>
                                </m:e>
                                <m:sub>
                                  <m:r>
                                    <a:rPr lang="en-US" i="1">
                                      <a:latin typeface="Cambria Math" panose="02040503050406030204" pitchFamily="18" charset="0"/>
                                    </a:rPr>
                                    <m:t>𝑗</m:t>
                                  </m:r>
                                </m:sub>
                                <m:sup>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sup>
                              </m:sSubSup>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sSubSup>
                                <m:sSubSupPr>
                                  <m:ctrlPr>
                                    <a:rPr lang="en-US" i="1">
                                      <a:latin typeface="Cambria Math" panose="02040503050406030204" pitchFamily="18" charset="0"/>
                                    </a:rPr>
                                  </m:ctrlPr>
                                </m:sSubSupPr>
                                <m:e>
                                  <m:r>
                                    <a:rPr lang="en-US" i="1">
                                      <a:latin typeface="Cambria Math" panose="02040503050406030204" pitchFamily="18" charset="0"/>
                                    </a:rPr>
                                    <m:t>𝛼</m:t>
                                  </m:r>
                                </m:e>
                                <m:sub>
                                  <m:r>
                                    <a:rPr lang="en-US" i="1">
                                      <a:latin typeface="Cambria Math" panose="02040503050406030204" pitchFamily="18" charset="0"/>
                                    </a:rPr>
                                    <m:t>𝑖</m:t>
                                  </m:r>
                                </m:sub>
                                <m:sup>
                                  <m:r>
                                    <a:rPr lang="en-US" i="1">
                                      <a:latin typeface="Cambria Math" panose="02040503050406030204" pitchFamily="18" charset="0"/>
                                    </a:rPr>
                                    <m:t>𝑚</m:t>
                                  </m:r>
                                </m:sup>
                              </m:sSubSup>
                              <m:sSubSup>
                                <m:sSubSupPr>
                                  <m:ctrlPr>
                                    <a:rPr lang="en-US" i="1">
                                      <a:latin typeface="Cambria Math" panose="02040503050406030204" pitchFamily="18" charset="0"/>
                                    </a:rPr>
                                  </m:ctrlPr>
                                </m:sSubSupPr>
                                <m:e>
                                  <m:r>
                                    <a:rPr lang="en-US" i="1">
                                      <a:latin typeface="Cambria Math" panose="02040503050406030204" pitchFamily="18" charset="0"/>
                                    </a:rPr>
                                    <m:t>𝛼</m:t>
                                  </m:r>
                                </m:e>
                                <m:sub>
                                  <m:r>
                                    <a:rPr lang="en-US" i="1">
                                      <a:latin typeface="Cambria Math" panose="02040503050406030204" pitchFamily="18" charset="0"/>
                                    </a:rPr>
                                    <m:t>𝑗</m:t>
                                  </m:r>
                                </m:sub>
                                <m:sup>
                                  <m:r>
                                    <a:rPr lang="en-US" i="1">
                                      <a:latin typeface="Cambria Math" panose="02040503050406030204" pitchFamily="18" charset="0"/>
                                    </a:rPr>
                                    <m:t>𝑚</m:t>
                                  </m:r>
                                </m:sup>
                              </m:sSubSup>
                            </m:e>
                          </m:d>
                          <m:r>
                            <a:rPr lang="en-US" i="1">
                              <a:latin typeface="Cambria Math" panose="02040503050406030204" pitchFamily="18" charset="0"/>
                            </a:rPr>
                            <m:t>&lt;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𝑗</m:t>
                              </m:r>
                            </m:sub>
                          </m:sSub>
                          <m:r>
                            <a:rPr lang="en-US" i="1">
                              <a:latin typeface="Cambria Math" panose="02040503050406030204" pitchFamily="18" charset="0"/>
                            </a:rPr>
                            <m:t>&gt;</m:t>
                          </m:r>
                        </m:e>
                      </m:nary>
                    </m:oMath>
                  </m:oMathPara>
                </a14:m>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0321" y="2336873"/>
                <a:ext cx="10049134" cy="3486411"/>
              </a:xfrm>
              <a:blipFill rotWithShape="0">
                <a:blip r:embed="rId3"/>
                <a:stretch>
                  <a:fillRect l="-182" t="-1258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2050841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389" y="764372"/>
            <a:ext cx="10820401" cy="1293028"/>
          </a:xfrm>
        </p:spPr>
        <p:txBody>
          <a:bodyPr/>
          <a:lstStyle/>
          <a:p>
            <a:r>
              <a:rPr lang="en-US" dirty="0" smtClean="0"/>
              <a:t>What is k-class Pattern Recognition Problem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0321" y="2057400"/>
                <a:ext cx="8593681" cy="4584031"/>
              </a:xfrm>
            </p:spPr>
            <p:txBody>
              <a:bodyPr>
                <a:normAutofit/>
              </a:bodyPr>
              <a:lstStyle/>
              <a:p>
                <a:r>
                  <a:rPr lang="en-US" dirty="0" smtClean="0"/>
                  <a:t>We need to construct a decision function given </a:t>
                </a:r>
                <a14:m>
                  <m:oMath xmlns:m="http://schemas.openxmlformats.org/officeDocument/2006/math">
                    <m:r>
                      <a:rPr lang="en-US" b="0" i="1" smtClean="0">
                        <a:latin typeface="Cambria Math" panose="02040503050406030204" pitchFamily="18" charset="0"/>
                      </a:rPr>
                      <m:t>𝑙</m:t>
                    </m:r>
                  </m:oMath>
                </a14:m>
                <a:r>
                  <a:rPr lang="en-US" dirty="0" smtClean="0">
                    <a:latin typeface="Brush Script MT" panose="03060802040406070304" pitchFamily="66" charset="0"/>
                  </a:rPr>
                  <a:t> </a:t>
                </a:r>
                <a:r>
                  <a:rPr lang="en-US" dirty="0" smtClean="0"/>
                  <a:t>independent identically distributed samples of an unknown function</a:t>
                </a:r>
              </a:p>
              <a:p>
                <a:pPr marL="457200" lvl="1" indent="0">
                  <a:buNone/>
                </a:pPr>
                <a14:m>
                  <m:oMathPara xmlns:m="http://schemas.openxmlformats.org/officeDocument/2006/math">
                    <m:oMathParaPr>
                      <m:jc m:val="centerGroup"/>
                    </m:oMathParaPr>
                    <m:oMath xmlns:m="http://schemas.openxmlformats.org/officeDocument/2006/math">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1</m:t>
                              </m:r>
                            </m:sub>
                          </m:sSub>
                        </m:e>
                      </m:d>
                      <m:r>
                        <a:rPr lang="en-US" b="0" i="1" smtClean="0">
                          <a:latin typeface="Cambria Math" panose="02040503050406030204" pitchFamily="18" charset="0"/>
                        </a:rPr>
                        <m:t>, …,</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𝑙</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𝑙</m:t>
                              </m:r>
                            </m:sub>
                          </m:sSub>
                        </m:e>
                      </m:d>
                    </m:oMath>
                  </m:oMathPara>
                </a14:m>
                <a:endParaRPr lang="en-US" b="0" dirty="0" smtClean="0"/>
              </a:p>
              <a:p>
                <a:pPr marL="457200" indent="0">
                  <a:buNone/>
                </a:pPr>
                <a:r>
                  <a:rPr lang="en-US" dirty="0" smtClean="0"/>
                  <a:t>where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r>
                      <a:rPr lang="en-US" b="0" i="1" smtClean="0">
                        <a:latin typeface="Cambria Math" panose="02040503050406030204" pitchFamily="18" charset="0"/>
                      </a:rPr>
                      <m:t>, </m:t>
                    </m:r>
                    <m:r>
                      <a:rPr lang="en-US" b="0" i="1" smtClean="0">
                        <a:latin typeface="Cambria Math" panose="02040503050406030204" pitchFamily="18" charset="0"/>
                      </a:rPr>
                      <m:t>𝑖</m:t>
                    </m:r>
                    <m:r>
                      <a:rPr lang="en-US" b="0" i="1" smtClean="0">
                        <a:latin typeface="Cambria Math" panose="02040503050406030204" pitchFamily="18" charset="0"/>
                      </a:rPr>
                      <m:t>=1, …,</m:t>
                    </m:r>
                    <m:r>
                      <a:rPr lang="en-US" b="0" i="1" smtClean="0">
                        <a:latin typeface="Cambria Math" panose="02040503050406030204" pitchFamily="18" charset="0"/>
                      </a:rPr>
                      <m:t>𝑙</m:t>
                    </m:r>
                  </m:oMath>
                </a14:m>
                <a:r>
                  <a:rPr lang="en-US" dirty="0" smtClean="0"/>
                  <a:t> is a vector of length </a:t>
                </a:r>
                <a14:m>
                  <m:oMath xmlns:m="http://schemas.openxmlformats.org/officeDocument/2006/math">
                    <m:r>
                      <a:rPr lang="en-US" b="0" i="1" smtClean="0">
                        <a:latin typeface="Cambria Math" panose="02040503050406030204" pitchFamily="18" charset="0"/>
                      </a:rPr>
                      <m:t>𝑑</m:t>
                    </m:r>
                    <m:r>
                      <a:rPr lang="en-US" b="0" i="1" smtClean="0">
                        <a:latin typeface="Cambria Math" panose="02040503050406030204" pitchFamily="18" charset="0"/>
                      </a:rPr>
                      <m:t> </m:t>
                    </m:r>
                  </m:oMath>
                </a14:m>
                <a:r>
                  <a:rPr lang="en-US" dirty="0" smtClean="0"/>
                  <a:t>and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 </m:t>
                    </m:r>
                    <m:r>
                      <a:rPr lang="en-US" b="0" i="1" smtClean="0">
                        <a:latin typeface="Cambria Math" panose="02040503050406030204" pitchFamily="18" charset="0"/>
                        <a:ea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m:t>
                    </m:r>
                  </m:oMath>
                </a14:m>
                <a:r>
                  <a:rPr lang="en-US" dirty="0" smtClean="0"/>
                  <a:t> represents class of the sample</a:t>
                </a:r>
              </a:p>
              <a:p>
                <a:r>
                  <a:rPr lang="en-US" dirty="0" smtClean="0"/>
                  <a:t>Decision function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𝛼</m:t>
                    </m:r>
                    <m:r>
                      <a:rPr lang="en-US" b="0" i="1" smtClean="0">
                        <a:latin typeface="Cambria Math" panose="02040503050406030204" pitchFamily="18" charset="0"/>
                        <a:ea typeface="Cambria Math" panose="02040503050406030204" pitchFamily="18" charset="0"/>
                      </a:rPr>
                      <m:t>)</m:t>
                    </m:r>
                  </m:oMath>
                </a14:m>
                <a:r>
                  <a:rPr lang="en-US" dirty="0" smtClean="0"/>
                  <a:t> which classifies a point </a:t>
                </a:r>
                <a14:m>
                  <m:oMath xmlns:m="http://schemas.openxmlformats.org/officeDocument/2006/math">
                    <m:r>
                      <a:rPr lang="en-US" b="0" i="1" smtClean="0">
                        <a:latin typeface="Cambria Math" panose="02040503050406030204" pitchFamily="18" charset="0"/>
                      </a:rPr>
                      <m:t>𝑥</m:t>
                    </m:r>
                  </m:oMath>
                </a14:m>
                <a:r>
                  <a:rPr lang="en-US" dirty="0" smtClean="0"/>
                  <a:t>, is chosen from a set of functions defined by parameter </a:t>
                </a:r>
                <a14:m>
                  <m:oMath xmlns:m="http://schemas.openxmlformats.org/officeDocument/2006/math">
                    <m:r>
                      <a:rPr lang="en-US" i="1" smtClean="0">
                        <a:latin typeface="Cambria Math" panose="02040503050406030204" pitchFamily="18" charset="0"/>
                        <a:ea typeface="Cambria Math" panose="02040503050406030204" pitchFamily="18" charset="0"/>
                      </a:rPr>
                      <m:t>𝛼</m:t>
                    </m:r>
                  </m:oMath>
                </a14:m>
                <a:endParaRPr lang="en-US" dirty="0" smtClean="0"/>
              </a:p>
              <a:p>
                <a:pPr lvl="1"/>
                <a:r>
                  <a:rPr lang="en-US" dirty="0" smtClean="0"/>
                  <a:t>It is assumed that the set of functions is chosen before hand</a:t>
                </a:r>
              </a:p>
              <a:p>
                <a:r>
                  <a:rPr lang="en-US" dirty="0" smtClean="0"/>
                  <a:t>The goal is to choose the parameter </a:t>
                </a:r>
                <a14:m>
                  <m:oMath xmlns:m="http://schemas.openxmlformats.org/officeDocument/2006/math">
                    <m:r>
                      <a:rPr lang="en-US" i="1" smtClean="0">
                        <a:latin typeface="Cambria Math" panose="02040503050406030204" pitchFamily="18" charset="0"/>
                        <a:ea typeface="Cambria Math" panose="02040503050406030204" pitchFamily="18" charset="0"/>
                      </a:rPr>
                      <m:t>𝛼</m:t>
                    </m:r>
                  </m:oMath>
                </a14:m>
                <a:r>
                  <a:rPr lang="en-US" dirty="0" smtClean="0"/>
                  <a:t> that minimizes </a:t>
                </a:r>
                <a14:m>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r>
                          <a:rPr lang="en-US" b="0" i="1" smtClean="0">
                            <a:latin typeface="Cambria Math" panose="02040503050406030204" pitchFamily="18" charset="0"/>
                          </a:rPr>
                          <m:t>𝐿</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𝛼</m:t>
                            </m:r>
                          </m:e>
                        </m:d>
                        <m:r>
                          <a:rPr lang="en-US" b="0" i="1" smtClean="0">
                            <a:latin typeface="Cambria Math" panose="02040503050406030204" pitchFamily="18" charset="0"/>
                            <a:ea typeface="Cambria Math" panose="02040503050406030204" pitchFamily="18" charset="0"/>
                          </a:rPr>
                          <m:t>)</m:t>
                        </m:r>
                      </m:e>
                    </m:nary>
                  </m:oMath>
                </a14:m>
                <a:r>
                  <a:rPr lang="en-US" dirty="0" smtClean="0"/>
                  <a:t> where</a:t>
                </a:r>
              </a:p>
              <a:p>
                <a:pPr marL="0" indent="0">
                  <a:buNone/>
                </a:pPr>
                <a14:m>
                  <m:oMathPara xmlns:m="http://schemas.openxmlformats.org/officeDocument/2006/math">
                    <m:oMathParaPr>
                      <m:jc m:val="center"/>
                    </m:oMathParaPr>
                    <m:oMath xmlns:m="http://schemas.openxmlformats.org/officeDocument/2006/math">
                      <m:r>
                        <a:rPr lang="en-US" b="0" i="1" smtClean="0">
                          <a:latin typeface="Cambria Math" panose="02040503050406030204" pitchFamily="18" charset="0"/>
                        </a:rPr>
                        <m:t>𝐿</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𝛼</m:t>
                              </m:r>
                            </m:e>
                          </m:d>
                        </m:e>
                      </m:d>
                      <m:r>
                        <a:rPr lang="en-US" b="0" i="1"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 </m:t>
                          </m:r>
                          <m:m>
                            <m:mPr>
                              <m:plcHide m:val="on"/>
                              <m:mcs>
                                <m:mc>
                                  <m:mcPr>
                                    <m:count m:val="1"/>
                                    <m:mcJc m:val="center"/>
                                  </m:mcPr>
                                </m:mc>
                              </m:mcs>
                              <m:ctrlPr>
                                <a:rPr lang="en-US" b="0" i="1" smtClean="0">
                                  <a:latin typeface="Cambria Math" panose="02040503050406030204" pitchFamily="18" charset="0"/>
                                  <a:ea typeface="Cambria Math" panose="02040503050406030204" pitchFamily="18" charset="0"/>
                                </a:rPr>
                              </m:ctrlPr>
                            </m:mPr>
                            <m:mr>
                              <m:e>
                                <m:r>
                                  <a:rPr lang="en-US" b="0" i="1" smtClean="0">
                                    <a:latin typeface="Cambria Math" panose="02040503050406030204" pitchFamily="18" charset="0"/>
                                    <a:ea typeface="Cambria Math" panose="02040503050406030204" pitchFamily="18" charset="0"/>
                                  </a:rPr>
                                  <m:t>0 </m:t>
                                </m:r>
                                <m:r>
                                  <m:rPr>
                                    <m:nor/>
                                  </m:rPr>
                                  <a:rPr lang="en-US" b="0" i="0" smtClean="0">
                                    <a:latin typeface="Cambria Math" panose="02040503050406030204" pitchFamily="18" charset="0"/>
                                    <a:ea typeface="Cambria Math" panose="02040503050406030204" pitchFamily="18" charset="0"/>
                                  </a:rPr>
                                  <m:t>if</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𝑓</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𝛼</m:t>
                                    </m:r>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𝑦</m:t>
                                </m:r>
                                <m:r>
                                  <a:rPr lang="en-US" b="0" i="1" smtClean="0">
                                    <a:latin typeface="Cambria Math" panose="02040503050406030204" pitchFamily="18" charset="0"/>
                                    <a:ea typeface="Cambria Math" panose="02040503050406030204" pitchFamily="18" charset="0"/>
                                  </a:rPr>
                                  <m:t> </m:t>
                                </m:r>
                              </m:e>
                            </m:mr>
                            <m:mr>
                              <m:e>
                                <m:r>
                                  <a:rPr lang="en-US" b="0" i="1" smtClean="0">
                                    <a:latin typeface="Cambria Math" panose="02040503050406030204" pitchFamily="18" charset="0"/>
                                    <a:ea typeface="Cambria Math" panose="02040503050406030204" pitchFamily="18" charset="0"/>
                                  </a:rPr>
                                  <m:t>1       </m:t>
                                </m:r>
                                <m:r>
                                  <m:rPr>
                                    <m:nor/>
                                  </m:rPr>
                                  <a:rPr lang="en-US" b="0" i="0" smtClean="0">
                                    <a:latin typeface="Cambria Math" panose="02040503050406030204" pitchFamily="18" charset="0"/>
                                    <a:ea typeface="Cambria Math" panose="02040503050406030204" pitchFamily="18" charset="0"/>
                                  </a:rPr>
                                  <m:t>otherwise</m:t>
                                </m:r>
                              </m:e>
                            </m:mr>
                          </m:m>
                        </m:e>
                      </m:d>
                    </m:oMath>
                  </m:oMathPara>
                </a14:m>
                <a:endParaRPr lang="en-US" b="0" dirty="0" smtClean="0">
                  <a:ea typeface="Cambria Math" panose="02040503050406030204" pitchFamily="18" charset="0"/>
                </a:endParaRP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0321" y="2057400"/>
                <a:ext cx="8593681" cy="4584031"/>
              </a:xfrm>
              <a:blipFill rotWithShape="0">
                <a:blip r:embed="rId3"/>
                <a:stretch>
                  <a:fillRect l="-213" t="-119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04731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Classification SVM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Support Vector approach is well developed for the binary (k=2) pattern recognition</a:t>
                </a:r>
              </a:p>
              <a:p>
                <a:r>
                  <a:rPr lang="en-US" dirty="0" smtClean="0"/>
                  <a:t>Main idea is to separate 2 classes (labelled </a:t>
                </a:r>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ea typeface="Cambria Math" panose="02040503050406030204" pitchFamily="18" charset="0"/>
                      </a:rPr>
                      <m:t>∈{−1, 1}</m:t>
                    </m:r>
                  </m:oMath>
                </a14:m>
                <a:r>
                  <a:rPr lang="en-US" dirty="0" smtClean="0"/>
                  <a:t>) so that the margin is maximal</a:t>
                </a:r>
              </a:p>
              <a:p>
                <a:r>
                  <a:rPr lang="en-US" dirty="0" smtClean="0"/>
                  <a:t>This gives the following optimization problem: minimize</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𝜙</m:t>
                      </m:r>
                      <m:d>
                        <m:dPr>
                          <m:ctrlPr>
                            <a:rPr lang="en-US" b="0" i="1" smtClean="0">
                              <a:latin typeface="Cambria Math" panose="02040503050406030204" pitchFamily="18" charset="0"/>
                            </a:rPr>
                          </m:ctrlPr>
                        </m:dPr>
                        <m:e>
                          <m:r>
                            <a:rPr lang="en-US" b="0" i="1" smtClean="0">
                              <a:latin typeface="Cambria Math" panose="02040503050406030204" pitchFamily="18" charset="0"/>
                            </a:rPr>
                            <m:t>𝑤</m:t>
                          </m:r>
                          <m:r>
                            <a:rPr lang="en-US" b="0" i="1" smtClean="0">
                              <a:latin typeface="Cambria Math" panose="02040503050406030204" pitchFamily="18" charset="0"/>
                            </a:rPr>
                            <m:t>,</m:t>
                          </m:r>
                          <m:r>
                            <a:rPr lang="en-US" b="0" i="1" smtClean="0">
                              <a:latin typeface="Cambria Math" panose="02040503050406030204" pitchFamily="18" charset="0"/>
                            </a:rPr>
                            <m:t>𝜉</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&lt;</m:t>
                      </m:r>
                      <m:r>
                        <a:rPr lang="en-US" b="0" i="1" smtClean="0">
                          <a:latin typeface="Cambria Math" panose="02040503050406030204" pitchFamily="18" charset="0"/>
                        </a:rPr>
                        <m:t>𝑤</m:t>
                      </m:r>
                      <m:r>
                        <a:rPr lang="en-US" b="0" i="1" smtClean="0">
                          <a:latin typeface="Cambria Math" panose="02040503050406030204" pitchFamily="18" charset="0"/>
                        </a:rPr>
                        <m:t>⋅</m:t>
                      </m:r>
                      <m:r>
                        <a:rPr lang="en-US" b="0" i="1" smtClean="0">
                          <a:latin typeface="Cambria Math" panose="02040503050406030204" pitchFamily="18" charset="0"/>
                        </a:rPr>
                        <m:t>𝑤</m:t>
                      </m:r>
                      <m:r>
                        <a:rPr lang="en-US" b="0" i="1" smtClean="0">
                          <a:latin typeface="Cambria Math" panose="02040503050406030204" pitchFamily="18" charset="0"/>
                        </a:rPr>
                        <m:t>&gt;+</m:t>
                      </m:r>
                      <m:r>
                        <a:rPr lang="en-US" b="0" i="1" smtClean="0">
                          <a:latin typeface="Cambria Math" panose="02040503050406030204" pitchFamily="18" charset="0"/>
                        </a:rPr>
                        <m:t>𝐶</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𝜉</m:t>
                              </m:r>
                            </m:e>
                            <m:sub>
                              <m:r>
                                <a:rPr lang="en-US" b="0" i="1" smtClean="0">
                                  <a:latin typeface="Cambria Math" panose="02040503050406030204" pitchFamily="18" charset="0"/>
                                </a:rPr>
                                <m:t>𝑖</m:t>
                              </m:r>
                            </m:sub>
                          </m:sSub>
                        </m:e>
                      </m:nary>
                    </m:oMath>
                  </m:oMathPara>
                </a14:m>
                <a:endParaRPr lang="en-US" dirty="0" smtClean="0"/>
              </a:p>
              <a:p>
                <a:pPr lvl="1"/>
                <a:endParaRPr lang="en-US" dirty="0" smtClean="0"/>
              </a:p>
              <a:p>
                <a:pPr lvl="1"/>
                <a:r>
                  <a:rPr lang="en-US" dirty="0" smtClean="0"/>
                  <a:t>with constrains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&lt;</m:t>
                        </m:r>
                        <m:r>
                          <a:rPr lang="en-US" b="0" i="1" smtClean="0">
                            <a:latin typeface="Cambria Math" panose="02040503050406030204" pitchFamily="18" charset="0"/>
                          </a:rPr>
                          <m:t>𝑤</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r>
                          <a:rPr lang="en-US" b="0" i="1" smtClean="0">
                            <a:latin typeface="Cambria Math" panose="02040503050406030204" pitchFamily="18" charset="0"/>
                          </a:rPr>
                          <m:t>&gt;+</m:t>
                        </m:r>
                        <m:r>
                          <a:rPr lang="en-US" b="0" i="1" smtClean="0">
                            <a:latin typeface="Cambria Math" panose="02040503050406030204" pitchFamily="18" charset="0"/>
                          </a:rPr>
                          <m:t>𝑏</m:t>
                        </m:r>
                      </m:e>
                    </m:d>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𝜉</m:t>
                        </m:r>
                      </m:e>
                      <m:sub>
                        <m:r>
                          <a:rPr lang="en-US" b="0" i="1" smtClean="0">
                            <a:latin typeface="Cambria Math" panose="02040503050406030204" pitchFamily="18" charset="0"/>
                          </a:rPr>
                          <m:t>𝑖</m:t>
                        </m:r>
                      </m:sub>
                    </m:sSub>
                    <m:r>
                      <a:rPr lang="en-US" b="0" i="1" smtClean="0">
                        <a:latin typeface="Cambria Math" panose="02040503050406030204" pitchFamily="18" charset="0"/>
                      </a:rPr>
                      <m:t>,  </m:t>
                    </m:r>
                    <m:r>
                      <m:rPr>
                        <m:nor/>
                      </m:rPr>
                      <a:rPr lang="en-US" b="0" i="0" smtClean="0">
                        <a:latin typeface="Cambria Math" panose="02040503050406030204" pitchFamily="18" charset="0"/>
                      </a:rPr>
                      <m:t>and</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𝜉</m:t>
                        </m:r>
                      </m:e>
                      <m:sub>
                        <m:r>
                          <a:rPr lang="en-US" b="0" i="1" smtClean="0">
                            <a:latin typeface="Cambria Math" panose="02040503050406030204" pitchFamily="18" charset="0"/>
                          </a:rPr>
                          <m:t>𝑖</m:t>
                        </m:r>
                      </m:sub>
                    </m:sSub>
                    <m:r>
                      <a:rPr lang="en-US" b="0" i="1" smtClean="0">
                        <a:latin typeface="Cambria Math" panose="02040503050406030204" pitchFamily="18" charset="0"/>
                      </a:rPr>
                      <m:t>≥0,  </m:t>
                    </m:r>
                    <m:r>
                      <m:rPr>
                        <m:nor/>
                      </m:rPr>
                      <a:rPr lang="en-US" b="0" i="0" smtClean="0">
                        <a:latin typeface="Cambria Math" panose="02040503050406030204" pitchFamily="18" charset="0"/>
                      </a:rPr>
                      <m:t>for</m:t>
                    </m:r>
                    <m:r>
                      <a:rPr lang="en-US" b="0" i="1" smtClean="0">
                        <a:latin typeface="Cambria Math" panose="02040503050406030204" pitchFamily="18" charset="0"/>
                      </a:rPr>
                      <m:t>  </m:t>
                    </m:r>
                    <m:r>
                      <a:rPr lang="en-US" b="0" i="1" smtClean="0">
                        <a:latin typeface="Cambria Math" panose="02040503050406030204" pitchFamily="18" charset="0"/>
                      </a:rPr>
                      <m:t>𝑖</m:t>
                    </m:r>
                    <m:r>
                      <a:rPr lang="en-US" b="0" i="1" smtClean="0">
                        <a:latin typeface="Cambria Math" panose="02040503050406030204" pitchFamily="18" charset="0"/>
                      </a:rPr>
                      <m:t>=1,…,</m:t>
                    </m:r>
                    <m:r>
                      <a:rPr lang="en-US" b="0" i="1" smtClean="0">
                        <a:latin typeface="Cambria Math" panose="02040503050406030204" pitchFamily="18" charset="0"/>
                      </a:rPr>
                      <m:t>𝑙</m:t>
                    </m:r>
                  </m:oMath>
                </a14:m>
                <a:endParaRPr lang="en-US" dirty="0" smtClean="0"/>
              </a:p>
              <a:p>
                <a:pPr lvl="1"/>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42" t="-942"/>
                </a:stretch>
              </a:blipFill>
            </p:spPr>
            <p:txBody>
              <a:bodyPr/>
              <a:lstStyle/>
              <a:p>
                <a:r>
                  <a:rPr lang="en-US">
                    <a:noFill/>
                  </a:rPr>
                  <a:t> </a:t>
                </a:r>
              </a:p>
            </p:txBody>
          </p:sp>
        </mc:Fallback>
      </mc:AlternateContent>
      <p:sp>
        <p:nvSpPr>
          <p:cNvPr id="6" name="Slide Number Placeholder 5"/>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40730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SVM continued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Solution to this problem is to maximize the quadratic form:</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𝑊</m:t>
                      </m:r>
                      <m:d>
                        <m:dPr>
                          <m:ctrlPr>
                            <a:rPr lang="en-US" b="0" i="1" smtClean="0">
                              <a:latin typeface="Cambria Math" panose="02040503050406030204" pitchFamily="18" charset="0"/>
                            </a:rPr>
                          </m:ctrlPr>
                        </m:dPr>
                        <m:e>
                          <m:r>
                            <a:rPr lang="en-US" b="0" i="1" smtClean="0">
                              <a:latin typeface="Cambria Math" panose="02040503050406030204" pitchFamily="18" charset="0"/>
                            </a:rPr>
                            <m:t>𝛼</m:t>
                          </m:r>
                        </m:e>
                      </m:d>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𝑖</m:t>
                              </m:r>
                            </m:sub>
                          </m:sSub>
                        </m:e>
                      </m:nary>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r>
                            <a:rPr lang="en-US" b="0" i="1" smtClean="0">
                              <a:latin typeface="Cambria Math" panose="02040503050406030204" pitchFamily="18" charset="0"/>
                            </a:rPr>
                            <m:t>=1</m:t>
                          </m:r>
                        </m:sub>
                        <m:sup>
                          <m:r>
                            <a:rPr lang="en-US" b="0" i="1" smtClean="0">
                              <a:latin typeface="Cambria Math" panose="02040503050406030204" pitchFamily="18" charset="0"/>
                            </a:rPr>
                            <m:t>𝑙</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𝑗</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𝑖</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𝑗</m:t>
                              </m:r>
                            </m:sub>
                          </m:sSub>
                          <m:r>
                            <a:rPr lang="en-US" b="0" i="1" smtClean="0">
                              <a:latin typeface="Cambria Math" panose="02040503050406030204" pitchFamily="18" charset="0"/>
                            </a:rPr>
                            <m:t>𝐾</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𝑗</m:t>
                              </m:r>
                            </m:sub>
                          </m:sSub>
                          <m:r>
                            <a:rPr lang="en-US" b="0" i="1" smtClean="0">
                              <a:latin typeface="Cambria Math" panose="02040503050406030204" pitchFamily="18" charset="0"/>
                            </a:rPr>
                            <m:t>)</m:t>
                          </m:r>
                        </m:e>
                      </m:nary>
                    </m:oMath>
                  </m:oMathPara>
                </a14:m>
                <a:endParaRPr lang="en-US" dirty="0"/>
              </a:p>
              <a:p>
                <a:endParaRPr lang="en-US" dirty="0" smtClean="0"/>
              </a:p>
              <a:p>
                <a:pPr lvl="1"/>
                <a:r>
                  <a:rPr lang="en-US" dirty="0" smtClean="0"/>
                  <a:t>with constrains </a:t>
                </a:r>
                <a14:m>
                  <m:oMath xmlns:m="http://schemas.openxmlformats.org/officeDocument/2006/math">
                    <m:r>
                      <a:rPr lang="en-US" b="0" i="1" smtClean="0">
                        <a:latin typeface="Cambria Math" panose="02040503050406030204" pitchFamily="18" charset="0"/>
                      </a:rPr>
                      <m:t>0≤</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𝐶</m:t>
                    </m:r>
                    <m:r>
                      <a:rPr lang="en-US" b="0" i="1" smtClean="0">
                        <a:latin typeface="Cambria Math" panose="02040503050406030204" pitchFamily="18" charset="0"/>
                      </a:rPr>
                      <m:t>,  </m:t>
                    </m:r>
                    <m:r>
                      <a:rPr lang="en-US" b="0" i="1" smtClean="0">
                        <a:latin typeface="Cambria Math" panose="02040503050406030204" pitchFamily="18" charset="0"/>
                      </a:rPr>
                      <m:t>𝑖</m:t>
                    </m:r>
                    <m:r>
                      <a:rPr lang="en-US" b="0" i="1" smtClean="0">
                        <a:latin typeface="Cambria Math" panose="02040503050406030204" pitchFamily="18" charset="0"/>
                      </a:rPr>
                      <m:t>=1,…, </m:t>
                    </m:r>
                    <m:r>
                      <a:rPr lang="en-US" b="0" i="1" smtClean="0">
                        <a:latin typeface="Cambria Math" panose="02040503050406030204" pitchFamily="18" charset="0"/>
                      </a:rPr>
                      <m:t>𝑙</m:t>
                    </m:r>
                  </m:oMath>
                </a14:m>
                <a:r>
                  <a:rPr lang="en-US" dirty="0" smtClean="0"/>
                  <a:t> and </a:t>
                </a:r>
                <a14:m>
                  <m:oMath xmlns:m="http://schemas.openxmlformats.org/officeDocument/2006/math">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𝑖</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r>
                          <a:rPr lang="en-US" b="0" i="1" smtClean="0">
                            <a:latin typeface="Cambria Math" panose="02040503050406030204" pitchFamily="18" charset="0"/>
                          </a:rPr>
                          <m:t>=0</m:t>
                        </m:r>
                      </m:e>
                    </m:nary>
                  </m:oMath>
                </a14:m>
                <a:endParaRPr lang="en-US" dirty="0" smtClean="0"/>
              </a:p>
              <a:p>
                <a:pPr lvl="1"/>
                <a:endParaRPr lang="en-US" dirty="0"/>
              </a:p>
              <a:p>
                <a:r>
                  <a:rPr lang="en-US" dirty="0" smtClean="0"/>
                  <a:t>Giving the following decision function</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m:rPr>
                          <m:nor/>
                        </m:rPr>
                        <a:rPr lang="en-US" b="0" i="0" smtClean="0">
                          <a:latin typeface="Cambria Math" panose="02040503050406030204" pitchFamily="18" charset="0"/>
                        </a:rPr>
                        <m:t>sign</m:t>
                      </m:r>
                      <m:d>
                        <m:dPr>
                          <m:begChr m:val="["/>
                          <m:endChr m:val="]"/>
                          <m:ctrlPr>
                            <a:rPr lang="en-US" b="0" i="1" smtClean="0">
                              <a:latin typeface="Cambria Math" panose="02040503050406030204" pitchFamily="18" charset="0"/>
                            </a:rPr>
                          </m:ctrlPr>
                        </m:dPr>
                        <m:e>
                          <m:d>
                            <m:dPr>
                              <m:ctrlPr>
                                <a:rPr lang="en-US" i="1">
                                  <a:latin typeface="Cambria Math" panose="02040503050406030204" pitchFamily="18" charset="0"/>
                                </a:rPr>
                              </m:ctrlPr>
                            </m:dPr>
                            <m:e>
                              <m:nary>
                                <m:naryPr>
                                  <m:chr m:val="∑"/>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𝑙</m:t>
                                  </m:r>
                                </m:sup>
                                <m:e>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r>
                                    <a:rPr lang="en-US" i="1">
                                      <a:latin typeface="Cambria Math" panose="02040503050406030204" pitchFamily="18" charset="0"/>
                                    </a:rPr>
                                    <m:t>𝐾</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e>
                                  </m:d>
                                </m:e>
                              </m:nary>
                            </m:e>
                          </m:d>
                          <m:r>
                            <a:rPr lang="en-US" i="1">
                              <a:latin typeface="Cambria Math" panose="02040503050406030204" pitchFamily="18" charset="0"/>
                            </a:rPr>
                            <m:t>+</m:t>
                          </m:r>
                          <m:r>
                            <a:rPr lang="en-US" i="1">
                              <a:latin typeface="Cambria Math" panose="02040503050406030204" pitchFamily="18" charset="0"/>
                            </a:rPr>
                            <m:t>𝑏</m:t>
                          </m:r>
                        </m:e>
                      </m:d>
                    </m:oMath>
                  </m:oMathPara>
                </a14:m>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42" t="-94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35041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Multi-Class Classification Using Binary SVM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0321" y="2336873"/>
                <a:ext cx="8593681" cy="4131660"/>
              </a:xfrm>
            </p:spPr>
            <p:txBody>
              <a:bodyPr/>
              <a:lstStyle/>
              <a:p>
                <a:r>
                  <a:rPr lang="en-US" dirty="0" smtClean="0"/>
                  <a:t>There 2 main approaches to solving multi-class pattern recognition problem using binary SVM</a:t>
                </a:r>
              </a:p>
              <a:p>
                <a:pPr marL="457200" indent="-457200">
                  <a:buFont typeface="+mj-lt"/>
                  <a:buAutoNum type="arabicPeriod"/>
                </a:pPr>
                <a:r>
                  <a:rPr lang="en-US" dirty="0" smtClean="0"/>
                  <a:t>Consider the problem as a collection of binary classification problems (1-against-all)</a:t>
                </a:r>
              </a:p>
              <a:p>
                <a:pPr lvl="1"/>
                <a:r>
                  <a:rPr lang="en-US" dirty="0" smtClean="0"/>
                  <a:t>k classifiers are constructed one for each class</a:t>
                </a:r>
              </a:p>
              <a:p>
                <a:pPr lvl="1"/>
                <a:r>
                  <a:rPr lang="en-US" dirty="0" smtClean="0"/>
                  <a:t>n</a:t>
                </a:r>
                <a:r>
                  <a:rPr lang="en-US" baseline="30000" dirty="0" smtClean="0"/>
                  <a:t>th</a:t>
                </a:r>
                <a:r>
                  <a:rPr lang="en-US" dirty="0" smtClean="0"/>
                  <a:t> classifier constructs a </a:t>
                </a:r>
                <a:r>
                  <a:rPr lang="en-US" dirty="0" err="1" smtClean="0"/>
                  <a:t>hyperplane</a:t>
                </a:r>
                <a:r>
                  <a:rPr lang="en-US" dirty="0" smtClean="0"/>
                  <a:t> between class n and the k-1 other classes</a:t>
                </a:r>
              </a:p>
              <a:p>
                <a:pPr lvl="1"/>
                <a:r>
                  <a:rPr lang="en-US" dirty="0" smtClean="0"/>
                  <a:t>Use a voting scheme to classify a new point </a:t>
                </a:r>
              </a:p>
              <a:p>
                <a:pPr marL="457200" indent="-457200">
                  <a:buFont typeface="+mj-lt"/>
                  <a:buAutoNum type="arabicPeriod"/>
                </a:pPr>
                <a:r>
                  <a:rPr lang="en-US" dirty="0" smtClean="0"/>
                  <a:t>Or we can construct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𝑘</m:t>
                        </m:r>
                        <m:d>
                          <m:dPr>
                            <m:ctrlPr>
                              <a:rPr lang="en-US" b="0" i="1" smtClean="0">
                                <a:latin typeface="Cambria Math" panose="02040503050406030204" pitchFamily="18" charset="0"/>
                              </a:rPr>
                            </m:ctrlPr>
                          </m:dPr>
                          <m:e>
                            <m:r>
                              <a:rPr lang="en-US" b="0" i="1" smtClean="0">
                                <a:latin typeface="Cambria Math" panose="02040503050406030204" pitchFamily="18" charset="0"/>
                              </a:rPr>
                              <m:t>𝑘</m:t>
                            </m:r>
                            <m:r>
                              <a:rPr lang="en-US" b="0" i="1" smtClean="0">
                                <a:latin typeface="Cambria Math" panose="02040503050406030204" pitchFamily="18" charset="0"/>
                              </a:rPr>
                              <m:t>−1</m:t>
                            </m:r>
                          </m:e>
                        </m:d>
                      </m:num>
                      <m:den>
                        <m:r>
                          <a:rPr lang="en-US" b="0" i="1" smtClean="0">
                            <a:latin typeface="Cambria Math" panose="02040503050406030204" pitchFamily="18" charset="0"/>
                          </a:rPr>
                          <m:t>2</m:t>
                        </m:r>
                      </m:den>
                    </m:f>
                  </m:oMath>
                </a14:m>
                <a:r>
                  <a:rPr lang="en-US" b="0" dirty="0" smtClean="0"/>
                  <a:t> </a:t>
                </a:r>
                <a:r>
                  <a:rPr lang="en-US" b="0" dirty="0" err="1" smtClean="0"/>
                  <a:t>hyperplanes</a:t>
                </a:r>
                <a:r>
                  <a:rPr lang="en-US" b="0" dirty="0" smtClean="0"/>
                  <a:t> (1-against-1)</a:t>
                </a:r>
              </a:p>
              <a:p>
                <a:pPr lvl="1"/>
                <a:r>
                  <a:rPr lang="en-US" dirty="0" smtClean="0"/>
                  <a:t>Each separating each class from each other</a:t>
                </a:r>
              </a:p>
              <a:p>
                <a:pPr lvl="1"/>
                <a:r>
                  <a:rPr lang="en-US" b="0" dirty="0" smtClean="0"/>
                  <a:t>Applying some voting scheme for classification</a:t>
                </a:r>
              </a:p>
              <a:p>
                <a:pPr marL="457200" indent="-457200">
                  <a:buFont typeface="+mj-lt"/>
                  <a:buAutoNum type="arabicPeriod"/>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0321" y="2336873"/>
                <a:ext cx="8593681" cy="4131660"/>
              </a:xfrm>
              <a:blipFill rotWithShape="0">
                <a:blip r:embed="rId3"/>
                <a:stretch>
                  <a:fillRect l="-213" t="-885"/>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437827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k-class Support Vector Machines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0321" y="2336872"/>
                <a:ext cx="9613861" cy="4521128"/>
              </a:xfrm>
            </p:spPr>
            <p:txBody>
              <a:bodyPr>
                <a:normAutofit/>
              </a:bodyPr>
              <a:lstStyle/>
              <a:p>
                <a:r>
                  <a:rPr lang="en-US" dirty="0" smtClean="0"/>
                  <a:t>More natural way to solve k-class problem is to construct a decision function by considering all classes at once</a:t>
                </a:r>
              </a:p>
              <a:p>
                <a:r>
                  <a:rPr lang="en-US" dirty="0" smtClean="0"/>
                  <a:t>One can generalize the binary optimization problem on slide 5 to the following: minimize</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𝜙</m:t>
                      </m:r>
                      <m:d>
                        <m:dPr>
                          <m:ctrlPr>
                            <a:rPr lang="en-US" b="0" i="1" smtClean="0">
                              <a:latin typeface="Cambria Math" panose="02040503050406030204" pitchFamily="18" charset="0"/>
                            </a:rPr>
                          </m:ctrlPr>
                        </m:dPr>
                        <m:e>
                          <m:r>
                            <a:rPr lang="en-US" b="0" i="1" smtClean="0">
                              <a:latin typeface="Cambria Math" panose="02040503050406030204" pitchFamily="18" charset="0"/>
                            </a:rPr>
                            <m:t>𝑤</m:t>
                          </m:r>
                          <m:r>
                            <a:rPr lang="en-US" b="0" i="1" smtClean="0">
                              <a:latin typeface="Cambria Math" panose="02040503050406030204" pitchFamily="18" charset="0"/>
                            </a:rPr>
                            <m:t>,</m:t>
                          </m:r>
                          <m:r>
                            <a:rPr lang="en-US" b="0" i="1" smtClean="0">
                              <a:latin typeface="Cambria Math" panose="02040503050406030204" pitchFamily="18" charset="0"/>
                            </a:rPr>
                            <m:t>𝜉</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𝑚</m:t>
                          </m:r>
                          <m:r>
                            <a:rPr lang="en-US" b="0" i="1" smtClean="0">
                              <a:latin typeface="Cambria Math" panose="02040503050406030204" pitchFamily="18" charset="0"/>
                            </a:rPr>
                            <m:t>=1</m:t>
                          </m:r>
                        </m:sub>
                        <m:sup>
                          <m:r>
                            <a:rPr lang="en-US" b="0" i="1" smtClean="0">
                              <a:latin typeface="Cambria Math" panose="02040503050406030204" pitchFamily="18" charset="0"/>
                            </a:rPr>
                            <m:t>𝑘</m:t>
                          </m:r>
                        </m:sup>
                        <m:e>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𝑚</m:t>
                              </m:r>
                            </m:sub>
                          </m:sSub>
                          <m:r>
                            <a:rPr lang="en-US" b="0" i="1" smtClean="0">
                              <a:latin typeface="Cambria Math" panose="02040503050406030204" pitchFamily="18" charset="0"/>
                            </a:rPr>
                            <m:t>&gt;</m:t>
                          </m:r>
                        </m:e>
                      </m:nary>
                      <m:r>
                        <a:rPr lang="en-US" b="0" i="1" smtClean="0">
                          <a:latin typeface="Cambria Math" panose="02040503050406030204" pitchFamily="18" charset="0"/>
                        </a:rPr>
                        <m:t>+</m:t>
                      </m:r>
                      <m:r>
                        <a:rPr lang="en-US" b="0" i="1" smtClean="0">
                          <a:latin typeface="Cambria Math" panose="02040503050406030204" pitchFamily="18" charset="0"/>
                        </a:rPr>
                        <m:t>𝐶</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1=</m:t>
                          </m:r>
                          <m:r>
                            <a:rPr lang="en-US" b="0" i="1" smtClean="0">
                              <a:latin typeface="Cambria Math" panose="02040503050406030204" pitchFamily="18" charset="0"/>
                            </a:rPr>
                            <m:t>𝑖</m:t>
                          </m:r>
                        </m:sub>
                        <m:sup>
                          <m:r>
                            <a:rPr lang="en-US" b="0" i="1" smtClean="0">
                              <a:latin typeface="Cambria Math" panose="02040503050406030204" pitchFamily="18" charset="0"/>
                            </a:rPr>
                            <m:t>𝑙</m:t>
                          </m:r>
                        </m:sup>
                        <m:e>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𝑚</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b>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𝜉</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e>
                          </m:nary>
                        </m:e>
                      </m:nary>
                    </m:oMath>
                  </m:oMathPara>
                </a14:m>
                <a:endParaRPr lang="en-US" dirty="0" smtClean="0"/>
              </a:p>
              <a:p>
                <a:pPr lvl="1"/>
                <a:r>
                  <a:rPr lang="en-US" dirty="0" smtClean="0"/>
                  <a:t>with constraints</a:t>
                </a:r>
                <a:endParaRPr lang="en-US" dirty="0"/>
              </a:p>
              <a:p>
                <a:pPr marL="457200" lvl="1"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𝑏</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b>
                      </m:sSub>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𝑚</m:t>
                          </m:r>
                        </m:sub>
                      </m:sSub>
                      <m:r>
                        <a:rPr lang="en-US" b="0" i="1" smtClean="0">
                          <a:latin typeface="Cambria Math" panose="02040503050406030204" pitchFamily="18" charset="0"/>
                        </a:rPr>
                        <m:t>+2−</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𝜉</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oMath>
                  </m:oMathPara>
                </a14:m>
                <a:endParaRPr lang="en-US" b="0" dirty="0" smtClean="0"/>
              </a:p>
              <a:p>
                <a:pPr marL="457200" lvl="1" indent="0">
                  <a:buNone/>
                </a:pPr>
                <a14:m>
                  <m:oMathPara xmlns:m="http://schemas.openxmlformats.org/officeDocument/2006/math">
                    <m:oMathParaPr>
                      <m:jc m:val="centerGroup"/>
                    </m:oMathParaPr>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𝜉</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r>
                        <a:rPr lang="en-US" b="0" i="1" smtClean="0">
                          <a:latin typeface="Cambria Math" panose="02040503050406030204" pitchFamily="18" charset="0"/>
                        </a:rPr>
                        <m:t>≥0       </m:t>
                      </m:r>
                      <m:r>
                        <a:rPr lang="en-US" b="0" i="1" smtClean="0">
                          <a:latin typeface="Cambria Math" panose="02040503050406030204" pitchFamily="18" charset="0"/>
                        </a:rPr>
                        <m:t>𝑖</m:t>
                      </m:r>
                      <m:r>
                        <a:rPr lang="en-US" b="0" i="1" smtClean="0">
                          <a:latin typeface="Cambria Math" panose="02040503050406030204" pitchFamily="18" charset="0"/>
                        </a:rPr>
                        <m:t>=1,…,</m:t>
                      </m:r>
                      <m:r>
                        <a:rPr lang="en-US" b="0" i="1" smtClean="0">
                          <a:latin typeface="Cambria Math" panose="02040503050406030204" pitchFamily="18" charset="0"/>
                        </a:rPr>
                        <m:t>𝑙</m:t>
                      </m:r>
                      <m:r>
                        <a:rPr lang="en-US" b="0" i="1" smtClean="0">
                          <a:latin typeface="Cambria Math" panose="02040503050406030204" pitchFamily="18" charset="0"/>
                        </a:rPr>
                        <m:t>      </m:t>
                      </m:r>
                      <m:r>
                        <a:rPr lang="en-US" b="0" i="1" smtClean="0">
                          <a:latin typeface="Cambria Math" panose="02040503050406030204" pitchFamily="18" charset="0"/>
                        </a:rPr>
                        <m:t>𝑚</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𝑘</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1" smtClean="0">
                              <a:latin typeface="Cambria Math" panose="02040503050406030204" pitchFamily="18" charset="0"/>
                            </a:rPr>
                            <m:t>y</m:t>
                          </m:r>
                        </m:e>
                        <m:sub>
                          <m:r>
                            <a:rPr lang="en-US" b="0" i="1" smtClean="0">
                              <a:latin typeface="Cambria Math" panose="02040503050406030204" pitchFamily="18" charset="0"/>
                            </a:rPr>
                            <m:t>𝑖</m:t>
                          </m:r>
                        </m:sub>
                      </m:sSub>
                    </m:oMath>
                  </m:oMathPara>
                </a14:m>
                <a:endParaRPr lang="en-US" dirty="0" smtClean="0"/>
              </a:p>
              <a:p>
                <a:r>
                  <a:rPr lang="en-US" dirty="0" smtClean="0"/>
                  <a:t>This gives the decision function:</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arg</m:t>
                          </m:r>
                        </m:fName>
                        <m:e>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max</m:t>
                                  </m:r>
                                </m:e>
                                <m:lim>
                                  <m:r>
                                    <a:rPr lang="en-US" b="0" i="1" smtClean="0">
                                      <a:latin typeface="Cambria Math" panose="02040503050406030204" pitchFamily="18" charset="0"/>
                                    </a:rPr>
                                    <m:t>𝑘</m:t>
                                  </m:r>
                                </m:lim>
                              </m:limLow>
                            </m:fName>
                            <m:e>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sub>
                                  </m:sSub>
                                </m:e>
                              </m:d>
                            </m:e>
                          </m:func>
                        </m:e>
                      </m:func>
                      <m:r>
                        <a:rPr lang="en-US" b="0" i="1" smtClean="0">
                          <a:latin typeface="Cambria Math" panose="02040503050406030204" pitchFamily="18" charset="0"/>
                        </a:rPr>
                        <m:t>,  </m:t>
                      </m:r>
                      <m:r>
                        <a:rPr lang="en-US" b="0" i="1" smtClean="0">
                          <a:latin typeface="Cambria Math" panose="02040503050406030204" pitchFamily="18" charset="0"/>
                        </a:rPr>
                        <m:t>𝑖</m:t>
                      </m:r>
                      <m:r>
                        <a:rPr lang="en-US" b="0" i="1" smtClean="0">
                          <a:latin typeface="Cambria Math" panose="02040503050406030204" pitchFamily="18" charset="0"/>
                        </a:rPr>
                        <m:t>=1,…,</m:t>
                      </m:r>
                      <m:r>
                        <a:rPr lang="en-US" b="0" i="1" smtClean="0">
                          <a:latin typeface="Cambria Math" panose="02040503050406030204" pitchFamily="18" charset="0"/>
                        </a:rPr>
                        <m:t>𝑘</m:t>
                      </m:r>
                    </m:oMath>
                  </m:oMathPara>
                </a14:m>
                <a:endParaRPr lang="en-US" dirty="0" smtClean="0"/>
              </a:p>
              <a:p>
                <a:endParaRPr lang="en-US" dirty="0" smtClean="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0321" y="2336872"/>
                <a:ext cx="9613861" cy="4521128"/>
              </a:xfrm>
              <a:blipFill rotWithShape="0">
                <a:blip r:embed="rId3"/>
                <a:stretch>
                  <a:fillRect l="-190" t="-80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26840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k-class Support Vector </a:t>
            </a:r>
            <a:r>
              <a:rPr lang="en-US" dirty="0" smtClean="0"/>
              <a:t>Machines continued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0321" y="2105526"/>
                <a:ext cx="9137447" cy="4559970"/>
              </a:xfrm>
            </p:spPr>
            <p:txBody>
              <a:bodyPr>
                <a:normAutofit/>
              </a:bodyPr>
              <a:lstStyle/>
              <a:p>
                <a:r>
                  <a:rPr lang="en-US" dirty="0" smtClean="0"/>
                  <a:t>Solution to this optimization problem in 2 variables is the saddle point of the </a:t>
                </a:r>
                <a:r>
                  <a:rPr lang="en-US" dirty="0" err="1" smtClean="0"/>
                  <a:t>Lagrangian</a:t>
                </a:r>
                <a:r>
                  <a:rPr lang="en-US" dirty="0" smtClean="0"/>
                  <a:t>:</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𝐿</m:t>
                      </m:r>
                      <m:d>
                        <m:dPr>
                          <m:ctrlPr>
                            <a:rPr lang="en-US" b="0" i="1" smtClean="0">
                              <a:latin typeface="Cambria Math" panose="02040503050406030204" pitchFamily="18" charset="0"/>
                            </a:rPr>
                          </m:ctrlPr>
                        </m:dPr>
                        <m:e>
                          <m:r>
                            <a:rPr lang="en-US" b="0" i="1" smtClean="0">
                              <a:latin typeface="Cambria Math" panose="02040503050406030204" pitchFamily="18" charset="0"/>
                            </a:rPr>
                            <m:t>𝑤</m:t>
                          </m:r>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m:t>
                          </m:r>
                          <m:r>
                            <a:rPr lang="en-US" b="0" i="1" smtClean="0">
                              <a:latin typeface="Cambria Math" panose="02040503050406030204" pitchFamily="18" charset="0"/>
                            </a:rPr>
                            <m:t>𝜉</m:t>
                          </m:r>
                          <m:r>
                            <a:rPr lang="en-US" b="0" i="1" smtClean="0">
                              <a:latin typeface="Cambria Math" panose="02040503050406030204" pitchFamily="18" charset="0"/>
                            </a:rPr>
                            <m:t>,</m:t>
                          </m:r>
                          <m:r>
                            <a:rPr lang="en-US" b="0" i="1" smtClean="0">
                              <a:latin typeface="Cambria Math" panose="02040503050406030204" pitchFamily="18" charset="0"/>
                            </a:rPr>
                            <m:t>𝛼</m:t>
                          </m:r>
                          <m:r>
                            <a:rPr lang="en-US" b="0" i="1" smtClean="0">
                              <a:latin typeface="Cambria Math" panose="02040503050406030204" pitchFamily="18" charset="0"/>
                            </a:rPr>
                            <m:t>,</m:t>
                          </m:r>
                          <m:r>
                            <a:rPr lang="en-US" b="0" i="1" smtClean="0">
                              <a:latin typeface="Cambria Math" panose="02040503050406030204" pitchFamily="18" charset="0"/>
                            </a:rPr>
                            <m:t>𝛽</m:t>
                          </m:r>
                        </m:e>
                      </m:d>
                      <m:r>
                        <m:rPr>
                          <m:aln/>
                        </m:rP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𝑚</m:t>
                          </m:r>
                          <m:r>
                            <a:rPr lang="en-US" b="0" i="1" smtClean="0">
                              <a:latin typeface="Cambria Math" panose="02040503050406030204" pitchFamily="18" charset="0"/>
                            </a:rPr>
                            <m:t>=1</m:t>
                          </m:r>
                        </m:sub>
                        <m:sup>
                          <m:r>
                            <a:rPr lang="en-US" b="0" i="1" smtClean="0">
                              <a:latin typeface="Cambria Math" panose="02040503050406030204" pitchFamily="18" charset="0"/>
                            </a:rPr>
                            <m:t>𝑘</m:t>
                          </m:r>
                        </m:sup>
                        <m:e>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𝑚</m:t>
                              </m:r>
                            </m:sub>
                          </m:sSub>
                          <m:r>
                            <a:rPr lang="en-US" b="0" i="1" smtClean="0">
                              <a:latin typeface="Cambria Math" panose="02040503050406030204" pitchFamily="18" charset="0"/>
                            </a:rPr>
                            <m:t>&gt;</m:t>
                          </m:r>
                        </m:e>
                      </m:nary>
                      <m:r>
                        <a:rPr lang="en-US" b="0" i="1" smtClean="0">
                          <a:latin typeface="Cambria Math" panose="02040503050406030204" pitchFamily="18" charset="0"/>
                        </a:rPr>
                        <m:t>+</m:t>
                      </m:r>
                      <m:r>
                        <a:rPr lang="en-US" b="0" i="1" smtClean="0">
                          <a:latin typeface="Cambria Math" panose="02040503050406030204" pitchFamily="18" charset="0"/>
                        </a:rPr>
                        <m:t>𝐶</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𝑚</m:t>
                              </m:r>
                              <m:r>
                                <a:rPr lang="en-US" b="0" i="1" smtClean="0">
                                  <a:latin typeface="Cambria Math" panose="02040503050406030204" pitchFamily="18" charset="0"/>
                                </a:rPr>
                                <m:t>=1</m:t>
                              </m:r>
                            </m:sub>
                            <m:sup>
                              <m:r>
                                <a:rPr lang="en-US" b="0" i="1" smtClean="0">
                                  <a:latin typeface="Cambria Math" panose="02040503050406030204" pitchFamily="18" charset="0"/>
                                </a:rPr>
                                <m:t>𝑘</m:t>
                              </m:r>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𝜉</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e>
                          </m:nary>
                        </m:e>
                      </m:nary>
                    </m:oMath>
                  </m:oMathPara>
                </a14:m>
                <a:endParaRPr lang="en-US" b="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m:t>
                      </m:r>
                      <m:nary>
                        <m:naryPr>
                          <m:chr m:val="∑"/>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𝑙</m:t>
                          </m:r>
                        </m:sup>
                        <m:e>
                          <m:nary>
                            <m:naryPr>
                              <m:chr m:val="∑"/>
                              <m:ctrlPr>
                                <a:rPr lang="en-US" i="1">
                                  <a:latin typeface="Cambria Math" panose="02040503050406030204" pitchFamily="18" charset="0"/>
                                </a:rPr>
                              </m:ctrlPr>
                            </m:naryPr>
                            <m:sub>
                              <m:r>
                                <a:rPr lang="en-US" i="1">
                                  <a:latin typeface="Cambria Math" panose="02040503050406030204" pitchFamily="18" charset="0"/>
                                </a:rPr>
                                <m:t>𝑚</m:t>
                              </m:r>
                              <m:r>
                                <a:rPr lang="en-US" i="1">
                                  <a:latin typeface="Cambria Math" panose="02040503050406030204" pitchFamily="18" charset="0"/>
                                </a:rPr>
                                <m:t>=1</m:t>
                              </m:r>
                            </m:sub>
                            <m:sup>
                              <m:r>
                                <a:rPr lang="en-US" i="1">
                                  <a:latin typeface="Cambria Math" panose="02040503050406030204" pitchFamily="18" charset="0"/>
                                </a:rPr>
                                <m:t>𝑘</m:t>
                              </m:r>
                            </m:sup>
                            <m:e>
                              <m:sSubSup>
                                <m:sSubSupPr>
                                  <m:ctrlPr>
                                    <a:rPr lang="en-US" i="1">
                                      <a:latin typeface="Cambria Math" panose="02040503050406030204" pitchFamily="18" charset="0"/>
                                    </a:rPr>
                                  </m:ctrlPr>
                                </m:sSubSupPr>
                                <m:e>
                                  <m:r>
                                    <a:rPr lang="en-US" i="1">
                                      <a:latin typeface="Cambria Math" panose="02040503050406030204" pitchFamily="18" charset="0"/>
                                    </a:rPr>
                                    <m:t>𝛼</m:t>
                                  </m:r>
                                </m:e>
                                <m:sub>
                                  <m:r>
                                    <a:rPr lang="en-US" i="1">
                                      <a:latin typeface="Cambria Math" panose="02040503050406030204" pitchFamily="18" charset="0"/>
                                    </a:rPr>
                                    <m:t>𝑖</m:t>
                                  </m:r>
                                </m:sub>
                                <m:sup>
                                  <m:r>
                                    <a:rPr lang="en-US" i="1">
                                      <a:latin typeface="Cambria Math" panose="02040503050406030204" pitchFamily="18" charset="0"/>
                                    </a:rPr>
                                    <m:t>𝑚</m:t>
                                  </m:r>
                                </m:sup>
                              </m:sSubSup>
                              <m:r>
                                <a:rPr lang="en-US" i="1">
                                  <a:latin typeface="Cambria Math" panose="02040503050406030204" pitchFamily="18" charset="0"/>
                                </a:rPr>
                                <m:t>[</m:t>
                              </m:r>
                            </m:e>
                          </m:nary>
                        </m:e>
                      </m:nary>
                      <m:r>
                        <a:rPr lang="en-US" i="1">
                          <a:latin typeface="Cambria Math" panose="02040503050406030204" pitchFamily="18" charset="0"/>
                        </a:rPr>
                        <m:t>&lt;</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𝑤</m:t>
                              </m:r>
                            </m:e>
                            <m: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𝑚</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r>
                        <a:rPr lang="en-US" i="1">
                          <a:latin typeface="Cambria Math" panose="02040503050406030204" pitchFamily="18" charset="0"/>
                        </a:rPr>
                        <m:t>&gt;+</m:t>
                      </m:r>
                      <m:sSub>
                        <m:sSubPr>
                          <m:ctrlPr>
                            <a:rPr lang="en-US" i="1">
                              <a:latin typeface="Cambria Math" panose="02040503050406030204" pitchFamily="18" charset="0"/>
                            </a:rPr>
                          </m:ctrlPr>
                        </m:sSubPr>
                        <m:e>
                          <m:r>
                            <a:rPr lang="en-US" i="1">
                              <a:latin typeface="Cambria Math" panose="02040503050406030204" pitchFamily="18" charset="0"/>
                            </a:rPr>
                            <m:t>𝑏</m:t>
                          </m:r>
                        </m:e>
                        <m: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𝑚</m:t>
                          </m:r>
                        </m:sub>
                      </m:sSub>
                      <m:r>
                        <a:rPr lang="en-US" i="1">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𝜉</m:t>
                          </m:r>
                        </m:e>
                        <m:sub>
                          <m:r>
                            <a:rPr lang="en-US" i="1">
                              <a:latin typeface="Cambria Math" panose="02040503050406030204" pitchFamily="18" charset="0"/>
                            </a:rPr>
                            <m:t>𝑖</m:t>
                          </m:r>
                        </m:sub>
                        <m:sup>
                          <m:r>
                            <a:rPr lang="en-US" i="1">
                              <a:latin typeface="Cambria Math" panose="02040503050406030204" pitchFamily="18" charset="0"/>
                            </a:rPr>
                            <m:t>𝑚</m:t>
                          </m:r>
                        </m:sup>
                      </m:sSubSup>
                      <m:r>
                        <a:rPr lang="en-US" i="1">
                          <a:latin typeface="Cambria Math" panose="02040503050406030204" pitchFamily="18" charset="0"/>
                        </a:rPr>
                        <m:t>]−</m:t>
                      </m:r>
                      <m:nary>
                        <m:naryPr>
                          <m:chr m:val="∑"/>
                          <m:ctrlPr>
                            <a:rPr lang="en-US" i="1">
                              <a:latin typeface="Cambria Math" panose="02040503050406030204" pitchFamily="18" charset="0"/>
                            </a:rPr>
                          </m:ctrlPr>
                        </m:naryPr>
                        <m:sub>
                          <m:r>
                            <m:rPr>
                              <m:brk m:alnAt="23"/>
                            </m:rP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𝑙</m:t>
                          </m:r>
                        </m:sup>
                        <m:e>
                          <m:nary>
                            <m:naryPr>
                              <m:chr m:val="∑"/>
                              <m:ctrlPr>
                                <a:rPr lang="en-US" i="1">
                                  <a:latin typeface="Cambria Math" panose="02040503050406030204" pitchFamily="18" charset="0"/>
                                </a:rPr>
                              </m:ctrlPr>
                            </m:naryPr>
                            <m:sub>
                              <m:r>
                                <m:rPr>
                                  <m:brk m:alnAt="23"/>
                                </m:rPr>
                                <a:rPr lang="en-US" i="1">
                                  <a:latin typeface="Cambria Math" panose="02040503050406030204" pitchFamily="18" charset="0"/>
                                </a:rPr>
                                <m:t>𝑚</m:t>
                              </m:r>
                              <m:r>
                                <a:rPr lang="en-US" i="1">
                                  <a:latin typeface="Cambria Math" panose="02040503050406030204" pitchFamily="18" charset="0"/>
                                </a:rPr>
                                <m:t>=1</m:t>
                              </m:r>
                            </m:sub>
                            <m:sup>
                              <m:r>
                                <a:rPr lang="en-US" i="1">
                                  <a:latin typeface="Cambria Math" panose="02040503050406030204" pitchFamily="18" charset="0"/>
                                </a:rPr>
                                <m:t>𝑘</m:t>
                              </m:r>
                            </m:sup>
                            <m:e>
                              <m:sSubSup>
                                <m:sSubSupPr>
                                  <m:ctrlPr>
                                    <a:rPr lang="en-US" i="1">
                                      <a:latin typeface="Cambria Math" panose="02040503050406030204" pitchFamily="18" charset="0"/>
                                    </a:rPr>
                                  </m:ctrlPr>
                                </m:sSubSupPr>
                                <m:e>
                                  <m:r>
                                    <a:rPr lang="en-US" i="1">
                                      <a:latin typeface="Cambria Math" panose="02040503050406030204" pitchFamily="18" charset="0"/>
                                    </a:rPr>
                                    <m:t>𝛽</m:t>
                                  </m:r>
                                </m:e>
                                <m:sub>
                                  <m:r>
                                    <a:rPr lang="en-US" i="1">
                                      <a:latin typeface="Cambria Math" panose="02040503050406030204" pitchFamily="18" charset="0"/>
                                    </a:rPr>
                                    <m:t>𝑖</m:t>
                                  </m:r>
                                </m:sub>
                                <m:sup>
                                  <m:r>
                                    <a:rPr lang="en-US" i="1">
                                      <a:latin typeface="Cambria Math" panose="02040503050406030204" pitchFamily="18" charset="0"/>
                                    </a:rPr>
                                    <m:t>𝑚</m:t>
                                  </m:r>
                                </m:sup>
                              </m:sSubSup>
                              <m:sSubSup>
                                <m:sSubSupPr>
                                  <m:ctrlPr>
                                    <a:rPr lang="en-US" i="1">
                                      <a:latin typeface="Cambria Math" panose="02040503050406030204" pitchFamily="18" charset="0"/>
                                    </a:rPr>
                                  </m:ctrlPr>
                                </m:sSubSupPr>
                                <m:e>
                                  <m:r>
                                    <a:rPr lang="en-US" i="1">
                                      <a:latin typeface="Cambria Math" panose="02040503050406030204" pitchFamily="18" charset="0"/>
                                    </a:rPr>
                                    <m:t>𝜉</m:t>
                                  </m:r>
                                </m:e>
                                <m:sub>
                                  <m:r>
                                    <a:rPr lang="en-US" i="1">
                                      <a:latin typeface="Cambria Math" panose="02040503050406030204" pitchFamily="18" charset="0"/>
                                    </a:rPr>
                                    <m:t>𝑖</m:t>
                                  </m:r>
                                </m:sub>
                                <m:sup>
                                  <m:r>
                                    <a:rPr lang="en-US" i="1">
                                      <a:latin typeface="Cambria Math" panose="02040503050406030204" pitchFamily="18" charset="0"/>
                                    </a:rPr>
                                    <m:t>𝑚</m:t>
                                  </m:r>
                                </m:sup>
                              </m:sSubSup>
                            </m:e>
                          </m:nary>
                        </m:e>
                      </m:nary>
                    </m:oMath>
                  </m:oMathPara>
                </a14:m>
                <a:endParaRPr lang="en-US" b="0" i="1" dirty="0" smtClean="0">
                  <a:latin typeface="Cambria Math" panose="02040503050406030204" pitchFamily="18" charset="0"/>
                </a:endParaRPr>
              </a:p>
              <a:p>
                <a:pPr lvl="1"/>
                <a:r>
                  <a:rPr lang="en-US" dirty="0" smtClean="0"/>
                  <a:t>with the dummy variables </a:t>
                </a:r>
                <a14:m>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p>
                    </m:sSubSup>
                    <m:r>
                      <a:rPr lang="en-US" b="0" i="1" smtClean="0">
                        <a:latin typeface="Cambria Math" panose="02040503050406030204" pitchFamily="18" charset="0"/>
                      </a:rPr>
                      <m:t>=0,  </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𝜉</m:t>
                        </m:r>
                      </m:e>
                      <m:sub>
                        <m:r>
                          <a:rPr lang="en-US" b="0" i="1" smtClean="0">
                            <a:latin typeface="Cambria Math" panose="02040503050406030204" pitchFamily="18" charset="0"/>
                          </a:rPr>
                          <m:t>𝑖</m:t>
                        </m:r>
                      </m:sub>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p>
                    </m:sSubSup>
                    <m:r>
                      <a:rPr lang="en-US" b="0" i="1" smtClean="0">
                        <a:latin typeface="Cambria Math" panose="02040503050406030204" pitchFamily="18" charset="0"/>
                      </a:rPr>
                      <m:t>=2, </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 </m:t>
                        </m:r>
                        <m:r>
                          <a:rPr lang="en-US" b="0" i="1" smtClean="0">
                            <a:latin typeface="Cambria Math" panose="02040503050406030204" pitchFamily="18" charset="0"/>
                          </a:rPr>
                          <m:t>𝛽</m:t>
                        </m:r>
                      </m:e>
                      <m:sub>
                        <m:r>
                          <a:rPr lang="en-US" b="0" i="1" smtClean="0">
                            <a:latin typeface="Cambria Math" panose="02040503050406030204" pitchFamily="18" charset="0"/>
                          </a:rPr>
                          <m:t>𝑖</m:t>
                        </m:r>
                      </m:sub>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p>
                    </m:sSubSup>
                    <m:r>
                      <a:rPr lang="en-US" b="0" i="1" smtClean="0">
                        <a:latin typeface="Cambria Math" panose="02040503050406030204" pitchFamily="18" charset="0"/>
                      </a:rPr>
                      <m:t>=0,      </m:t>
                    </m:r>
                    <m:r>
                      <a:rPr lang="en-US" b="0" i="1" smtClean="0">
                        <a:latin typeface="Cambria Math" panose="02040503050406030204" pitchFamily="18" charset="0"/>
                      </a:rPr>
                      <m:t>𝑖</m:t>
                    </m:r>
                    <m:r>
                      <a:rPr lang="en-US" b="0" i="1" smtClean="0">
                        <a:latin typeface="Cambria Math" panose="02040503050406030204" pitchFamily="18" charset="0"/>
                      </a:rPr>
                      <m:t>=1,…,</m:t>
                    </m:r>
                    <m:r>
                      <a:rPr lang="en-US" b="0" i="1" smtClean="0">
                        <a:latin typeface="Cambria Math" panose="02040503050406030204" pitchFamily="18" charset="0"/>
                      </a:rPr>
                      <m:t>𝑙</m:t>
                    </m:r>
                  </m:oMath>
                </a14:m>
                <a:endParaRPr lang="en-US" b="0" dirty="0" smtClean="0"/>
              </a:p>
              <a:p>
                <a:pPr lvl="1"/>
                <a:r>
                  <a:rPr lang="en-US" dirty="0" smtClean="0"/>
                  <a:t>and constraints </a:t>
                </a:r>
                <a14:m>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r>
                      <a:rPr lang="en-US" b="0" i="1" smtClean="0">
                        <a:latin typeface="Cambria Math" panose="02040503050406030204" pitchFamily="18" charset="0"/>
                      </a:rPr>
                      <m:t>≥0,  </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𝛽</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r>
                      <a:rPr lang="en-US" b="0" i="1" smtClean="0">
                        <a:latin typeface="Cambria Math" panose="02040503050406030204" pitchFamily="18" charset="0"/>
                      </a:rPr>
                      <m:t>≥0,  </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𝜉</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r>
                      <a:rPr lang="en-US" b="0" i="1" smtClean="0">
                        <a:latin typeface="Cambria Math" panose="02040503050406030204" pitchFamily="18" charset="0"/>
                      </a:rPr>
                      <m:t>≥0,      </m:t>
                    </m:r>
                    <m:r>
                      <a:rPr lang="en-US" b="0" i="1" smtClean="0">
                        <a:latin typeface="Cambria Math" panose="02040503050406030204" pitchFamily="18" charset="0"/>
                      </a:rPr>
                      <m:t>𝑖</m:t>
                    </m:r>
                    <m:r>
                      <a:rPr lang="en-US" b="0" i="1" smtClean="0">
                        <a:latin typeface="Cambria Math" panose="02040503050406030204" pitchFamily="18" charset="0"/>
                      </a:rPr>
                      <m:t>=1,…,</m:t>
                    </m:r>
                    <m:r>
                      <a:rPr lang="en-US" b="0" i="1" smtClean="0">
                        <a:latin typeface="Cambria Math" panose="02040503050406030204" pitchFamily="18" charset="0"/>
                      </a:rPr>
                      <m:t>𝑙</m:t>
                    </m:r>
                    <m:r>
                      <a:rPr lang="en-US" b="0" i="1" smtClean="0">
                        <a:latin typeface="Cambria Math" panose="02040503050406030204" pitchFamily="18" charset="0"/>
                      </a:rPr>
                      <m:t>    </m:t>
                    </m:r>
                    <m:r>
                      <a:rPr lang="en-US" b="0" i="1" smtClean="0">
                        <a:latin typeface="Cambria Math" panose="02040503050406030204" pitchFamily="18" charset="0"/>
                      </a:rPr>
                      <m:t>𝑚</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𝑘</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1" smtClean="0">
                            <a:latin typeface="Cambria Math" panose="02040503050406030204" pitchFamily="18" charset="0"/>
                          </a:rPr>
                          <m:t>y</m:t>
                        </m:r>
                      </m:e>
                      <m:sub>
                        <m:r>
                          <a:rPr lang="en-US" b="0" i="1" smtClean="0">
                            <a:latin typeface="Cambria Math" panose="02040503050406030204" pitchFamily="18" charset="0"/>
                          </a:rPr>
                          <m:t>𝑖</m:t>
                        </m:r>
                      </m:sub>
                    </m:sSub>
                  </m:oMath>
                </a14:m>
                <a:endParaRPr lang="en-US" b="0" dirty="0" smtClean="0"/>
              </a:p>
              <a:p>
                <a:r>
                  <a:rPr lang="en-US" dirty="0" smtClean="0"/>
                  <a:t>which has to be maximized with respect to </a:t>
                </a:r>
                <a14:m>
                  <m:oMath xmlns:m="http://schemas.openxmlformats.org/officeDocument/2006/math">
                    <m:r>
                      <m:rPr>
                        <m:sty m:val="p"/>
                      </m:rPr>
                      <a:rPr lang="en-US" b="0" i="1" smtClean="0">
                        <a:latin typeface="Cambria Math" panose="02040503050406030204" pitchFamily="18" charset="0"/>
                      </a:rPr>
                      <m:t>α</m:t>
                    </m:r>
                  </m:oMath>
                </a14:m>
                <a:r>
                  <a:rPr lang="en-US" b="0" dirty="0" smtClean="0"/>
                  <a:t> and </a:t>
                </a:r>
                <a14:m>
                  <m:oMath xmlns:m="http://schemas.openxmlformats.org/officeDocument/2006/math">
                    <m:r>
                      <a:rPr lang="en-US" b="0" i="1" smtClean="0">
                        <a:latin typeface="Cambria Math" panose="02040503050406030204" pitchFamily="18" charset="0"/>
                      </a:rPr>
                      <m:t>𝛽</m:t>
                    </m:r>
                  </m:oMath>
                </a14:m>
                <a:r>
                  <a:rPr lang="en-US" b="0" dirty="0" smtClean="0"/>
                  <a:t> and minimized with respect to </a:t>
                </a:r>
                <a14:m>
                  <m:oMath xmlns:m="http://schemas.openxmlformats.org/officeDocument/2006/math">
                    <m:r>
                      <a:rPr lang="en-US" b="0" i="1" smtClean="0">
                        <a:latin typeface="Cambria Math" panose="02040503050406030204" pitchFamily="18" charset="0"/>
                      </a:rPr>
                      <m:t>𝑤</m:t>
                    </m:r>
                  </m:oMath>
                </a14:m>
                <a:r>
                  <a:rPr lang="en-US" b="0" dirty="0" smtClean="0"/>
                  <a:t> and </a:t>
                </a:r>
                <a14:m>
                  <m:oMath xmlns:m="http://schemas.openxmlformats.org/officeDocument/2006/math">
                    <m:r>
                      <a:rPr lang="en-US" b="0" i="1" smtClean="0">
                        <a:latin typeface="Cambria Math" panose="02040503050406030204" pitchFamily="18" charset="0"/>
                      </a:rPr>
                      <m:t>𝜉</m:t>
                    </m:r>
                  </m:oMath>
                </a14:m>
                <a:endParaRPr lang="en-US" b="0" dirty="0" smtClean="0"/>
              </a:p>
              <a:p>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0321" y="2105526"/>
                <a:ext cx="9137447" cy="4559970"/>
              </a:xfrm>
              <a:blipFill rotWithShape="0">
                <a:blip r:embed="rId3"/>
                <a:stretch>
                  <a:fillRect l="-200" t="-80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09997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k-class Support Vector </a:t>
            </a:r>
            <a:r>
              <a:rPr lang="en-US" dirty="0" smtClean="0"/>
              <a:t>Machines cont.</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80321" y="2009422"/>
                <a:ext cx="9613861" cy="4752622"/>
              </a:xfrm>
            </p:spPr>
            <p:txBody>
              <a:bodyPr>
                <a:normAutofit/>
              </a:bodyPr>
              <a:lstStyle/>
              <a:p>
                <a:r>
                  <a:rPr lang="en-US" dirty="0" smtClean="0"/>
                  <a:t>After taking partial </a:t>
                </a:r>
                <a:r>
                  <a:rPr lang="en-US" dirty="0" smtClean="0"/>
                  <a:t>derivatives </a:t>
                </a:r>
                <a:r>
                  <a:rPr lang="en-US" dirty="0" smtClean="0"/>
                  <a:t>and simplifying we end up with</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𝐿</m:t>
                      </m:r>
                      <m:d>
                        <m:dPr>
                          <m:ctrlPr>
                            <a:rPr lang="en-US" b="0" i="1" smtClean="0">
                              <a:latin typeface="Cambria Math" panose="02040503050406030204" pitchFamily="18" charset="0"/>
                            </a:rPr>
                          </m:ctrlPr>
                        </m:dPr>
                        <m:e>
                          <m:r>
                            <a:rPr lang="en-US" b="0" i="1" smtClean="0">
                              <a:latin typeface="Cambria Math" panose="02040503050406030204" pitchFamily="18" charset="0"/>
                            </a:rPr>
                            <m:t>𝛼</m:t>
                          </m:r>
                        </m:e>
                      </m:d>
                      <m:r>
                        <a:rPr lang="en-US" b="0" i="1" smtClean="0">
                          <a:latin typeface="Cambria Math" panose="02040503050406030204" pitchFamily="18" charset="0"/>
                        </a:rPr>
                        <m:t>=2</m:t>
                      </m:r>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𝑚</m:t>
                          </m:r>
                        </m:sub>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e>
                      </m:nary>
                      <m:r>
                        <a:rPr lang="en-US" b="0" i="1" smtClean="0">
                          <a:latin typeface="Cambria Math" panose="02040503050406030204" pitchFamily="18" charset="0"/>
                        </a:rPr>
                        <m:t>+</m:t>
                      </m:r>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r>
                            <a:rPr lang="en-US" b="0" i="1" smtClean="0">
                              <a:latin typeface="Cambria Math" panose="02040503050406030204" pitchFamily="18" charset="0"/>
                            </a:rPr>
                            <m:t>,</m:t>
                          </m:r>
                          <m:r>
                            <a:rPr lang="en-US" b="0" i="1" smtClean="0">
                              <a:latin typeface="Cambria Math" panose="02040503050406030204" pitchFamily="18" charset="0"/>
                            </a:rPr>
                            <m:t>𝑚</m:t>
                          </m:r>
                        </m:sub>
                        <m:sup/>
                        <m:e>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𝑖</m:t>
                                  </m:r>
                                </m:sub>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p>
                              </m:sSubSup>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𝑗</m:t>
                                  </m:r>
                                </m:sub>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p>
                              </m:sSub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𝑗</m:t>
                                  </m:r>
                                </m:sub>
                                <m:sup>
                                  <m:r>
                                    <a:rPr lang="en-US" b="0" i="1" smtClean="0">
                                      <a:latin typeface="Cambria Math" panose="02040503050406030204" pitchFamily="18" charset="0"/>
                                    </a:rPr>
                                    <m:t>𝑚</m:t>
                                  </m:r>
                                </m:sup>
                              </m:sSubSup>
                            </m:e>
                          </m:d>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𝑗</m:t>
                              </m:r>
                            </m:sub>
                          </m:sSub>
                          <m:r>
                            <a:rPr lang="en-US" b="0" i="1" smtClean="0">
                              <a:latin typeface="Cambria Math" panose="02040503050406030204" pitchFamily="18" charset="0"/>
                            </a:rPr>
                            <m:t>&gt;</m:t>
                          </m:r>
                        </m:e>
                      </m:nary>
                    </m:oMath>
                  </m:oMathPara>
                </a14:m>
                <a:endParaRPr lang="en-US" b="0" dirty="0" smtClean="0"/>
              </a:p>
              <a:p>
                <a:pPr lvl="1"/>
                <a:r>
                  <a:rPr lang="en-US" dirty="0" smtClean="0"/>
                  <a:t>where </a:t>
                </a:r>
                <a14:m>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𝑐</m:t>
                        </m:r>
                      </m:e>
                      <m:sub>
                        <m:r>
                          <a:rPr lang="en-US" b="0" i="1" smtClean="0">
                            <a:latin typeface="Cambria Math" panose="02040503050406030204" pitchFamily="18" charset="0"/>
                          </a:rPr>
                          <m:t>𝑖</m:t>
                        </m:r>
                      </m:sub>
                      <m:sup>
                        <m:r>
                          <a:rPr lang="en-US" b="0" i="1" smtClean="0">
                            <a:latin typeface="Cambria Math" panose="02040503050406030204" pitchFamily="18" charset="0"/>
                          </a:rPr>
                          <m:t>𝑛</m:t>
                        </m:r>
                      </m:sup>
                    </m:sSubSup>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m>
                          <m:mPr>
                            <m:plcHide m:val="on"/>
                            <m:mcs>
                              <m:mc>
                                <m:mcPr>
                                  <m:count m:val="1"/>
                                  <m:mcJc m:val="center"/>
                                </m:mcPr>
                              </m:mc>
                            </m:mcs>
                            <m:ctrlPr>
                              <a:rPr lang="en-US" b="0" i="1" smtClean="0">
                                <a:latin typeface="Cambria Math" panose="02040503050406030204" pitchFamily="18" charset="0"/>
                              </a:rPr>
                            </m:ctrlPr>
                          </m:mPr>
                          <m:mr>
                            <m:e>
                              <m:r>
                                <a:rPr lang="en-US" b="0" i="1" smtClean="0">
                                  <a:latin typeface="Cambria Math" panose="02040503050406030204" pitchFamily="18" charset="0"/>
                                </a:rPr>
                                <m:t>1  </m:t>
                              </m:r>
                              <m:r>
                                <m:rPr>
                                  <m:nor/>
                                </m:rPr>
                                <a:rPr lang="en-US" b="0" i="0" smtClean="0">
                                  <a:latin typeface="Cambria Math" panose="02040503050406030204" pitchFamily="18" charset="0"/>
                                </a:rPr>
                                <m:t>if</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𝑛</m:t>
                              </m:r>
                            </m:e>
                          </m:mr>
                          <m:mr>
                            <m:e>
                              <m:r>
                                <a:rPr lang="en-US" b="0" i="1" smtClean="0">
                                  <a:latin typeface="Cambria Math" panose="02040503050406030204" pitchFamily="18" charset="0"/>
                                </a:rPr>
                                <m:t>0  </m:t>
                              </m:r>
                              <m:r>
                                <m:rPr>
                                  <m:nor/>
                                </m:rPr>
                                <a:rPr lang="en-US" b="0" i="0" smtClean="0">
                                  <a:latin typeface="Cambria Math" panose="02040503050406030204" pitchFamily="18" charset="0"/>
                                </a:rPr>
                                <m:t>if</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𝑛</m:t>
                              </m:r>
                            </m:e>
                          </m:mr>
                        </m:m>
                      </m:e>
                    </m:d>
                  </m:oMath>
                </a14:m>
                <a:r>
                  <a:rPr lang="en-US" dirty="0" smtClean="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𝑚</m:t>
                        </m:r>
                        <m:r>
                          <a:rPr lang="en-US" b="0" i="1" smtClean="0">
                            <a:latin typeface="Cambria Math" panose="02040503050406030204" pitchFamily="18" charset="0"/>
                          </a:rPr>
                          <m:t>=1</m:t>
                        </m:r>
                      </m:sub>
                      <m:sup>
                        <m:r>
                          <a:rPr lang="en-US" b="0" i="1" smtClean="0">
                            <a:latin typeface="Cambria Math" panose="02040503050406030204" pitchFamily="18" charset="0"/>
                          </a:rPr>
                          <m:t>𝑘</m:t>
                        </m:r>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e>
                    </m:nary>
                  </m:oMath>
                </a14:m>
                <a:endParaRPr lang="en-US" dirty="0" smtClean="0"/>
              </a:p>
              <a:p>
                <a:r>
                  <a:rPr lang="en-US" dirty="0" smtClean="0"/>
                  <a:t>Which is a quadratic function in terms of </a:t>
                </a:r>
                <a14:m>
                  <m:oMath xmlns:m="http://schemas.openxmlformats.org/officeDocument/2006/math">
                    <m:r>
                      <a:rPr lang="en-US" b="0" i="1" smtClean="0">
                        <a:latin typeface="Cambria Math" panose="02040503050406030204" pitchFamily="18" charset="0"/>
                      </a:rPr>
                      <m:t>𝛼</m:t>
                    </m:r>
                  </m:oMath>
                </a14:m>
                <a:r>
                  <a:rPr lang="en-US" dirty="0" smtClean="0"/>
                  <a:t> with linear constraints</a:t>
                </a:r>
              </a:p>
              <a:p>
                <a:pPr marL="0" indent="0">
                  <a:buNone/>
                </a:pPr>
                <a14:m>
                  <m:oMathPara xmlns:m="http://schemas.openxmlformats.org/officeDocument/2006/math">
                    <m:oMathParaPr>
                      <m:jc m:val="centerGroup"/>
                    </m:oMathParaPr>
                    <m:oMath xmlns:m="http://schemas.openxmlformats.org/officeDocument/2006/math">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𝑙</m:t>
                          </m:r>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𝑛</m:t>
                              </m:r>
                            </m:sup>
                          </m:sSubSup>
                        </m:e>
                      </m:nary>
                      <m:r>
                        <a:rPr lang="en-US" i="1">
                          <a:latin typeface="Cambria Math" panose="02040503050406030204" pitchFamily="18" charset="0"/>
                        </a:rPr>
                        <m:t>=</m:t>
                      </m:r>
                      <m:nary>
                        <m:naryPr>
                          <m:chr m:val="∑"/>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𝑙</m:t>
                          </m:r>
                        </m:sup>
                        <m:e>
                          <m:sSubSup>
                            <m:sSubSupPr>
                              <m:ctrlPr>
                                <a:rPr lang="en-US" i="1">
                                  <a:latin typeface="Cambria Math" panose="02040503050406030204" pitchFamily="18" charset="0"/>
                                </a:rPr>
                              </m:ctrlPr>
                            </m:sSubSupPr>
                            <m:e>
                              <m:r>
                                <a:rPr lang="en-US" i="1">
                                  <a:latin typeface="Cambria Math" panose="02040503050406030204" pitchFamily="18" charset="0"/>
                                </a:rPr>
                                <m:t>𝑐</m:t>
                              </m:r>
                            </m:e>
                            <m:sub>
                              <m:r>
                                <a:rPr lang="en-US" i="1">
                                  <a:latin typeface="Cambria Math" panose="02040503050406030204" pitchFamily="18" charset="0"/>
                                </a:rPr>
                                <m:t>𝑖</m:t>
                              </m:r>
                            </m:sub>
                            <m:sup>
                              <m:r>
                                <a:rPr lang="en-US" i="1">
                                  <a:latin typeface="Cambria Math" panose="02040503050406030204" pitchFamily="18" charset="0"/>
                                </a:rPr>
                                <m:t>𝑛</m:t>
                              </m:r>
                            </m:sup>
                          </m:sSubSup>
                          <m:sSub>
                            <m:sSubPr>
                              <m:ctrlPr>
                                <a:rPr lang="en-US" i="1">
                                  <a:latin typeface="Cambria Math" panose="02040503050406030204" pitchFamily="18" charset="0"/>
                                </a:rPr>
                              </m:ctrlPr>
                            </m:sSubPr>
                            <m:e>
                              <m:r>
                                <a:rPr lang="en-US" i="1">
                                  <a:latin typeface="Cambria Math" panose="02040503050406030204" pitchFamily="18" charset="0"/>
                                </a:rPr>
                                <m:t>𝐴</m:t>
                              </m:r>
                            </m:e>
                            <m:sub>
                              <m:r>
                                <a:rPr lang="en-US" i="1">
                                  <a:latin typeface="Cambria Math" panose="02040503050406030204" pitchFamily="18" charset="0"/>
                                </a:rPr>
                                <m:t>𝑖</m:t>
                              </m:r>
                            </m:sub>
                          </m:sSub>
                        </m:e>
                      </m:nary>
                      <m:r>
                        <a:rPr lang="en-US" b="0" i="1" smtClean="0">
                          <a:latin typeface="Cambria Math" panose="02040503050406030204" pitchFamily="18" charset="0"/>
                        </a:rPr>
                        <m:t>, </m:t>
                      </m:r>
                      <m:r>
                        <a:rPr lang="en-US" b="0" i="1" smtClean="0">
                          <a:latin typeface="Cambria Math" panose="02040503050406030204" pitchFamily="18" charset="0"/>
                        </a:rPr>
                        <m:t>𝑛</m:t>
                      </m:r>
                      <m:r>
                        <a:rPr lang="en-US" b="0" i="1" smtClean="0">
                          <a:latin typeface="Cambria Math" panose="02040503050406030204" pitchFamily="18" charset="0"/>
                        </a:rPr>
                        <m:t>=1,…,</m:t>
                      </m:r>
                      <m:r>
                        <a:rPr lang="en-US" b="0" i="1" smtClean="0">
                          <a:latin typeface="Cambria Math" panose="02040503050406030204" pitchFamily="18" charset="0"/>
                        </a:rPr>
                        <m:t>𝑘</m:t>
                      </m:r>
                    </m:oMath>
                  </m:oMathPara>
                </a14:m>
                <a:endParaRPr lang="en-US" dirty="0" smtClean="0"/>
              </a:p>
              <a:p>
                <a:pPr marL="0" indent="0">
                  <a:buNone/>
                </a:pPr>
                <a:r>
                  <a:rPr lang="en-US" dirty="0" smtClean="0"/>
                  <a:t> and </a:t>
                </a:r>
                <a14:m>
                  <m:oMath xmlns:m="http://schemas.openxmlformats.org/officeDocument/2006/math">
                    <m:r>
                      <a:rPr lang="en-US" b="0" i="1" smtClean="0">
                        <a:latin typeface="Cambria Math" panose="02040503050406030204" pitchFamily="18" charset="0"/>
                      </a:rPr>
                      <m:t>0≤</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r>
                          <a:rPr lang="en-US" b="0" i="1" smtClean="0">
                            <a:latin typeface="Cambria Math" panose="02040503050406030204" pitchFamily="18" charset="0"/>
                          </a:rPr>
                          <m:t>𝑚</m:t>
                        </m:r>
                      </m:sup>
                    </m:sSubSup>
                    <m:r>
                      <a:rPr lang="en-US" b="0" i="1" smtClean="0">
                        <a:latin typeface="Cambria Math" panose="02040503050406030204" pitchFamily="18" charset="0"/>
                      </a:rPr>
                      <m:t>≤</m:t>
                    </m:r>
                    <m:r>
                      <a:rPr lang="en-US" b="0" i="1" smtClean="0">
                        <a:latin typeface="Cambria Math" panose="02040503050406030204" pitchFamily="18" charset="0"/>
                      </a:rPr>
                      <m:t>𝐶</m:t>
                    </m:r>
                    <m:r>
                      <a:rPr lang="en-US" b="0" i="1" smtClean="0">
                        <a:latin typeface="Cambria Math" panose="02040503050406030204" pitchFamily="18" charset="0"/>
                      </a:rPr>
                      <m:t>,  </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𝛼</m:t>
                        </m:r>
                      </m:e>
                      <m:sub>
                        <m:r>
                          <a:rPr lang="en-US" b="0" i="1" smtClean="0">
                            <a:latin typeface="Cambria Math" panose="02040503050406030204" pitchFamily="18" charset="0"/>
                          </a:rPr>
                          <m:t>𝑖</m:t>
                        </m:r>
                      </m:sub>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sup>
                    </m:sSubSup>
                    <m:r>
                      <a:rPr lang="en-US" b="0" i="1" smtClean="0">
                        <a:latin typeface="Cambria Math" panose="02040503050406030204" pitchFamily="18" charset="0"/>
                      </a:rPr>
                      <m:t>=0  </m:t>
                    </m:r>
                    <m:r>
                      <a:rPr lang="en-US" b="0" i="1" smtClean="0">
                        <a:latin typeface="Cambria Math" panose="02040503050406030204" pitchFamily="18" charset="0"/>
                      </a:rPr>
                      <m:t>𝑖</m:t>
                    </m:r>
                    <m:r>
                      <a:rPr lang="en-US" b="0" i="1" smtClean="0">
                        <a:latin typeface="Cambria Math" panose="02040503050406030204" pitchFamily="18" charset="0"/>
                      </a:rPr>
                      <m:t>=1,…,</m:t>
                    </m:r>
                    <m:r>
                      <a:rPr lang="en-US" b="0" i="1" smtClean="0">
                        <a:latin typeface="Cambria Math" panose="02040503050406030204" pitchFamily="18" charset="0"/>
                      </a:rPr>
                      <m:t>𝑙</m:t>
                    </m:r>
                    <m:r>
                      <a:rPr lang="en-US" b="0" i="0" smtClean="0">
                        <a:latin typeface="Cambria Math" panose="02040503050406030204" pitchFamily="18" charset="0"/>
                      </a:rPr>
                      <m:t> </m:t>
                    </m:r>
                    <m:r>
                      <a:rPr lang="en-US" b="0" i="1" smtClean="0">
                        <a:latin typeface="Cambria Math" panose="02040503050406030204" pitchFamily="18" charset="0"/>
                      </a:rPr>
                      <m:t>𝑚</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0,…,</m:t>
                        </m:r>
                        <m:r>
                          <a:rPr lang="en-US" b="0" i="1" smtClean="0">
                            <a:latin typeface="Cambria Math" panose="02040503050406030204" pitchFamily="18" charset="0"/>
                          </a:rPr>
                          <m:t>𝑘</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1" smtClean="0">
                            <a:latin typeface="Cambria Math" panose="02040503050406030204" pitchFamily="18" charset="0"/>
                          </a:rPr>
                          <m:t>y</m:t>
                        </m:r>
                      </m:e>
                      <m:sub>
                        <m:r>
                          <a:rPr lang="en-US" b="0" i="1" smtClean="0">
                            <a:latin typeface="Cambria Math" panose="02040503050406030204" pitchFamily="18" charset="0"/>
                          </a:rPr>
                          <m:t>𝑖</m:t>
                        </m:r>
                      </m:sub>
                    </m:sSub>
                  </m:oMath>
                </a14:m>
                <a:endParaRPr lang="en-US" b="0" dirty="0" smtClean="0"/>
              </a:p>
              <a:p>
                <a:r>
                  <a:rPr lang="en-US" b="0" dirty="0" smtClean="0"/>
                  <a:t>Please see slides 19 to 22 for complete derivation of </a:t>
                </a:r>
                <a14:m>
                  <m:oMath xmlns:m="http://schemas.openxmlformats.org/officeDocument/2006/math">
                    <m:r>
                      <a:rPr lang="en-US" b="0" i="1" smtClean="0">
                        <a:latin typeface="Cambria Math" panose="02040503050406030204" pitchFamily="18" charset="0"/>
                      </a:rPr>
                      <m:t>𝐿</m:t>
                    </m:r>
                    <m:r>
                      <a:rPr lang="en-US" b="0" i="1" smtClean="0">
                        <a:latin typeface="Cambria Math" panose="02040503050406030204" pitchFamily="18" charset="0"/>
                      </a:rPr>
                      <m:t>(</m:t>
                    </m:r>
                    <m:r>
                      <a:rPr lang="en-US" b="0" i="1" smtClean="0">
                        <a:latin typeface="Cambria Math" panose="02040503050406030204" pitchFamily="18" charset="0"/>
                      </a:rPr>
                      <m:t>𝛼</m:t>
                    </m:r>
                    <m:r>
                      <a:rPr lang="en-US" b="0" i="1" smtClean="0">
                        <a:latin typeface="Cambria Math" panose="02040503050406030204" pitchFamily="18" charset="0"/>
                      </a:rPr>
                      <m:t>)</m:t>
                    </m:r>
                  </m:oMath>
                </a14:m>
                <a:endParaRPr lang="en-US" b="0" dirty="0" smtClean="0"/>
              </a:p>
              <a:p>
                <a:pPr marL="0" indent="0">
                  <a:buNone/>
                </a:pPr>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80321" y="2009422"/>
                <a:ext cx="9613861" cy="4752622"/>
              </a:xfrm>
              <a:blipFill rotWithShape="0">
                <a:blip r:embed="rId3"/>
                <a:stretch>
                  <a:fillRect l="-190" t="-89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61146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Face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3472</TotalTime>
  <Words>1564</Words>
  <Application>Microsoft Office PowerPoint</Application>
  <PresentationFormat>Widescreen</PresentationFormat>
  <Paragraphs>391</Paragraphs>
  <Slides>22</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22</vt:i4>
      </vt:variant>
      <vt:variant>
        <vt:lpstr>Custom Shows</vt:lpstr>
      </vt:variant>
      <vt:variant>
        <vt:i4>1</vt:i4>
      </vt:variant>
    </vt:vector>
  </HeadingPairs>
  <TitlesOfParts>
    <vt:vector size="30" baseType="lpstr">
      <vt:lpstr>Arial</vt:lpstr>
      <vt:lpstr>Brush Script MT</vt:lpstr>
      <vt:lpstr>Calibri</vt:lpstr>
      <vt:lpstr>Cambria Math</vt:lpstr>
      <vt:lpstr>Trebuchet MS</vt:lpstr>
      <vt:lpstr>Wingdings 3</vt:lpstr>
      <vt:lpstr>Facet</vt:lpstr>
      <vt:lpstr>Multi-class Support Vector Machines</vt:lpstr>
      <vt:lpstr>Introduction</vt:lpstr>
      <vt:lpstr>What is k-class Pattern Recognition Problem</vt:lpstr>
      <vt:lpstr>Binary Classification SVM</vt:lpstr>
      <vt:lpstr>Binary SVM continued</vt:lpstr>
      <vt:lpstr>Multi-Class Classification Using Binary SVM</vt:lpstr>
      <vt:lpstr>k-class Support Vector Machines</vt:lpstr>
      <vt:lpstr>k-class Support Vector Machines continued</vt:lpstr>
      <vt:lpstr>k-class Support Vector Machines cont.</vt:lpstr>
      <vt:lpstr>K-class Support Vector Machines cont.</vt:lpstr>
      <vt:lpstr>k-Class Linear Programing Machine</vt:lpstr>
      <vt:lpstr>Further Analysis</vt:lpstr>
      <vt:lpstr>Benchmark Data Set Experiments</vt:lpstr>
      <vt:lpstr>Description of the Datasets part 1</vt:lpstr>
      <vt:lpstr>Description of the Datasets part 2</vt:lpstr>
      <vt:lpstr>Results of the Benchmark Experiments</vt:lpstr>
      <vt:lpstr>Results of the Benchmark Experiments</vt:lpstr>
      <vt:lpstr>Limitations and Conclusions</vt:lpstr>
      <vt:lpstr>Derivation of L(α) on slide 9</vt:lpstr>
      <vt:lpstr>Derivation of L(α) on slide 9 cont.</vt:lpstr>
      <vt:lpstr>Derivation of L(α) on slide 9 cont.</vt:lpstr>
      <vt:lpstr>Derivation of L(α) on slide 9 cont.</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Multi-class Support Vector Machines</dc:title>
  <dc:creator>Viktoria Muravina</dc:creator>
  <cp:lastModifiedBy>Viktoria Muravina</cp:lastModifiedBy>
  <cp:revision>108</cp:revision>
  <dcterms:created xsi:type="dcterms:W3CDTF">2014-04-26T00:10:55Z</dcterms:created>
  <dcterms:modified xsi:type="dcterms:W3CDTF">2014-05-06T14:50:55Z</dcterms:modified>
</cp:coreProperties>
</file>